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86" r:id="rId2"/>
    <p:sldId id="1512" r:id="rId3"/>
    <p:sldId id="1513" r:id="rId4"/>
    <p:sldId id="1511" r:id="rId5"/>
    <p:sldId id="1515" r:id="rId6"/>
    <p:sldId id="1516" r:id="rId7"/>
    <p:sldId id="1514" r:id="rId8"/>
    <p:sldId id="1476" r:id="rId9"/>
    <p:sldId id="1477" r:id="rId10"/>
    <p:sldId id="1486" r:id="rId11"/>
    <p:sldId id="1478" r:id="rId12"/>
    <p:sldId id="1479" r:id="rId13"/>
    <p:sldId id="1488" r:id="rId14"/>
    <p:sldId id="1480" r:id="rId15"/>
    <p:sldId id="1481" r:id="rId16"/>
    <p:sldId id="1482" r:id="rId17"/>
    <p:sldId id="1510" r:id="rId18"/>
    <p:sldId id="1483" r:id="rId19"/>
    <p:sldId id="1484" r:id="rId20"/>
    <p:sldId id="1489" r:id="rId21"/>
    <p:sldId id="1490" r:id="rId22"/>
    <p:sldId id="1491" r:id="rId23"/>
    <p:sldId id="1492" r:id="rId24"/>
    <p:sldId id="1493" r:id="rId25"/>
  </p:sldIdLst>
  <p:sldSz cx="14401800" cy="1080135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Arial" pitchFamily="34" charset="0"/>
        <a:ea typeface="휴먼둥근고딕" pitchFamily="2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-756">
          <p15:clr>
            <a:srgbClr val="A4A3A4"/>
          </p15:clr>
        </p15:guide>
        <p15:guide id="2" pos="2094">
          <p15:clr>
            <a:srgbClr val="A4A3A4"/>
          </p15:clr>
        </p15:guide>
        <p15:guide id="3" pos="73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98">
          <p15:clr>
            <a:srgbClr val="A4A3A4"/>
          </p15:clr>
        </p15:guide>
        <p15:guide id="2" pos="19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080808"/>
    <a:srgbClr val="800000"/>
    <a:srgbClr val="F9EBD3"/>
    <a:srgbClr val="FAEFDC"/>
    <a:srgbClr val="FFD7D7"/>
    <a:srgbClr val="E2EC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217" autoAdjust="0"/>
  </p:normalViewPr>
  <p:slideViewPr>
    <p:cSldViewPr>
      <p:cViewPr varScale="1">
        <p:scale>
          <a:sx n="47" d="100"/>
          <a:sy n="47" d="100"/>
        </p:scale>
        <p:origin x="-1398" y="-114"/>
      </p:cViewPr>
      <p:guideLst>
        <p:guide orient="horz" pos="-756"/>
        <p:guide pos="2094"/>
        <p:guide pos="73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1060"/>
    </p:cViewPr>
  </p:sorterViewPr>
  <p:notesViewPr>
    <p:cSldViewPr>
      <p:cViewPr varScale="1">
        <p:scale>
          <a:sx n="57" d="100"/>
          <a:sy n="57" d="100"/>
        </p:scale>
        <p:origin x="-1794" y="-84"/>
      </p:cViewPr>
      <p:guideLst>
        <p:guide orient="horz" pos="3198"/>
        <p:guide pos="19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586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9238" y="0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9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6638" y="793750"/>
            <a:ext cx="5073650" cy="3805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838700"/>
            <a:ext cx="5195888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문자열 유형을 편집하려면 누르십시오</a:t>
            </a:r>
            <a:r>
              <a:rPr lang="en-US" altLang="ko-KR" noProof="0" dirty="0" smtClean="0"/>
              <a:t>.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err="1" smtClean="0"/>
              <a:t>세째</a:t>
            </a:r>
            <a:r>
              <a:rPr lang="ko-KR" altLang="en-US" noProof="0" dirty="0" smtClean="0"/>
              <a:t> 수준</a:t>
            </a:r>
          </a:p>
          <a:p>
            <a:pPr lvl="3"/>
            <a:r>
              <a:rPr lang="ko-KR" altLang="en-US" noProof="0" dirty="0" err="1" smtClean="0"/>
              <a:t>네째</a:t>
            </a:r>
            <a:r>
              <a:rPr lang="ko-KR" altLang="en-US" noProof="0" dirty="0" smtClean="0"/>
              <a:t>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5188"/>
            <a:ext cx="30845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9238" y="9755188"/>
            <a:ext cx="3003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6" tIns="47638" rIns="95276" bIns="47638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 b="0">
                <a:latin typeface="HY중고딕" pitchFamily="18" charset="-127"/>
              </a:defRPr>
            </a:lvl1pPr>
          </a:lstStyle>
          <a:p>
            <a:pPr>
              <a:defRPr/>
            </a:pPr>
            <a:fld id="{F4639ADA-E2E9-4A07-A9CB-8851B7FD2E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2934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itchFamily="18" charset="-127"/>
        <a:ea typeface="휴먼둥근고딕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7D0BE-70F7-4DAB-98E3-3BC281581037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="" xmlns:p14="http://schemas.microsoft.com/office/powerpoint/2010/main" val="24008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4" name="Rectangle 22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12122150" y="10501313"/>
            <a:ext cx="1735138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3796963" y="1041400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7E7C95BF-6254-44CE-A8D8-89D8A6E33C63}" type="slidenum">
              <a:rPr lang="en-US" altLang="ko-KR" sz="1200" i="1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1200" i="1">
              <a:latin typeface="HY중고딕" pitchFamily="18" charset="-127"/>
              <a:ea typeface="굴림체" pitchFamily="49" charset="-127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7" y="432558"/>
            <a:ext cx="3240405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2" y="432558"/>
            <a:ext cx="9499649" cy="921615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0090" y="2520317"/>
            <a:ext cx="12961620" cy="7128392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  <a:lvl2pPr>
              <a:defRPr>
                <a:latin typeface="HY중고딕" pitchFamily="18" charset="-127"/>
                <a:ea typeface="HY중고딕" pitchFamily="18" charset="-127"/>
              </a:defRPr>
            </a:lvl2pPr>
            <a:lvl3pPr>
              <a:defRPr>
                <a:latin typeface="HY중고딕" pitchFamily="18" charset="-127"/>
                <a:ea typeface="HY중고딕" pitchFamily="18" charset="-127"/>
              </a:defRPr>
            </a:lvl3pPr>
            <a:lvl4pPr>
              <a:defRPr>
                <a:latin typeface="HY중고딕" pitchFamily="18" charset="-127"/>
                <a:ea typeface="HY중고딕" pitchFamily="18" charset="-127"/>
              </a:defRPr>
            </a:lvl4pPr>
            <a:lvl5pPr>
              <a:defRPr>
                <a:latin typeface="HY중고딕" pitchFamily="18" charset="-127"/>
                <a:ea typeface="HY중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835" y="6940870"/>
            <a:ext cx="12241530" cy="2145269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835" y="4578074"/>
            <a:ext cx="12241530" cy="23627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2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11685" y="2520317"/>
            <a:ext cx="6370027" cy="71283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HY중고딕" pitchFamily="18" charset="-127"/>
                <a:ea typeface="HY중고딕" pitchFamily="18" charset="-127"/>
              </a:defRPr>
            </a:lvl1pPr>
            <a:lvl2pPr>
              <a:defRPr sz="2400">
                <a:latin typeface="HY중고딕" pitchFamily="18" charset="-127"/>
                <a:ea typeface="HY중고딕" pitchFamily="18" charset="-127"/>
              </a:defRPr>
            </a:lvl2pPr>
            <a:lvl3pPr>
              <a:defRPr sz="2000">
                <a:latin typeface="HY중고딕" pitchFamily="18" charset="-127"/>
                <a:ea typeface="HY중고딕" pitchFamily="18" charset="-127"/>
              </a:defRPr>
            </a:lvl3pPr>
            <a:lvl4pPr>
              <a:defRPr sz="1800">
                <a:latin typeface="HY중고딕" pitchFamily="18" charset="-127"/>
                <a:ea typeface="HY중고딕" pitchFamily="18" charset="-127"/>
              </a:defRPr>
            </a:lvl4pPr>
            <a:lvl5pPr>
              <a:defRPr sz="1800">
                <a:latin typeface="HY중고딕" pitchFamily="18" charset="-127"/>
                <a:ea typeface="HY중고딕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417803"/>
            <a:ext cx="6363104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3425428"/>
            <a:ext cx="6363104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6302" y="2417803"/>
            <a:ext cx="6365411" cy="1007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6302" y="3425428"/>
            <a:ext cx="6365411" cy="622327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HY중고딕" pitchFamily="18" charset="-127"/>
                <a:ea typeface="HY중고딕" pitchFamily="18" charset="-127"/>
              </a:defRPr>
            </a:lvl1pPr>
            <a:lvl2pPr>
              <a:defRPr sz="2000">
                <a:latin typeface="HY중고딕" pitchFamily="18" charset="-127"/>
                <a:ea typeface="HY중고딕" pitchFamily="18" charset="-127"/>
              </a:defRPr>
            </a:lvl2pPr>
            <a:lvl3pPr>
              <a:defRPr sz="1800">
                <a:latin typeface="HY중고딕" pitchFamily="18" charset="-127"/>
                <a:ea typeface="HY중고딕" pitchFamily="18" charset="-127"/>
              </a:defRPr>
            </a:lvl3pPr>
            <a:lvl4pPr>
              <a:defRPr sz="1600">
                <a:latin typeface="HY중고딕" pitchFamily="18" charset="-127"/>
                <a:ea typeface="HY중고딕" pitchFamily="18" charset="-127"/>
              </a:defRPr>
            </a:lvl4pPr>
            <a:lvl5pPr>
              <a:defRPr sz="1600">
                <a:latin typeface="HY중고딕" pitchFamily="18" charset="-127"/>
                <a:ea typeface="HY중고딕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0" y="432555"/>
            <a:ext cx="12961620" cy="1800225"/>
          </a:xfrm>
          <a:prstGeom prst="rect">
            <a:avLst/>
          </a:prstGeom>
        </p:spPr>
        <p:txBody>
          <a:bodyPr/>
          <a:lstStyle>
            <a:lvl1pPr>
              <a:defRPr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2" y="430054"/>
            <a:ext cx="4738285" cy="183022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1475" y="430056"/>
            <a:ext cx="8050237" cy="921865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HY중고딕" pitchFamily="18" charset="-127"/>
                <a:ea typeface="HY중고딕" pitchFamily="18" charset="-127"/>
              </a:defRPr>
            </a:lvl1pPr>
            <a:lvl2pPr>
              <a:defRPr sz="2800">
                <a:latin typeface="HY중고딕" pitchFamily="18" charset="-127"/>
                <a:ea typeface="HY중고딕" pitchFamily="18" charset="-127"/>
              </a:defRPr>
            </a:lvl2pPr>
            <a:lvl3pPr>
              <a:defRPr sz="2400">
                <a:latin typeface="HY중고딕" pitchFamily="18" charset="-127"/>
                <a:ea typeface="HY중고딕" pitchFamily="18" charset="-127"/>
              </a:defRPr>
            </a:lvl3pPr>
            <a:lvl4pPr>
              <a:defRPr sz="2000">
                <a:latin typeface="HY중고딕" pitchFamily="18" charset="-127"/>
                <a:ea typeface="HY중고딕" pitchFamily="18" charset="-127"/>
              </a:defRPr>
            </a:lvl4pPr>
            <a:lvl5pPr>
              <a:defRPr sz="2000">
                <a:latin typeface="HY중고딕" pitchFamily="18" charset="-127"/>
                <a:ea typeface="HY중고딕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2" y="2260285"/>
            <a:ext cx="4738285" cy="7388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661" y="7560945"/>
            <a:ext cx="8641080" cy="892613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HY중고딕" pitchFamily="18" charset="-127"/>
                <a:ea typeface="HY중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661" y="965121"/>
            <a:ext cx="8641080" cy="6480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661" y="8453557"/>
            <a:ext cx="8641080" cy="1267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Y중고딕" pitchFamily="18" charset="-127"/>
                <a:ea typeface="HY중고딕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2"/>
          <p:cNvGrpSpPr>
            <a:grpSpLocks/>
          </p:cNvGrpSpPr>
          <p:nvPr/>
        </p:nvGrpSpPr>
        <p:grpSpPr bwMode="auto">
          <a:xfrm>
            <a:off x="309563" y="10479088"/>
            <a:ext cx="13920787" cy="82550"/>
            <a:chOff x="480" y="5616"/>
            <a:chExt cx="3840" cy="48"/>
          </a:xfrm>
        </p:grpSpPr>
        <p:sp>
          <p:nvSpPr>
            <p:cNvPr id="1087" name="Line 63"/>
            <p:cNvSpPr>
              <a:spLocks noChangeShapeType="1"/>
            </p:cNvSpPr>
            <p:nvPr/>
          </p:nvSpPr>
          <p:spPr bwMode="auto">
            <a:xfrm>
              <a:off x="480" y="5616"/>
              <a:ext cx="3840" cy="1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480" y="5616"/>
              <a:ext cx="3840" cy="48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000000">
                    <a:gamma/>
                    <a:tint val="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HY중고딕" pitchFamily="18" charset="-127"/>
              </a:endParaRPr>
            </a:p>
          </p:txBody>
        </p:sp>
      </p:grpSp>
      <p:sp>
        <p:nvSpPr>
          <p:cNvPr id="1089" name="Text Box 65"/>
          <p:cNvSpPr txBox="1">
            <a:spLocks noChangeArrowheads="1"/>
          </p:cNvSpPr>
          <p:nvPr/>
        </p:nvSpPr>
        <p:spPr bwMode="auto">
          <a:xfrm>
            <a:off x="12628563" y="10501313"/>
            <a:ext cx="1736725" cy="30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200" i="1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Daedeok</a:t>
            </a:r>
            <a:r>
              <a:rPr lang="en-US" altLang="ko-KR" sz="1200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 IT</a:t>
            </a:r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auto">
          <a:xfrm>
            <a:off x="1387475" y="414338"/>
            <a:ext cx="12801600" cy="82550"/>
          </a:xfrm>
          <a:prstGeom prst="rect">
            <a:avLst/>
          </a:prstGeom>
          <a:gradFill rotWithShape="0">
            <a:gsLst>
              <a:gs pos="0">
                <a:srgbClr val="000000">
                  <a:gamma/>
                  <a:tint val="0"/>
                  <a:invGamma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HY중고딕" pitchFamily="18" charset="-127"/>
            </a:endParaRPr>
          </a:p>
        </p:txBody>
      </p:sp>
      <p:sp>
        <p:nvSpPr>
          <p:cNvPr id="1091" name="Text Box 67"/>
          <p:cNvSpPr txBox="1">
            <a:spLocks noChangeArrowheads="1"/>
          </p:cNvSpPr>
          <p:nvPr/>
        </p:nvSpPr>
        <p:spPr bwMode="auto">
          <a:xfrm>
            <a:off x="11428413" y="14288"/>
            <a:ext cx="2932112" cy="34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ko-KR" sz="14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</a:rPr>
              <a:t>http :// www.ddit.or.kr</a:t>
            </a:r>
            <a:endParaRPr lang="en-US" altLang="ko-KR" sz="14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굴림체" pitchFamily="49" charset="-127"/>
            </a:endParaRPr>
          </a:p>
        </p:txBody>
      </p:sp>
      <p:sp>
        <p:nvSpPr>
          <p:cNvPr id="1092" name="Text Box 68"/>
          <p:cNvSpPr txBox="1">
            <a:spLocks noChangeArrowheads="1"/>
          </p:cNvSpPr>
          <p:nvPr/>
        </p:nvSpPr>
        <p:spPr bwMode="auto">
          <a:xfrm>
            <a:off x="14090650" y="10458450"/>
            <a:ext cx="26035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defRPr/>
            </a:pPr>
            <a:fld id="{40B38360-3410-40EE-B2E6-01D77F77963E}" type="slidenum">
              <a:rPr lang="en-US" altLang="ko-KR" sz="900">
                <a:latin typeface="HY중고딕" pitchFamily="18" charset="-127"/>
                <a:ea typeface="굴림체" pitchFamily="49" charset="-127"/>
              </a:rPr>
              <a:pPr algn="ctr">
                <a:defRPr/>
              </a:pPr>
              <a:t>‹#›</a:t>
            </a:fld>
            <a:endParaRPr lang="en-US" altLang="ko-KR" sz="900">
              <a:latin typeface="HY중고딕" pitchFamily="18" charset="-127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>
    <p:rand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휴먼둥근고딕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73" name="Text Box 1033"/>
          <p:cNvSpPr txBox="1">
            <a:spLocks noChangeArrowheads="1"/>
          </p:cNvSpPr>
          <p:nvPr/>
        </p:nvSpPr>
        <p:spPr bwMode="auto">
          <a:xfrm>
            <a:off x="0" y="2846388"/>
            <a:ext cx="14401800" cy="110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JAVA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객체지향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Y중고딕" pitchFamily="18" charset="-127"/>
                <a:ea typeface="서울도시" pitchFamily="18" charset="-127"/>
              </a:rPr>
              <a:t>프로그래밍</a:t>
            </a:r>
            <a:endParaRPr lang="en-US" altLang="ko-KR" sz="6600" dirty="0">
              <a:effectLst>
                <a:outerShdw blurRad="38100" dist="38100" dir="2700000" algn="tl">
                  <a:srgbClr val="C0C0C0"/>
                </a:outerShdw>
              </a:effectLst>
              <a:latin typeface="HY중고딕" pitchFamily="18" charset="-127"/>
              <a:ea typeface="서울도시" pitchFamily="18" charset="-127"/>
            </a:endParaRPr>
          </a:p>
        </p:txBody>
      </p:sp>
      <p:sp>
        <p:nvSpPr>
          <p:cNvPr id="5123" name="Rectangle 1037"/>
          <p:cNvSpPr>
            <a:spLocks noChangeArrowheads="1"/>
          </p:cNvSpPr>
          <p:nvPr/>
        </p:nvSpPr>
        <p:spPr bwMode="auto">
          <a:xfrm>
            <a:off x="0" y="4618038"/>
            <a:ext cx="18415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pic>
        <p:nvPicPr>
          <p:cNvPr id="5124" name="_x92452800" descr="EMB00000dd419ed"/>
          <p:cNvPicPr>
            <a:picLocks noChangeAspect="1" noChangeArrowheads="1"/>
          </p:cNvPicPr>
          <p:nvPr/>
        </p:nvPicPr>
        <p:blipFill>
          <a:blip r:embed="rId2" cstate="print"/>
          <a:srcRect l="9547"/>
          <a:stretch>
            <a:fillRect/>
          </a:stretch>
        </p:blipFill>
        <p:spPr bwMode="auto">
          <a:xfrm>
            <a:off x="4083050" y="8810625"/>
            <a:ext cx="20288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_x92435912" descr="EMB00000dd419ee"/>
          <p:cNvPicPr>
            <a:picLocks noChangeAspect="1" noChangeArrowheads="1"/>
          </p:cNvPicPr>
          <p:nvPr/>
        </p:nvPicPr>
        <p:blipFill>
          <a:blip r:embed="rId3" cstate="print"/>
          <a:srcRect t="10756"/>
          <a:stretch>
            <a:fillRect/>
          </a:stretch>
        </p:blipFill>
        <p:spPr bwMode="auto">
          <a:xfrm>
            <a:off x="6153150" y="8718550"/>
            <a:ext cx="5202238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1040"/>
          <p:cNvSpPr>
            <a:spLocks noChangeArrowheads="1"/>
          </p:cNvSpPr>
          <p:nvPr/>
        </p:nvSpPr>
        <p:spPr bwMode="auto">
          <a:xfrm>
            <a:off x="0" y="4516438"/>
            <a:ext cx="184150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8692" y="6616100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HY중고딕" pitchFamily="18" charset="-127"/>
                <a:ea typeface="HY중고딕" pitchFamily="18" charset="-127"/>
              </a:rPr>
              <a:t>담당교수 </a:t>
            </a:r>
            <a:r>
              <a:rPr lang="en-US" altLang="ko-KR" sz="32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3200" dirty="0" smtClean="0">
                <a:latin typeface="HY중고딕" pitchFamily="18" charset="-127"/>
                <a:ea typeface="HY중고딕" pitchFamily="18" charset="-127"/>
              </a:rPr>
              <a:t>송찬중</a:t>
            </a:r>
            <a:endParaRPr lang="ko-KR" altLang="en-US" sz="32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contains(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indexOf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비교객체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toArray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: Object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형 배열로 변환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2744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1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>
              <a:latin typeface="+mn-ea"/>
              <a:ea typeface="+mn-ea"/>
            </a:endParaRP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</a:rPr>
              <a:t>문제</a:t>
            </a:r>
            <a:r>
              <a:rPr lang="en-US" altLang="ko-KR" sz="4400" dirty="0">
                <a:latin typeface="+mn-ea"/>
              </a:rPr>
              <a:t>2</a:t>
            </a:r>
          </a:p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4400" dirty="0" smtClean="0">
              <a:latin typeface="+mn-ea"/>
              <a:ea typeface="+mn-ea"/>
            </a:endParaRPr>
          </a:p>
          <a:p>
            <a:endParaRPr lang="en-US" altLang="ko-KR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6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3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04" y="2350205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 lvl="1"/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명의 사람 이름을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입력받아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en-US" altLang="ko-KR" b="1" dirty="0"/>
              <a:t> </a:t>
            </a:r>
            <a:r>
              <a:rPr lang="ko-KR" altLang="en-US" b="1" dirty="0"/>
              <a:t>이 중에서 </a:t>
            </a:r>
            <a:r>
              <a:rPr lang="en-US" altLang="ko-KR" b="1" dirty="0"/>
              <a:t>‘</a:t>
            </a:r>
            <a:r>
              <a:rPr lang="ko-KR" altLang="en-US" b="1" dirty="0"/>
              <a:t>김</a:t>
            </a:r>
            <a:r>
              <a:rPr lang="en-US" altLang="ko-KR" b="1" dirty="0"/>
              <a:t>’</a:t>
            </a:r>
            <a:r>
              <a:rPr lang="ko-KR" altLang="en-US" b="1" dirty="0"/>
              <a:t>씨 성의 이름을 출력하시오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  (</a:t>
            </a:r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입력은 </a:t>
            </a:r>
            <a:r>
              <a:rPr lang="en-US" altLang="ko-KR" b="1" dirty="0"/>
              <a:t>Scanner</a:t>
            </a:r>
            <a:r>
              <a:rPr lang="ko-KR" altLang="en-US" b="1" dirty="0"/>
              <a:t>를 이용하여 입력 받는다</a:t>
            </a:r>
            <a:r>
              <a:rPr lang="en-US" altLang="ko-KR" b="1"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244" y="6526669"/>
            <a:ext cx="12457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명의 별명을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3600" dirty="0" err="1">
                <a:latin typeface="굴림" panose="020B0600000101010101" pitchFamily="50" charset="-127"/>
                <a:ea typeface="굴림" panose="020B0600000101010101" pitchFamily="50" charset="-127"/>
              </a:rPr>
              <a:t>ArrayList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에 저장하고</a:t>
            </a:r>
          </a:p>
          <a:p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별명의 길이가 제일 긴 별명을 출력하시오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단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3600" dirty="0">
                <a:latin typeface="굴림" panose="020B0600000101010101" pitchFamily="50" charset="-127"/>
                <a:ea typeface="굴림" panose="020B0600000101010101" pitchFamily="50" charset="-127"/>
              </a:rPr>
              <a:t>각 별명의 길이는 모두 다르게 입력한다</a:t>
            </a:r>
            <a:r>
              <a:rPr lang="en-US" altLang="ko-KR" sz="3600" dirty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="" xmlns:p14="http://schemas.microsoft.com/office/powerpoint/2010/main" val="3384149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ush(value)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op()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tack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3.1 Stack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6376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offer(value)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poll()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자료를 가져온 후 가져온 자료를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Queue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에서 삭제한다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3.2 Queue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3317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248547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기본정렬방식인 오름차순 정렬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Collections.sort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정렬방식 객체에 따라 결정됨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Collections.shuffle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(List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무작위로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자료섞기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List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정렬 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438" y="2673663"/>
            <a:ext cx="1264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정렬과 관련된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interface</a:t>
            </a:r>
            <a:r>
              <a:rPr lang="ko-KR" altLang="en-US" sz="28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Comparable[</a:t>
            </a:r>
            <a:r>
              <a:rPr lang="en-US" altLang="ko-KR" sz="2800" dirty="0" err="1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compareTo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()],</a:t>
            </a:r>
            <a:r>
              <a:rPr lang="ko-KR" altLang="en-US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800" dirty="0" smtClean="0">
                <a:latin typeface="휴먼고딕" panose="02010504000101010101" pitchFamily="2" charset="-127"/>
                <a:ea typeface="휴먼고딕" panose="02010504000101010101" pitchFamily="2" charset="-127"/>
              </a:rPr>
              <a:t>Comparator[compare()] </a:t>
            </a:r>
            <a:endParaRPr lang="ko-KR" altLang="en-US" sz="28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5287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80195"/>
            <a:ext cx="13374688" cy="8841680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3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수학점수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총점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등수를 멤버로 </a:t>
            </a:r>
            <a:r>
              <a:rPr lang="ko-KR" altLang="en-US" sz="2800" b="0" dirty="0" smtClean="0">
                <a:latin typeface="맑은고딕"/>
              </a:rPr>
              <a:t>갖는</a:t>
            </a:r>
            <a:endParaRPr lang="en-US" altLang="ko-KR" sz="2800" b="0" dirty="0" smtClean="0">
              <a:latin typeface="맑은고딕"/>
            </a:endParaRPr>
          </a:p>
          <a:p>
            <a:r>
              <a:rPr lang="ko-KR" altLang="en-US" sz="2800" b="0" dirty="0" smtClean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클래스를 만든다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 smtClean="0">
                <a:latin typeface="맑은고딕"/>
              </a:rPr>
              <a:t>(</a:t>
            </a:r>
            <a:r>
              <a:rPr lang="ko-KR" altLang="en-US" sz="2800" b="0" dirty="0" err="1" smtClean="0">
                <a:latin typeface="맑은고딕"/>
              </a:rPr>
              <a:t>생성자는</a:t>
            </a:r>
            <a:r>
              <a:rPr lang="ko-KR" altLang="en-US" sz="2800" b="0" dirty="0" smtClean="0">
                <a:latin typeface="맑은고딕"/>
              </a:rPr>
              <a:t> </a:t>
            </a:r>
            <a:r>
              <a:rPr lang="ko-KR" altLang="en-US" sz="2800" b="0" dirty="0">
                <a:latin typeface="맑은고딕"/>
              </a:rPr>
              <a:t>학번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이름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국어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영어</a:t>
            </a:r>
            <a:r>
              <a:rPr lang="en-US" altLang="ko-KR" sz="2800" b="0" dirty="0">
                <a:latin typeface="맑은고딕"/>
              </a:rPr>
              <a:t>, </a:t>
            </a:r>
            <a:r>
              <a:rPr lang="ko-KR" altLang="en-US" sz="2800" b="0" dirty="0">
                <a:latin typeface="맑은고딕"/>
              </a:rPr>
              <a:t>수학 점수만 매개변수로 받아서 처리한다</a:t>
            </a:r>
            <a:r>
              <a:rPr lang="en-US" altLang="ko-KR" sz="2800" b="0" dirty="0" smtClean="0">
                <a:latin typeface="맑은고딕"/>
              </a:rPr>
              <a:t>.)</a:t>
            </a:r>
            <a:endParaRPr lang="en-US" altLang="ko-KR" sz="2800" b="0" dirty="0">
              <a:latin typeface="맑은고딕"/>
            </a:endParaRPr>
          </a:p>
          <a:p>
            <a:r>
              <a:rPr lang="ko-KR" altLang="en-US" sz="2800" b="0" dirty="0">
                <a:latin typeface="맑은고딕"/>
              </a:rPr>
              <a:t>  </a:t>
            </a:r>
          </a:p>
          <a:p>
            <a:r>
              <a:rPr lang="ko-KR" altLang="en-US" sz="2800" b="0" dirty="0">
                <a:latin typeface="맑은고딕"/>
              </a:rPr>
              <a:t>  이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객체들은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저장하여 관리한다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List</a:t>
            </a:r>
            <a:r>
              <a:rPr lang="ko-KR" altLang="en-US" sz="2800" b="0" dirty="0">
                <a:latin typeface="맑은고딕"/>
              </a:rPr>
              <a:t>에 저장된 데이터들을 학번의 오름차순으로 정렬하여 출력하는 부분과</a:t>
            </a:r>
          </a:p>
          <a:p>
            <a:r>
              <a:rPr lang="ko-KR" altLang="en-US" sz="2800" b="0" dirty="0">
                <a:latin typeface="맑은고딕"/>
              </a:rPr>
              <a:t>  총점의 역순으로 정렬하는 부분을 프로그램 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총점이 같으면 학번의 내림차순으로 정렬되도록 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학번 정렬기준은 </a:t>
            </a:r>
            <a:r>
              <a:rPr lang="en-US" altLang="ko-KR" sz="2800" b="0" dirty="0">
                <a:latin typeface="맑은고딕"/>
              </a:rPr>
              <a:t>Student</a:t>
            </a:r>
            <a:r>
              <a:rPr lang="ko-KR" altLang="en-US" sz="2800" b="0" dirty="0">
                <a:latin typeface="맑은고딕"/>
              </a:rPr>
              <a:t>클래스 자체에서 제공하도록 하고</a:t>
            </a:r>
            <a:r>
              <a:rPr lang="en-US" altLang="ko-KR" sz="2800" b="0" dirty="0">
                <a:latin typeface="맑은고딕"/>
              </a:rPr>
              <a:t>,</a:t>
            </a:r>
          </a:p>
          <a:p>
            <a:r>
              <a:rPr lang="ko-KR" altLang="en-US" sz="2800" b="0" dirty="0">
                <a:latin typeface="맑은고딕"/>
              </a:rPr>
              <a:t>   총점 정렬기준은 외부클래스에서 제공하도록 한다</a:t>
            </a:r>
            <a:r>
              <a:rPr lang="en-US" altLang="ko-KR" sz="2800" b="0" dirty="0">
                <a:latin typeface="맑은고딕"/>
              </a:rPr>
              <a:t>.)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34170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정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수정명령이 없기 때문에 해당자료 삭제 후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 추가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64743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불러오기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Iterator()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별도의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index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 존재하지 않음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다른 컬렉션 객체로 변경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 =&gt;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	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Set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879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1008187"/>
            <a:ext cx="13374688" cy="8913688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4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r>
              <a:rPr lang="en-US" altLang="ko-KR" sz="2800" b="0" dirty="0" smtClean="0">
                <a:latin typeface="맑은고딕"/>
              </a:rPr>
              <a:t>Set</a:t>
            </a:r>
            <a:r>
              <a:rPr lang="ko-KR" altLang="en-US" sz="2800" b="0" dirty="0">
                <a:latin typeface="맑은고딕"/>
              </a:rPr>
              <a:t>을 이용하여 숫자 야구 게임 프로그램을 작성하시오</a:t>
            </a:r>
            <a:r>
              <a:rPr lang="en-US" altLang="ko-KR" sz="2800" b="0" dirty="0">
                <a:latin typeface="맑은고딕"/>
              </a:rPr>
              <a:t>.</a:t>
            </a:r>
          </a:p>
          <a:p>
            <a:pPr lvl="1"/>
            <a:r>
              <a:rPr lang="ko-KR" altLang="en-US" sz="2800" b="0" dirty="0">
                <a:latin typeface="맑은고딕"/>
              </a:rPr>
              <a:t>  컴퓨터의 숫자는 </a:t>
            </a:r>
            <a:r>
              <a:rPr lang="ko-KR" altLang="en-US" sz="2800" b="0" dirty="0" err="1">
                <a:latin typeface="맑은고딕"/>
              </a:rPr>
              <a:t>난수를</a:t>
            </a:r>
            <a:r>
              <a:rPr lang="ko-KR" altLang="en-US" sz="2800" b="0" dirty="0">
                <a:latin typeface="맑은고딕"/>
              </a:rPr>
              <a:t> 이용하여 구한다</a:t>
            </a:r>
            <a:r>
              <a:rPr lang="en-US" altLang="ko-KR" sz="2800" b="0" dirty="0" smtClean="0">
                <a:latin typeface="맑은고딕"/>
              </a:rPr>
              <a:t>. (1~9</a:t>
            </a:r>
            <a:r>
              <a:rPr lang="ko-KR" altLang="en-US" sz="2800" b="0" dirty="0" smtClean="0">
                <a:latin typeface="맑은고딕"/>
              </a:rPr>
              <a:t>사이의 수</a:t>
            </a:r>
            <a:r>
              <a:rPr lang="en-US" altLang="ko-KR" sz="2800" b="0" dirty="0" smtClean="0">
                <a:latin typeface="맑은고딕"/>
              </a:rPr>
              <a:t>)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  <a:r>
              <a:rPr lang="en-US" altLang="ko-KR" sz="2800" b="0" dirty="0">
                <a:latin typeface="맑은고딕"/>
              </a:rPr>
              <a:t>(</a:t>
            </a:r>
            <a:r>
              <a:rPr lang="ko-KR" altLang="en-US" sz="2800" b="0" dirty="0">
                <a:latin typeface="맑은고딕"/>
              </a:rPr>
              <a:t>스트라이크는 </a:t>
            </a:r>
            <a:r>
              <a:rPr lang="en-US" altLang="ko-KR" sz="2800" b="0" dirty="0">
                <a:latin typeface="맑은고딕"/>
              </a:rPr>
              <a:t>'S', </a:t>
            </a:r>
            <a:r>
              <a:rPr lang="ko-KR" altLang="en-US" sz="2800" b="0" dirty="0">
                <a:latin typeface="맑은고딕"/>
              </a:rPr>
              <a:t>볼은 </a:t>
            </a:r>
            <a:r>
              <a:rPr lang="en-US" altLang="ko-KR" sz="2800" b="0" dirty="0">
                <a:latin typeface="맑은고딕"/>
              </a:rPr>
              <a:t>'B'</a:t>
            </a:r>
            <a:r>
              <a:rPr lang="ko-KR" altLang="en-US" sz="2800" b="0" dirty="0">
                <a:latin typeface="맑은고딕"/>
              </a:rPr>
              <a:t>로 출력한다</a:t>
            </a:r>
            <a:r>
              <a:rPr lang="en-US" altLang="ko-KR" sz="2800" b="0" dirty="0">
                <a:latin typeface="맑은고딕"/>
              </a:rPr>
              <a:t>.)</a:t>
            </a:r>
          </a:p>
          <a:p>
            <a:pPr lvl="1"/>
            <a:r>
              <a:rPr lang="ko-KR" altLang="en-US" sz="2800" b="0" dirty="0">
                <a:latin typeface="맑은고딕"/>
              </a:rPr>
              <a:t>  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컴퓨터의 </a:t>
            </a:r>
            <a:r>
              <a:rPr lang="ko-KR" altLang="en-US" sz="2800" b="0" dirty="0" err="1">
                <a:latin typeface="맑은고딕"/>
              </a:rPr>
              <a:t>난수가</a:t>
            </a:r>
            <a:r>
              <a:rPr lang="ko-KR" altLang="en-US" sz="2800" b="0" dirty="0">
                <a:latin typeface="맑은고딕"/>
              </a:rPr>
              <a:t> </a:t>
            </a:r>
            <a:r>
              <a:rPr lang="en-US" altLang="ko-KR" sz="2800" b="0" dirty="0">
                <a:latin typeface="맑은고딕"/>
              </a:rPr>
              <a:t>9 5 7 </a:t>
            </a:r>
            <a:r>
              <a:rPr lang="ko-KR" altLang="en-US" sz="2800" b="0" dirty="0" err="1">
                <a:latin typeface="맑은고딕"/>
              </a:rPr>
              <a:t>일때</a:t>
            </a:r>
            <a:r>
              <a:rPr lang="ko-KR" altLang="en-US" sz="2800" b="0" dirty="0">
                <a:latin typeface="맑은고딕"/>
              </a:rPr>
              <a:t> 실행 예시</a:t>
            </a:r>
            <a:r>
              <a:rPr lang="en-US" altLang="ko-KR" sz="2800" b="0" dirty="0">
                <a:latin typeface="맑은고딕"/>
              </a:rPr>
              <a:t>)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3 5 6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3 </a:t>
            </a:r>
            <a:r>
              <a:rPr lang="en-US" altLang="ko-KR" sz="2800" b="0" dirty="0">
                <a:latin typeface="맑은고딕"/>
              </a:rPr>
              <a:t>5 6 ==&gt; 1S 0B</a:t>
            </a: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7 8 9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7 </a:t>
            </a:r>
            <a:r>
              <a:rPr lang="en-US" altLang="ko-KR" sz="2800" b="0" dirty="0">
                <a:latin typeface="맑은고딕"/>
              </a:rPr>
              <a:t>8 9 ==&gt; 0S 2B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...</a:t>
            </a:r>
            <a:endParaRPr lang="en-US" altLang="ko-KR" sz="2800" b="0" dirty="0">
              <a:latin typeface="맑은고딕"/>
            </a:endParaRPr>
          </a:p>
          <a:p>
            <a:pPr lvl="1"/>
            <a:r>
              <a:rPr lang="ko-KR" altLang="en-US" sz="2800" b="0" dirty="0" smtClean="0">
                <a:latin typeface="맑은고딕"/>
              </a:rPr>
              <a:t>  숫자입력 </a:t>
            </a:r>
            <a:r>
              <a:rPr lang="en-US" altLang="ko-KR" sz="2800" b="0" dirty="0">
                <a:latin typeface="맑은고딕"/>
              </a:rPr>
              <a:t>=&gt; 9 5 7</a:t>
            </a:r>
          </a:p>
          <a:p>
            <a:pPr lvl="1"/>
            <a:r>
              <a:rPr lang="en-US" altLang="ko-KR" sz="2800" b="0" dirty="0" smtClean="0">
                <a:latin typeface="맑은고딕"/>
              </a:rPr>
              <a:t>  9 </a:t>
            </a:r>
            <a:r>
              <a:rPr lang="en-US" altLang="ko-KR" sz="2800" b="0" dirty="0">
                <a:latin typeface="맑은고딕"/>
              </a:rPr>
              <a:t>5 7 ==&gt; 3S 0B</a:t>
            </a:r>
          </a:p>
          <a:p>
            <a:pPr lvl="1"/>
            <a:endParaRPr lang="ko-KR" altLang="en-US" sz="2800" b="0" dirty="0">
              <a:latin typeface="맑은고딕"/>
            </a:endParaRPr>
          </a:p>
          <a:p>
            <a:pPr lvl="1"/>
            <a:r>
              <a:rPr lang="en-US" altLang="ko-KR" sz="2800" b="0" dirty="0" smtClean="0">
                <a:latin typeface="맑은고딕"/>
              </a:rPr>
              <a:t>  5</a:t>
            </a:r>
            <a:r>
              <a:rPr lang="ko-KR" altLang="en-US" sz="2800" b="0" dirty="0">
                <a:latin typeface="맑은고딕"/>
              </a:rPr>
              <a:t>번째 만에 맞췄군요</a:t>
            </a:r>
            <a:r>
              <a:rPr lang="en-US" altLang="ko-KR" sz="2800" b="0" dirty="0">
                <a:latin typeface="맑은고딕"/>
              </a:rPr>
              <a:t>.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6320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4812992"/>
            <a:ext cx="125539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ashcode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사용자 </a:t>
            </a:r>
            <a:r>
              <a:rPr lang="ko-KR" altLang="en-US" sz="2800" b="0" dirty="0" err="1">
                <a:latin typeface="HY중고딕" pitchFamily="18" charset="-127"/>
                <a:ea typeface="HY중고딕" pitchFamily="18" charset="-127"/>
              </a:rPr>
              <a:t>클래를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 생성하여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equals() 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재정의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6. equals(),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hashcode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0438" y="2304331"/>
            <a:ext cx="1243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과 같은 객체들을 사용할 경우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서로 같은지를 비교하기 위해 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equals()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메서드와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hashCode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()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호출한다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그래서 객체가 서로 같은지 여부를 결정하려면 두 </a:t>
            </a:r>
            <a:r>
              <a:rPr lang="ko-KR" altLang="en-US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메서드를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 재정의 해야 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HashSet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>
                <a:latin typeface="돋움" panose="020B0600000101010101" pitchFamily="50" charset="-127"/>
                <a:ea typeface="돋움" panose="020B0600000101010101" pitchFamily="50" charset="-127"/>
              </a:rPr>
              <a:t>HashMap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en-US" altLang="ko-KR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Hashtable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에서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객체가 같은지 여부는 데이터를 추가할 때 검사한다</a:t>
            </a: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98691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람다식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enum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3</a:t>
            </a:r>
            <a:r>
              <a:rPr lang="en-US" altLang="ko-KR" sz="200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스레드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(Thread)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4.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JDBC, IBATIS, LOG4J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5. 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JAVA  IO(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입출력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컬렉션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(Collection) 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프레임워크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19451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ut(key,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put(key,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remove(key)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3194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138488"/>
            <a:ext cx="1255395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keySet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향상된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for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문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entrySet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이용하여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Map.Entry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타입의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Set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을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가져와 처리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alues()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이용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:  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값은 </a:t>
            </a:r>
            <a:r>
              <a:rPr lang="ko-KR" altLang="en-US" sz="2800" b="0" dirty="0" err="1" smtClean="0">
                <a:latin typeface="HY중고딕" pitchFamily="18" charset="-127"/>
                <a:ea typeface="HY중고딕" pitchFamily="18" charset="-127"/>
              </a:rPr>
              <a:t>필요없고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값만 출력하면 되는 경우에 사용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Map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16330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792163"/>
            <a:ext cx="13374688" cy="9129712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467" y="2016299"/>
            <a:ext cx="1137726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 속성을 갖는 </a:t>
            </a:r>
            <a:r>
              <a:rPr lang="en-US" altLang="ko-KR" dirty="0"/>
              <a:t>Phone</a:t>
            </a:r>
            <a:r>
              <a:rPr lang="ko-KR" altLang="en-US" dirty="0"/>
              <a:t>클래스를 만들고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Phone</a:t>
            </a:r>
            <a:r>
              <a:rPr lang="ko-KR" altLang="en-US" dirty="0"/>
              <a:t>클래스를 이용하여 </a:t>
            </a:r>
          </a:p>
          <a:p>
            <a:r>
              <a:rPr lang="ko-KR" altLang="en-US" dirty="0"/>
              <a:t>  전화번호 정보를 관리하는 프로그램을 완성하시오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 프로그램에는 전화번호를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 err="1"/>
              <a:t>전체출력하는</a:t>
            </a:r>
            <a:r>
              <a:rPr lang="ko-KR" altLang="en-US" dirty="0"/>
              <a:t>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전체의 전화번호 정보는 </a:t>
            </a:r>
            <a:r>
              <a:rPr lang="en-US" altLang="ko-KR" dirty="0"/>
              <a:t>Map</a:t>
            </a:r>
            <a:r>
              <a:rPr lang="ko-KR" altLang="en-US" dirty="0"/>
              <a:t>을 이용하여 관리한다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(key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이름</a:t>
            </a:r>
            <a:r>
              <a:rPr lang="en-US" altLang="ko-KR" dirty="0"/>
              <a:t>'</a:t>
            </a:r>
            <a:r>
              <a:rPr lang="ko-KR" altLang="en-US" dirty="0"/>
              <a:t>으로 하고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'Phone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en-US" altLang="ko-KR" dirty="0"/>
              <a:t>'</a:t>
            </a:r>
            <a:r>
              <a:rPr lang="ko-KR" altLang="en-US" dirty="0"/>
              <a:t>로 한다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실행예시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r>
              <a:rPr lang="ko-KR" altLang="en-US" dirty="0"/>
              <a:t>   전화번호 관리 프로그램</a:t>
            </a:r>
            <a:r>
              <a:rPr lang="en-US" altLang="ko-KR" dirty="0"/>
              <a:t>(</a:t>
            </a:r>
            <a:r>
              <a:rPr lang="ko-KR" altLang="en-US" dirty="0"/>
              <a:t>파일로 저장되지 않음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===============================================</a:t>
            </a:r>
          </a:p>
          <a:p>
            <a:endParaRPr lang="ko-KR" altLang="en-US" dirty="0"/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1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새롭게 등록할 전화번호 정보를 입력하세요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이름 </a:t>
            </a:r>
            <a:r>
              <a:rPr lang="en-US" altLang="ko-KR" dirty="0"/>
              <a:t>&gt;&gt; </a:t>
            </a:r>
            <a:r>
              <a:rPr lang="ko-KR" altLang="en-US" dirty="0"/>
              <a:t>홍길동  </a:t>
            </a:r>
            <a:r>
              <a:rPr lang="en-US" altLang="ko-KR" dirty="0"/>
              <a:t>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전화번호 </a:t>
            </a:r>
            <a:r>
              <a:rPr lang="en-US" altLang="ko-KR" dirty="0"/>
              <a:t>&gt;&gt; 010-1234-5678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주소 </a:t>
            </a:r>
            <a:r>
              <a:rPr lang="en-US" altLang="ko-KR" dirty="0"/>
              <a:t>&gt;&gt; </a:t>
            </a:r>
            <a:r>
              <a:rPr lang="ko-KR" altLang="en-US" dirty="0"/>
              <a:t>대전시 중구 대흥동 </a:t>
            </a:r>
            <a:r>
              <a:rPr lang="en-US" altLang="ko-KR" dirty="0"/>
              <a:t>111  &lt;-- </a:t>
            </a:r>
            <a:r>
              <a:rPr lang="ko-KR" altLang="en-US" dirty="0"/>
              <a:t>직접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716699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479425" y="864171"/>
            <a:ext cx="13374688" cy="9057704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00150" lvl="1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4400" dirty="0" smtClean="0">
                <a:latin typeface="+mn-ea"/>
                <a:ea typeface="+mn-ea"/>
              </a:rPr>
              <a:t>문제</a:t>
            </a:r>
            <a:r>
              <a:rPr lang="en-US" altLang="ko-KR" sz="4400" dirty="0" smtClean="0">
                <a:latin typeface="+mn-ea"/>
                <a:ea typeface="+mn-ea"/>
              </a:rPr>
              <a:t>5</a:t>
            </a:r>
            <a:r>
              <a:rPr lang="ko-KR" altLang="en-US" sz="4400" dirty="0" smtClean="0">
                <a:latin typeface="+mn-ea"/>
                <a:ea typeface="+mn-ea"/>
              </a:rPr>
              <a:t> </a:t>
            </a:r>
            <a:r>
              <a:rPr lang="en-US" altLang="ko-KR" sz="4400" dirty="0" smtClean="0">
                <a:latin typeface="+mn-ea"/>
                <a:ea typeface="+mn-ea"/>
              </a:rPr>
              <a:t>(</a:t>
            </a:r>
            <a:r>
              <a:rPr lang="ko-KR" altLang="en-US" sz="4400" dirty="0" smtClean="0">
                <a:latin typeface="+mn-ea"/>
                <a:ea typeface="+mn-ea"/>
              </a:rPr>
              <a:t>계속</a:t>
            </a:r>
            <a:r>
              <a:rPr lang="en-US" altLang="ko-KR" sz="4400" dirty="0" smtClean="0">
                <a:latin typeface="+mn-ea"/>
                <a:ea typeface="+mn-ea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400" dirty="0" smtClean="0">
              <a:latin typeface="+mn-ea"/>
              <a:ea typeface="+mn-ea"/>
            </a:endParaRPr>
          </a:p>
          <a:p>
            <a:r>
              <a:rPr lang="ko-KR" altLang="en-US" sz="2800" b="0" dirty="0" smtClean="0">
                <a:latin typeface="맑은고딕"/>
              </a:rPr>
              <a:t>      </a:t>
            </a:r>
            <a:endParaRPr lang="ko-KR" altLang="en-US" sz="2800" b="0" dirty="0">
              <a:latin typeface="맑은고딕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212" y="2027902"/>
            <a:ext cx="1137726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메뉴를 </a:t>
            </a:r>
            <a:r>
              <a:rPr lang="ko-KR" altLang="en-US" dirty="0"/>
              <a:t>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5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번호   이름       전화번호         주소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1    </a:t>
            </a:r>
            <a:r>
              <a:rPr lang="ko-KR" altLang="en-US" dirty="0"/>
              <a:t>홍길동   </a:t>
            </a:r>
            <a:r>
              <a:rPr lang="en-US" altLang="ko-KR" dirty="0"/>
              <a:t>010-1234-5678    </a:t>
            </a:r>
            <a:r>
              <a:rPr lang="ko-KR" altLang="en-US" dirty="0"/>
              <a:t>대전시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~~~~~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=======================================</a:t>
            </a:r>
          </a:p>
          <a:p>
            <a:r>
              <a:rPr lang="ko-KR" altLang="en-US" dirty="0"/>
              <a:t>  출력완료</a:t>
            </a:r>
            <a:r>
              <a:rPr lang="en-US" altLang="ko-KR" dirty="0"/>
              <a:t>...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메뉴를 선택하세요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전화번호 등록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2. </a:t>
            </a:r>
            <a:r>
              <a:rPr lang="ko-KR" altLang="en-US" dirty="0"/>
              <a:t>전화번호 수정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3. </a:t>
            </a:r>
            <a:r>
              <a:rPr lang="ko-KR" altLang="en-US" dirty="0"/>
              <a:t>전화번호 삭제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4. </a:t>
            </a:r>
            <a:r>
              <a:rPr lang="ko-KR" altLang="en-US" dirty="0"/>
              <a:t>전화번호 검색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5. </a:t>
            </a:r>
            <a:r>
              <a:rPr lang="ko-KR" altLang="en-US" dirty="0"/>
              <a:t>전화번호 전체 출력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0. </a:t>
            </a:r>
            <a:r>
              <a:rPr lang="ko-KR" altLang="en-US" dirty="0"/>
              <a:t>프로그램 종료</a:t>
            </a:r>
          </a:p>
          <a:p>
            <a:r>
              <a:rPr lang="ko-KR" altLang="en-US" dirty="0"/>
              <a:t>  번호입력 </a:t>
            </a:r>
            <a:r>
              <a:rPr lang="en-US" altLang="ko-KR" dirty="0"/>
              <a:t>&gt;&gt; 0  &lt;-- </a:t>
            </a:r>
            <a:r>
              <a:rPr lang="ko-KR" altLang="en-US" dirty="0"/>
              <a:t>직접 입력</a:t>
            </a:r>
          </a:p>
          <a:p>
            <a:r>
              <a:rPr lang="ko-KR" altLang="en-US" dirty="0"/>
              <a:t>  </a:t>
            </a:r>
          </a:p>
          <a:p>
            <a:r>
              <a:rPr lang="ko-KR" altLang="en-US" dirty="0"/>
              <a:t>  프로그램을 종료합니다</a:t>
            </a:r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5896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3960515"/>
            <a:ext cx="125539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value)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setProperty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 :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신규데이터가 기존 데이터와 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key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값이 같으면 신규 데이터의 값으로 저장됨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.(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덮어씀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getProperty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(key)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Properties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0438" y="2304331"/>
            <a:ext cx="1243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보다 축소된 기능의 객체라고 할 수 있다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Map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은 모든 형태의 객체데이터를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사용할 수 있지만</a:t>
            </a:r>
          </a:p>
          <a:p>
            <a:r>
              <a:rPr lang="en-US" altLang="ko-KR" sz="24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Properties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key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값으로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만 사용할 수 있다</a:t>
            </a:r>
          </a:p>
        </p:txBody>
      </p:sp>
    </p:spTree>
    <p:extLst>
      <p:ext uri="{BB962C8B-B14F-4D97-AF65-F5344CB8AC3E}">
        <p14:creationId xmlns="" xmlns:p14="http://schemas.microsoft.com/office/powerpoint/2010/main" val="40072526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79500" y="1204913"/>
            <a:ext cx="11642725" cy="1439862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교육과정 소개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계속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400300" y="46847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7. Design Pattern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소개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400300" y="6005513"/>
            <a:ext cx="9121775" cy="7191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8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</a:t>
            </a:r>
            <a:r>
              <a:rPr lang="en-US" altLang="ko-KR" sz="20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Servlet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Programming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400300" y="7324725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9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SVN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사용법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2000" dirty="0" smtClean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400300" y="8645525"/>
            <a:ext cx="9121775" cy="7191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10. </a:t>
            </a:r>
            <a:r>
              <a:rPr lang="ko-KR" altLang="en-US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중간프로젝트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endParaRPr lang="ko-KR" altLang="en-US" sz="2000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400300" y="3363913"/>
            <a:ext cx="9121775" cy="72072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20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6</a:t>
            </a:r>
            <a:r>
              <a:rPr lang="en-US" altLang="ko-KR" sz="20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Network(TCP, UDP,  HTTP)</a:t>
            </a:r>
            <a:endParaRPr lang="ko-KR" altLang="en-US" sz="20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8599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직사각형 3"/>
          <p:cNvSpPr>
            <a:spLocks noChangeArrowheads="1"/>
          </p:cNvSpPr>
          <p:nvPr/>
        </p:nvSpPr>
        <p:spPr bwMode="auto">
          <a:xfrm>
            <a:off x="576164" y="4680595"/>
            <a:ext cx="1354890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5400" dirty="0">
                <a:latin typeface="HY중고딕" pitchFamily="18" charset="-127"/>
                <a:ea typeface="HY중고딕" pitchFamily="18" charset="-127"/>
              </a:rPr>
              <a:t>컬렉션 프레임워크</a:t>
            </a:r>
            <a:r>
              <a:rPr lang="en-US" altLang="ko-KR" sz="5400" dirty="0">
                <a:latin typeface="HY중고딕" pitchFamily="18" charset="-127"/>
                <a:ea typeface="HY중고딕" pitchFamily="18" charset="-127"/>
              </a:rPr>
              <a:t>(Collection Framework)</a:t>
            </a:r>
            <a:endParaRPr lang="ko-KR" altLang="en-US" sz="5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680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3672508" y="2808387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LIST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656284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Vector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72508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ArrayList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688732" y="453657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LinkedList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656284" y="597673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smtClean="0">
                <a:latin typeface="맑은고딕"/>
              </a:rPr>
              <a:t>Stack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441260" y="2880395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고딕"/>
                <a:ea typeface="휴먼둥근고딕" pitchFamily="2" charset="-127"/>
              </a:rPr>
              <a:t>Set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641060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HashSet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0513268" y="4464571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SortedSet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0513268" y="583272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TreeSet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15" name="직선 화살표 연결선 14"/>
          <p:cNvCxnSpPr>
            <a:stCxn id="5" idx="0"/>
          </p:cNvCxnSpPr>
          <p:nvPr/>
        </p:nvCxnSpPr>
        <p:spPr bwMode="auto">
          <a:xfrm flipV="1">
            <a:off x="2448372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0"/>
            <a:endCxn id="4" idx="2"/>
          </p:cNvCxnSpPr>
          <p:nvPr/>
        </p:nvCxnSpPr>
        <p:spPr bwMode="auto">
          <a:xfrm flipH="1" flipV="1">
            <a:off x="4428592" y="3528467"/>
            <a:ext cx="36004" cy="10081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0"/>
          </p:cNvCxnSpPr>
          <p:nvPr/>
        </p:nvCxnSpPr>
        <p:spPr bwMode="auto">
          <a:xfrm flipH="1" flipV="1">
            <a:off x="4896644" y="3600475"/>
            <a:ext cx="1584176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0"/>
            <a:endCxn id="9" idx="2"/>
          </p:cNvCxnSpPr>
          <p:nvPr/>
        </p:nvCxnSpPr>
        <p:spPr bwMode="auto">
          <a:xfrm flipV="1">
            <a:off x="9433148" y="3600475"/>
            <a:ext cx="1764196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0"/>
          </p:cNvCxnSpPr>
          <p:nvPr/>
        </p:nvCxnSpPr>
        <p:spPr bwMode="auto">
          <a:xfrm flipV="1">
            <a:off x="11305356" y="3528467"/>
            <a:ext cx="0" cy="93610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0"/>
            <a:endCxn id="11" idx="2"/>
          </p:cNvCxnSpPr>
          <p:nvPr/>
        </p:nvCxnSpPr>
        <p:spPr bwMode="auto">
          <a:xfrm flipV="1">
            <a:off x="11305356" y="5112643"/>
            <a:ext cx="0" cy="7200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 bwMode="auto">
          <a:xfrm>
            <a:off x="6912868" y="936179"/>
            <a:ext cx="194421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latin typeface="맑은고딕"/>
              </a:rPr>
              <a:t>Collection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cxnSp>
        <p:nvCxnSpPr>
          <p:cNvPr id="28" name="직선 화살표 연결선 27"/>
          <p:cNvCxnSpPr>
            <a:stCxn id="4" idx="0"/>
          </p:cNvCxnSpPr>
          <p:nvPr/>
        </p:nvCxnSpPr>
        <p:spPr bwMode="auto">
          <a:xfrm flipV="1">
            <a:off x="4428592" y="1656259"/>
            <a:ext cx="3276364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0"/>
          </p:cNvCxnSpPr>
          <p:nvPr/>
        </p:nvCxnSpPr>
        <p:spPr bwMode="auto">
          <a:xfrm flipH="1" flipV="1">
            <a:off x="8209012" y="1656259"/>
            <a:ext cx="2988332" cy="122413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0"/>
            <a:endCxn id="5" idx="2"/>
          </p:cNvCxnSpPr>
          <p:nvPr/>
        </p:nvCxnSpPr>
        <p:spPr bwMode="auto">
          <a:xfrm flipV="1">
            <a:off x="2448372" y="5184651"/>
            <a:ext cx="0" cy="7920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5544716" y="6624811"/>
            <a:ext cx="15121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 smtClean="0">
                <a:solidFill>
                  <a:schemeClr val="tx1"/>
                </a:solidFill>
                <a:latin typeface="맑은고딕"/>
                <a:ea typeface="휴먼둥근고딕" pitchFamily="2" charset="-127"/>
              </a:rPr>
              <a:t>Map</a:t>
            </a:r>
            <a:endParaRPr kumimoji="1" lang="ko-KR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고딕"/>
              <a:ea typeface="휴먼둥근고딕" pitchFamily="2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312468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Hashtable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5544716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HashMap</a:t>
            </a:r>
            <a:endParaRPr lang="ko-KR" altLang="en-US" sz="2400" dirty="0" err="1" smtClean="0">
              <a:latin typeface="맑은고딕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7920980" y="7992963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SortedMap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112668" y="9289107"/>
            <a:ext cx="2448272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LinkedHashMap</a:t>
            </a:r>
            <a:endParaRPr lang="ko-KR" altLang="en-US" sz="2400" dirty="0" smtClean="0">
              <a:latin typeface="맑은고딕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920980" y="9217099"/>
            <a:ext cx="1584176" cy="64807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 err="1" smtClean="0">
                <a:latin typeface="맑은고딕"/>
              </a:rPr>
              <a:t>TreeMap</a:t>
            </a:r>
            <a:endParaRPr lang="ko-KR" altLang="en-US" sz="2400" dirty="0" smtClean="0">
              <a:latin typeface="맑은고딕"/>
            </a:endParaRPr>
          </a:p>
        </p:txBody>
      </p:sp>
      <p:cxnSp>
        <p:nvCxnSpPr>
          <p:cNvPr id="45" name="직선 화살표 연결선 44"/>
          <p:cNvCxnSpPr>
            <a:stCxn id="39" idx="0"/>
          </p:cNvCxnSpPr>
          <p:nvPr/>
        </p:nvCxnSpPr>
        <p:spPr bwMode="auto">
          <a:xfrm flipV="1">
            <a:off x="4104556" y="7344891"/>
            <a:ext cx="1728192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 bwMode="auto">
          <a:xfrm flipH="1" flipV="1">
            <a:off x="6624836" y="7344891"/>
            <a:ext cx="1944216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0" idx="0"/>
            <a:endCxn id="38" idx="2"/>
          </p:cNvCxnSpPr>
          <p:nvPr/>
        </p:nvCxnSpPr>
        <p:spPr bwMode="auto">
          <a:xfrm flipH="1" flipV="1">
            <a:off x="6300800" y="7344891"/>
            <a:ext cx="36004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4" idx="0"/>
            <a:endCxn id="41" idx="2"/>
          </p:cNvCxnSpPr>
          <p:nvPr/>
        </p:nvCxnSpPr>
        <p:spPr bwMode="auto">
          <a:xfrm flipV="1">
            <a:off x="8713068" y="8641035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3" idx="0"/>
            <a:endCxn id="40" idx="2"/>
          </p:cNvCxnSpPr>
          <p:nvPr/>
        </p:nvCxnSpPr>
        <p:spPr bwMode="auto">
          <a:xfrm flipV="1">
            <a:off x="6336804" y="8641035"/>
            <a:ext cx="0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0745" y="290559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10745" y="3586073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10745" y="4266549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0745" y="4947024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10745" y="5627500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10745" y="6307976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10745" y="6988451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10745" y="7668927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10745" y="8349402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10745" y="9029878"/>
            <a:ext cx="2381665" cy="680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731" y="279218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data[0]</a:t>
            </a:r>
            <a:endParaRPr lang="ko-KR" altLang="en-US" sz="3800" dirty="0"/>
          </a:p>
        </p:txBody>
      </p:sp>
      <p:sp>
        <p:nvSpPr>
          <p:cNvPr id="15" name="TextBox 14"/>
          <p:cNvSpPr txBox="1"/>
          <p:nvPr/>
        </p:nvSpPr>
        <p:spPr>
          <a:xfrm>
            <a:off x="282731" y="3449413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data[1]</a:t>
            </a:r>
            <a:endParaRPr lang="ko-KR" altLang="en-US" sz="38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731" y="4174896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data[2]</a:t>
            </a:r>
            <a:endParaRPr lang="ko-KR" altLang="en-US" sz="3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731" y="4855372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data[3]</a:t>
            </a:r>
            <a:endParaRPr lang="ko-KR" altLang="en-US" sz="3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731" y="5513344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data[4]</a:t>
            </a:r>
            <a:endParaRPr lang="ko-KR" altLang="en-US" sz="38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731" y="6193819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data[5]</a:t>
            </a:r>
            <a:endParaRPr lang="ko-KR" altLang="en-US" sz="38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731" y="687504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data[6]</a:t>
            </a:r>
            <a:endParaRPr lang="ko-KR" altLang="en-US" sz="3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31" y="75547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</a:t>
            </a:r>
            <a:r>
              <a:rPr lang="en-US" altLang="ko-KR" sz="3800" dirty="0" smtClean="0">
                <a:solidFill>
                  <a:srgbClr val="FF0000"/>
                </a:solidFill>
              </a:rPr>
              <a:t>7</a:t>
            </a:r>
            <a:r>
              <a:rPr lang="en-US" altLang="ko-KR" sz="3800" dirty="0" smtClean="0"/>
              <a:t>]</a:t>
            </a:r>
            <a:endParaRPr lang="ko-KR" altLang="en-US" sz="3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2731" y="8235991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data[8]</a:t>
            </a:r>
            <a:endParaRPr lang="ko-KR" altLang="en-US" sz="38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731" y="8938970"/>
            <a:ext cx="1814602" cy="7271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sz="3800" dirty="0" smtClean="0"/>
              <a:t>data[9]</a:t>
            </a:r>
            <a:endParaRPr lang="ko-KR" altLang="en-US" sz="3800" dirty="0"/>
          </a:p>
        </p:txBody>
      </p:sp>
      <p:cxnSp>
        <p:nvCxnSpPr>
          <p:cNvPr id="25" name="직선 화살표 연결선 24"/>
          <p:cNvCxnSpPr>
            <a:stCxn id="11" idx="3"/>
          </p:cNvCxnSpPr>
          <p:nvPr/>
        </p:nvCxnSpPr>
        <p:spPr>
          <a:xfrm>
            <a:off x="4592410" y="8009165"/>
            <a:ext cx="1587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80186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75XXXX-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809390" y="7555514"/>
            <a:ext cx="2381665" cy="9073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en-US" altLang="ko-KR" dirty="0" smtClean="0"/>
              <a:t>79XXXX-</a:t>
            </a:r>
          </a:p>
          <a:p>
            <a:pPr algn="ctr"/>
            <a:r>
              <a:rPr lang="en-US" altLang="ko-KR" dirty="0" smtClean="0"/>
              <a:t>XXXXXXX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3"/>
            <a:endCxn id="28" idx="1"/>
          </p:cNvCxnSpPr>
          <p:nvPr/>
        </p:nvCxnSpPr>
        <p:spPr>
          <a:xfrm>
            <a:off x="8561851" y="8009165"/>
            <a:ext cx="12475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10762593" y="4153136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040690" y="2111709"/>
            <a:ext cx="1020713" cy="680476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13865" y="2565360"/>
            <a:ext cx="4082854" cy="18146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44018" tIns="72009" rIns="144018" bIns="72009" rtlCol="0" anchor="ctr"/>
          <a:lstStyle/>
          <a:p>
            <a:pPr algn="ctr"/>
            <a:r>
              <a:rPr lang="ko-KR" altLang="en-US" dirty="0" err="1" smtClean="0"/>
              <a:t>해쉬함수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(Hash function)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60662" y="302535"/>
            <a:ext cx="3402378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ko-KR" altLang="en-US" b="1" dirty="0" smtClean="0">
                <a:latin typeface="+mj-ea"/>
                <a:ea typeface="+mj-ea"/>
              </a:rPr>
              <a:t>키</a:t>
            </a:r>
            <a:r>
              <a:rPr lang="en-US" altLang="ko-KR" b="1" dirty="0" smtClean="0">
                <a:latin typeface="+mj-ea"/>
                <a:ea typeface="+mj-ea"/>
              </a:rPr>
              <a:t>(key)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79XXXX-XXXXXXX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/>
          <p:cNvCxnSpPr>
            <a:stCxn id="36" idx="2"/>
            <a:endCxn id="35" idx="3"/>
          </p:cNvCxnSpPr>
          <p:nvPr/>
        </p:nvCxnSpPr>
        <p:spPr>
          <a:xfrm flipH="1">
            <a:off x="8551046" y="1001957"/>
            <a:ext cx="10805" cy="1109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5502" y="5808425"/>
            <a:ext cx="4536504" cy="69942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err="1" smtClean="0">
                <a:latin typeface="+mj-ea"/>
                <a:ea typeface="+mj-ea"/>
              </a:rPr>
              <a:t>해쉬코드</a:t>
            </a:r>
            <a:r>
              <a:rPr lang="en-US" altLang="ko-KR" b="1" dirty="0" smtClean="0">
                <a:latin typeface="+mj-ea"/>
                <a:ea typeface="+mj-ea"/>
              </a:rPr>
              <a:t>(Hash code)</a:t>
            </a:r>
          </a:p>
        </p:txBody>
      </p:sp>
      <p:cxnSp>
        <p:nvCxnSpPr>
          <p:cNvPr id="40" name="직선 화살표 연결선 39"/>
          <p:cNvCxnSpPr>
            <a:stCxn id="34" idx="3"/>
            <a:endCxn id="39" idx="0"/>
          </p:cNvCxnSpPr>
          <p:nvPr/>
        </p:nvCxnSpPr>
        <p:spPr>
          <a:xfrm>
            <a:off x="11272950" y="4833612"/>
            <a:ext cx="10804" cy="9748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7809" y="9937179"/>
            <a:ext cx="9640071" cy="42242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 </a:t>
            </a:r>
            <a:r>
              <a:rPr lang="en-US" altLang="ko-KR" dirty="0" err="1" smtClean="0">
                <a:latin typeface="+mn-ea"/>
              </a:rPr>
              <a:t>HashMap</a:t>
            </a:r>
            <a:r>
              <a:rPr lang="ko-KR" altLang="en-US" dirty="0" smtClean="0">
                <a:latin typeface="+mn-ea"/>
              </a:rPr>
              <a:t>에 저장된 데이터를 찾는 과정 </a:t>
            </a:r>
            <a:r>
              <a:rPr lang="en-US" altLang="ko-KR" dirty="0" smtClean="0">
                <a:latin typeface="+mn-ea"/>
              </a:rPr>
              <a:t>(652</a:t>
            </a:r>
            <a:r>
              <a:rPr lang="ko-KR" altLang="en-US" dirty="0" smtClean="0">
                <a:latin typeface="+mn-ea"/>
              </a:rPr>
              <a:t>페이지</a:t>
            </a:r>
            <a:r>
              <a:rPr lang="en-US" altLang="ko-KR" dirty="0" smtClean="0">
                <a:latin typeface="+mn-ea"/>
              </a:rPr>
              <a:t>) &gt;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 bwMode="auto">
          <a:xfrm>
            <a:off x="208833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ArrayList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Vector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(Object[])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 bwMode="auto">
          <a:xfrm>
            <a:off x="7128892" y="2376339"/>
            <a:ext cx="2304256" cy="115212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LinkedList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11234045" y="2592363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Queue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648172" y="4755250"/>
            <a:ext cx="1872208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Stack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4104556" y="5256659"/>
            <a:ext cx="2880321" cy="129614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u="sng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HashMap</a:t>
            </a:r>
            <a:endParaRPr lang="en-US" altLang="ko-KR" sz="2000" u="sng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Hashtable</a:t>
            </a:r>
            <a:endParaRPr lang="en-US" altLang="ko-KR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(Object, Object)</a:t>
            </a:r>
          </a:p>
        </p:txBody>
      </p:sp>
      <p:sp>
        <p:nvSpPr>
          <p:cNvPr id="8" name="타원 7"/>
          <p:cNvSpPr/>
          <p:nvPr/>
        </p:nvSpPr>
        <p:spPr bwMode="auto">
          <a:xfrm>
            <a:off x="792188" y="7776939"/>
            <a:ext cx="2664296" cy="8640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Properties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(String, String)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4320580" y="7704931"/>
            <a:ext cx="2448272" cy="10081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8281020" y="7704931"/>
            <a:ext cx="2520280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8314685" y="9289107"/>
            <a:ext cx="2488668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LinkedHashSet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13" name="직선 화살표 연결선 12"/>
          <p:cNvCxnSpPr>
            <a:stCxn id="2" idx="3"/>
            <a:endCxn id="6" idx="0"/>
          </p:cNvCxnSpPr>
          <p:nvPr/>
        </p:nvCxnSpPr>
        <p:spPr bwMode="auto">
          <a:xfrm flipH="1">
            <a:off x="1584276" y="3359742"/>
            <a:ext cx="841506" cy="139550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5"/>
            <a:endCxn id="7" idx="1"/>
          </p:cNvCxnSpPr>
          <p:nvPr/>
        </p:nvCxnSpPr>
        <p:spPr bwMode="auto">
          <a:xfrm>
            <a:off x="4055138" y="3359742"/>
            <a:ext cx="471231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3"/>
            <a:endCxn id="7" idx="7"/>
          </p:cNvCxnSpPr>
          <p:nvPr/>
        </p:nvCxnSpPr>
        <p:spPr bwMode="auto">
          <a:xfrm flipH="1">
            <a:off x="6563064" y="3359742"/>
            <a:ext cx="903278" cy="20867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6"/>
            <a:endCxn id="4" idx="2"/>
          </p:cNvCxnSpPr>
          <p:nvPr/>
        </p:nvCxnSpPr>
        <p:spPr bwMode="auto">
          <a:xfrm>
            <a:off x="4392588" y="2952403"/>
            <a:ext cx="27363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6"/>
            <a:endCxn id="5" idx="2"/>
          </p:cNvCxnSpPr>
          <p:nvPr/>
        </p:nvCxnSpPr>
        <p:spPr bwMode="auto">
          <a:xfrm>
            <a:off x="9433148" y="2952403"/>
            <a:ext cx="180089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 bwMode="auto">
          <a:xfrm>
            <a:off x="11233348" y="5328667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TreeMap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1234045" y="7344891"/>
            <a:ext cx="2016224" cy="72008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고딕"/>
                <a:ea typeface="굴림" panose="020B0600000101010101" pitchFamily="50" charset="-127"/>
              </a:rPr>
              <a:t>TreeSet</a:t>
            </a:r>
            <a:endParaRPr lang="ko-KR" altLang="en-US" sz="2000" dirty="0">
              <a:solidFill>
                <a:schemeClr val="tx1"/>
              </a:solidFill>
              <a:latin typeface="맑은고딕"/>
              <a:ea typeface="굴림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stCxn id="27" idx="4"/>
            <a:endCxn id="28" idx="0"/>
          </p:cNvCxnSpPr>
          <p:nvPr/>
        </p:nvCxnSpPr>
        <p:spPr bwMode="auto">
          <a:xfrm>
            <a:off x="12241460" y="6048747"/>
            <a:ext cx="697" cy="1296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5"/>
            <a:endCxn id="27" idx="1"/>
          </p:cNvCxnSpPr>
          <p:nvPr/>
        </p:nvCxnSpPr>
        <p:spPr bwMode="auto">
          <a:xfrm>
            <a:off x="9095698" y="3359742"/>
            <a:ext cx="2432919" cy="20743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7" idx="3"/>
            <a:endCxn id="8" idx="7"/>
          </p:cNvCxnSpPr>
          <p:nvPr/>
        </p:nvCxnSpPr>
        <p:spPr bwMode="auto">
          <a:xfrm flipH="1">
            <a:off x="3066307" y="6362987"/>
            <a:ext cx="1460062" cy="15404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7" idx="4"/>
            <a:endCxn id="9" idx="0"/>
          </p:cNvCxnSpPr>
          <p:nvPr/>
        </p:nvCxnSpPr>
        <p:spPr bwMode="auto">
          <a:xfrm flipH="1">
            <a:off x="5544716" y="6552803"/>
            <a:ext cx="1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7" idx="5"/>
            <a:endCxn id="10" idx="1"/>
          </p:cNvCxnSpPr>
          <p:nvPr/>
        </p:nvCxnSpPr>
        <p:spPr bwMode="auto">
          <a:xfrm>
            <a:off x="6563064" y="6362987"/>
            <a:ext cx="2087042" cy="144739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0" idx="4"/>
            <a:endCxn id="11" idx="0"/>
          </p:cNvCxnSpPr>
          <p:nvPr/>
        </p:nvCxnSpPr>
        <p:spPr bwMode="auto">
          <a:xfrm>
            <a:off x="9541160" y="8425011"/>
            <a:ext cx="17859" cy="8640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49" name="TextBox 6148"/>
          <p:cNvSpPr txBox="1"/>
          <p:nvPr/>
        </p:nvSpPr>
        <p:spPr>
          <a:xfrm>
            <a:off x="4536604" y="2439055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0580" y="4167247"/>
            <a:ext cx="23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검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색</a:t>
            </a:r>
            <a:r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t>기능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69052" y="453832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검색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범위검색 및 정렬기능 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937204" y="84970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16724" y="6696819"/>
            <a:ext cx="118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순서유지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기능향상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직사각형 3"/>
          <p:cNvSpPr>
            <a:spLocks noChangeArrowheads="1"/>
          </p:cNvSpPr>
          <p:nvPr/>
        </p:nvSpPr>
        <p:spPr bwMode="auto">
          <a:xfrm>
            <a:off x="2903951" y="660921"/>
            <a:ext cx="96503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컬렉션 클래스 정리 </a:t>
            </a:r>
            <a:r>
              <a:rPr lang="en-US" altLang="ko-KR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&amp; </a:t>
            </a:r>
            <a:r>
              <a:rPr lang="ko-KR" altLang="en-US" sz="4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요약</a:t>
            </a:r>
            <a:r>
              <a:rPr lang="en-US" altLang="ko-KR" sz="3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(P.668)</a:t>
            </a:r>
            <a:endParaRPr lang="ko-KR" altLang="en-US" sz="3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9398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87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get() 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수정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변경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remove(value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en-US" altLang="ko-KR" sz="2800" b="0" dirty="0" err="1" smtClean="0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), clear()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. Vector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5622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9788" y="2808376"/>
            <a:ext cx="12553950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추가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add(), 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add(index, value) 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addElement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() 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데이터 </a:t>
            </a: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가져오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기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get() 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변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경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71550" lvl="1" indent="-51435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set(index, value)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v"/>
            </a:pPr>
            <a:r>
              <a:rPr lang="ko-KR" altLang="en-US" sz="2800" b="0" dirty="0" smtClean="0">
                <a:latin typeface="HY중고딕" pitchFamily="18" charset="-127"/>
                <a:ea typeface="HY중고딕" pitchFamily="18" charset="-127"/>
              </a:rPr>
              <a:t>데이터 삭제</a:t>
            </a: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remove(index) ,remove(value), clear, </a:t>
            </a:r>
            <a:r>
              <a:rPr lang="en-US" altLang="ko-KR" sz="2800" b="0" dirty="0" err="1">
                <a:latin typeface="HY중고딕" pitchFamily="18" charset="-127"/>
                <a:ea typeface="HY중고딕" pitchFamily="18" charset="-127"/>
              </a:rPr>
              <a:t>removeAll</a:t>
            </a:r>
            <a:r>
              <a:rPr lang="en-US" altLang="ko-KR" sz="2800" b="0" dirty="0">
                <a:latin typeface="HY중고딕" pitchFamily="18" charset="-127"/>
                <a:ea typeface="HY중고딕" pitchFamily="18" charset="-127"/>
              </a:rPr>
              <a:t>(Collection</a:t>
            </a:r>
            <a:r>
              <a:rPr lang="ko-KR" altLang="en-US" sz="2800" b="0" dirty="0">
                <a:latin typeface="HY중고딕" pitchFamily="18" charset="-127"/>
                <a:ea typeface="HY중고딕" pitchFamily="18" charset="-127"/>
              </a:rPr>
              <a:t>객체</a:t>
            </a:r>
            <a:r>
              <a:rPr lang="en-US" altLang="ko-KR" sz="2800" b="0" dirty="0" smtClean="0">
                <a:latin typeface="HY중고딕" pitchFamily="18" charset="-127"/>
                <a:ea typeface="HY중고딕" pitchFamily="18" charset="-127"/>
              </a:rPr>
              <a:t>)</a:t>
            </a:r>
            <a:endParaRPr lang="en-US" altLang="ko-KR" sz="2800" b="0" dirty="0">
              <a:latin typeface="HY중고딕" pitchFamily="18" charset="-127"/>
              <a:ea typeface="HY중고딕" pitchFamily="18" charset="-127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Arial" panose="020B0604020202020204" pitchFamily="34" charset="0"/>
              <a:buChar char="•"/>
            </a:pPr>
            <a:endParaRPr lang="en-US" altLang="ko-KR" sz="2800" b="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39713" y="1338263"/>
            <a:ext cx="13801725" cy="864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HY중고딕" pitchFamily="18" charset="-127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60438" y="977900"/>
            <a:ext cx="11880850" cy="8397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FF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2. </a:t>
            </a:r>
            <a:r>
              <a:rPr lang="en-US" altLang="ko-KR" sz="3200" dirty="0" err="1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ArrayList</a:t>
            </a:r>
            <a:r>
              <a:rPr lang="en-US" altLang="ko-KR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3200" dirty="0" smtClean="0">
                <a:solidFill>
                  <a:srgbClr val="A50021"/>
                </a:solidFill>
                <a:latin typeface="HY중고딕" pitchFamily="18" charset="-127"/>
                <a:ea typeface="HY중고딕" pitchFamily="18" charset="-127"/>
              </a:rPr>
              <a:t>실습</a:t>
            </a:r>
            <a:endParaRPr lang="ko-KR" altLang="en-US" sz="3200" dirty="0">
              <a:solidFill>
                <a:srgbClr val="A50021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359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Arial"/>
        <a:ea typeface="휴먼둥근고딕"/>
        <a:cs typeface=""/>
      </a:majorFont>
      <a:minorFont>
        <a:latin typeface="Arial"/>
        <a:ea typeface="휴먼둥근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4"/>
        </a:solidFill>
        <a:ln w="9525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휴먼둥근고딕" pitchFamily="2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54532</TotalTime>
  <Words>1156</Words>
  <Application>Microsoft Office PowerPoint</Application>
  <PresentationFormat>사용자 지정</PresentationFormat>
  <Paragraphs>266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인포윈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개발실장</dc:creator>
  <cp:lastModifiedBy>macween</cp:lastModifiedBy>
  <cp:revision>1638</cp:revision>
  <cp:lastPrinted>2001-01-13T07:31:06Z</cp:lastPrinted>
  <dcterms:created xsi:type="dcterms:W3CDTF">2000-11-18T03:42:48Z</dcterms:created>
  <dcterms:modified xsi:type="dcterms:W3CDTF">2022-05-12T08:13:13Z</dcterms:modified>
</cp:coreProperties>
</file>