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C0AF6-46EA-4C46-92CF-8109D745A4B4}" v="478" dt="2020-04-18T22:52:56.678"/>
    <p1510:client id="{BACB3950-4356-4202-87D6-B1BA93027D4D}" v="302" dt="2020-04-18T23:27:25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BA8B-5491-4A61-A6AC-CE734239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1223" cy="577941"/>
          </a:xfrm>
        </p:spPr>
        <p:txBody>
          <a:bodyPr>
            <a:normAutofit fontScale="90000"/>
          </a:bodyPr>
          <a:lstStyle/>
          <a:p>
            <a:r>
              <a:rPr lang="pt-BR">
                <a:cs typeface="Calibri Light"/>
              </a:rPr>
              <a:t>Descrição de processo</a:t>
            </a:r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3E7F6DF-E5B6-40B9-9A0A-6B4C09427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33707"/>
              </p:ext>
            </p:extLst>
          </p:nvPr>
        </p:nvGraphicFramePr>
        <p:xfrm>
          <a:off x="833886" y="1178943"/>
          <a:ext cx="10515599" cy="527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75074821"/>
                    </a:ext>
                  </a:extLst>
                </a:gridCol>
                <a:gridCol w="2631056">
                  <a:extLst>
                    <a:ext uri="{9D8B030D-6E8A-4147-A177-3AD203B41FA5}">
                      <a16:colId xmlns:a16="http://schemas.microsoft.com/office/drawing/2014/main" val="297549344"/>
                    </a:ext>
                  </a:extLst>
                </a:gridCol>
                <a:gridCol w="2626743">
                  <a:extLst>
                    <a:ext uri="{9D8B030D-6E8A-4147-A177-3AD203B41FA5}">
                      <a16:colId xmlns:a16="http://schemas.microsoft.com/office/drawing/2014/main" val="35395171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190073"/>
                    </a:ext>
                  </a:extLst>
                </a:gridCol>
              </a:tblGrid>
              <a:tr h="12862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Receber pedido     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Cliente faz pedido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 Garçom</a:t>
                      </a:r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Preparar pedido                                 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  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Cozinha prepara pedido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Cozinheiro, Garçom</a:t>
                      </a:r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Entregar 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pedido             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Garçom entrega pedido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Garçom</a:t>
                      </a:r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0" u="none" strike="noStrike" noProof="0" dirty="0">
                          <a:latin typeface="Calibri"/>
                        </a:rPr>
                        <a:t>Processo</a:t>
                      </a:r>
                      <a:r>
                        <a:rPr lang="pt-BR" sz="1100" b="0" i="0" u="none" strike="noStrike" noProof="0" dirty="0">
                          <a:latin typeface="Calibri"/>
                        </a:rPr>
                        <a:t>: Realizar 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pagamento                    </a:t>
                      </a:r>
                      <a:endParaRPr lang="en-US" sz="11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0" u="none" strike="noStrike" noProof="0">
                          <a:latin typeface="Calibri"/>
                        </a:rPr>
                        <a:t>Evento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: Cliente realiza pagamento</a:t>
                      </a:r>
                      <a:endParaRPr lang="en-US" sz="11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0" u="none" strike="noStrike" noProof="0">
                          <a:latin typeface="Calibri"/>
                        </a:rPr>
                        <a:t>Trabalhador envolvido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: Garçom, Caixa</a:t>
                      </a:r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83951"/>
                  </a:ext>
                </a:extLst>
              </a:tr>
              <a:tr h="399009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1) Ao chegar no cliente perguntar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qual o seu pedido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1-1) Se o cliente não falar o pedido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informe ele para que o chame quando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decidir seu pedido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2) Anotar na comanda o pedido do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cliente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3) Confirmar pedido do cliente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b="1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1) Garçom entrega comanda na cozinha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2) Cozinha confere o pedido na comanda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3) Cozinha prepara o pedido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4) Cozinha entrega o pedido para garçom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1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) Garçom recebe o pedido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2) Garçom entrega pedido ao cliente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3) Cliente recebe o pedido e confirma se foi aquilo que ele pediu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3-1) Caso não seja aquilo que o cliente pediu o garçom pede desculpa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e vai pegar o pedido daquele cliente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) Garçom leva comanda ao caixa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2) Cliente vai ao caixa para realizar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o pagamento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3) Caixa confere o valor na comanda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4) Caixa pergunta qual o método que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o pagamento será feito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5) Cliente informa o método de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pagamento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6) Cliente realiza o pagamento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7) Caixa confere se o pagamento é suficiente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7-1) Caso o pagamento não for suficiente o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Caixa devolve o pagamento e fala o devido valor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ao cliente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8) Caixa emite recibo e troco se tiver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9) Caixa entrega o recibo e o troco se tiver  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4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97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C4CD-6A72-4974-BCEF-11B0160A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1223" cy="635450"/>
          </a:xfrm>
        </p:spPr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Descrição de processo</a:t>
            </a:r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93F2D5D-7B1A-4311-BB21-2493E3D03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930090"/>
              </p:ext>
            </p:extLst>
          </p:nvPr>
        </p:nvGraphicFramePr>
        <p:xfrm>
          <a:off x="833886" y="1193320"/>
          <a:ext cx="9283971" cy="5545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132">
                  <a:extLst>
                    <a:ext uri="{9D8B030D-6E8A-4147-A177-3AD203B41FA5}">
                      <a16:colId xmlns:a16="http://schemas.microsoft.com/office/drawing/2014/main" val="2325887382"/>
                    </a:ext>
                  </a:extLst>
                </a:gridCol>
                <a:gridCol w="2636088">
                  <a:extLst>
                    <a:ext uri="{9D8B030D-6E8A-4147-A177-3AD203B41FA5}">
                      <a16:colId xmlns:a16="http://schemas.microsoft.com/office/drawing/2014/main" val="1098255985"/>
                    </a:ext>
                  </a:extLst>
                </a:gridCol>
                <a:gridCol w="3348471">
                  <a:extLst>
                    <a:ext uri="{9D8B030D-6E8A-4147-A177-3AD203B41FA5}">
                      <a16:colId xmlns:a16="http://schemas.microsoft.com/office/drawing/2014/main" val="7312470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1426819"/>
                    </a:ext>
                  </a:extLst>
                </a:gridCol>
              </a:tblGrid>
              <a:tr h="157834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Solicita produto                                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            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Gerência solicita 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produto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Gerência, Fornecedor</a:t>
                      </a:r>
                      <a:endParaRPr lang="pt-BR" sz="14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pt-BR" sz="1400" b="1" i="0" u="none" strike="noStrike" noProof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Vender produtos                               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         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Fornecedor vende produtos</a:t>
                      </a:r>
                      <a:endParaRPr lang="pt-BR" sz="14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Fornecedor, Gerência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  Armazena os produtos                             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   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Gerência armazena os produtos</a:t>
                      </a:r>
                      <a:endParaRPr lang="pt-BR" sz="14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>
                          <a:latin typeface="Calibri"/>
                        </a:rPr>
                        <a:t>: Gerência, Fornecedor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50976"/>
                  </a:ext>
                </a:extLst>
              </a:tr>
              <a:tr h="389944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1) Gerência confere 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produtos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em falta ou com pouco estoque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1-1) Se não houver produtos em falta ou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com pouco estoque então não realizará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solicitação de produto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2) Gerência anota os produtos em falta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 ou com pouco estoque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3) Gerência solicita o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Produto para o fornecedor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1) Fornecedor vê os produtos solicitados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2) Fornecedor confere se tem os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produtos solicitados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2-1) Caso o fornecedor não tenha os produtos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solicitado ele informará ao escritório da gerência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3) O fornecedor faz a venda dos produtos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1) Gerência recebe os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produtos do fornecedor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2) Confere os produtos entregue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2-1) Caso algum dos produtos não tenha sido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Entregue ou algo que foi entregue não estiver sido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Pedido a gerência comunica com 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fornecedor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3) Gerência armazena os produtos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>
                          <a:latin typeface="Calibri"/>
                        </a:rPr>
                        <a:t>no estoque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7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6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6DEF-F4BF-4D38-9640-BCBCBD1E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1223" cy="736092"/>
          </a:xfrm>
        </p:spPr>
        <p:txBody>
          <a:bodyPr/>
          <a:lstStyle/>
          <a:p>
            <a:r>
              <a:rPr lang="pt-BR" dirty="0">
                <a:cs typeface="Calibri Light"/>
              </a:rPr>
              <a:t>Descrição de processo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BEB3E5C-2343-468A-9BD5-382E07372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445620"/>
              </p:ext>
            </p:extLst>
          </p:nvPr>
        </p:nvGraphicFramePr>
        <p:xfrm>
          <a:off x="833886" y="1236452"/>
          <a:ext cx="10515600" cy="5189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60257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74047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3798749"/>
                    </a:ext>
                  </a:extLst>
                </a:gridCol>
              </a:tblGrid>
              <a:tr h="15478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Solicita evento                   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Contratante solicita evento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Gerência, Contratante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Fechar contrato                   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Gerência fecha contrato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  Gerência, Contratante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Processo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Realizar evento                    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Evento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Escritório da gerência realiza evento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 noProof="0" dirty="0">
                          <a:latin typeface="Calibri"/>
                        </a:rPr>
                        <a:t>Trabalhador envolvido</a:t>
                      </a:r>
                      <a:r>
                        <a:rPr lang="pt-BR" sz="1400" b="0" i="0" u="none" strike="noStrike" noProof="0" dirty="0">
                          <a:latin typeface="Calibri"/>
                        </a:rPr>
                        <a:t>: Escritório da gerência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90699"/>
                  </a:ext>
                </a:extLst>
              </a:tr>
              <a:tr h="36420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1) Contratante faz contato com gerência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2) Contratante solicita evento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3) Contratante estipula um preço e passa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as informações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5) contratante envia contrato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1) Gerência recebe contato de contratante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2) Gerência confere contrato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3) Gerência confere o valor do contrato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3-1) Caso o valor não seja agradável o Gerência informará o contratante para uma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negociação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4) Gerência confere o dia solicitado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4-1) Caso o dia solicitado esteja ocupado entrará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em contato com o contratante e falara da situação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e para marcar um outro dia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5) Gerência fecha contrato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1) Com o contrato fechado a Gerência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noProof="0" dirty="0">
                          <a:latin typeface="Calibri"/>
                        </a:rPr>
                        <a:t>realiza o evento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0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666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Descrição de processo</vt:lpstr>
      <vt:lpstr>Descrição de processo</vt:lpstr>
      <vt:lpstr>Descrição de processo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319</cp:revision>
  <dcterms:created xsi:type="dcterms:W3CDTF">2020-04-18T21:31:25Z</dcterms:created>
  <dcterms:modified xsi:type="dcterms:W3CDTF">2020-04-18T23:27:52Z</dcterms:modified>
</cp:coreProperties>
</file>