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180F-50F8-5B0C-4DF4-A0685B99C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B85372-B137-0195-ADFB-ADC4C1412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AD1E05-2940-3B2D-5639-95005929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1ED35-8F53-54FF-89F7-26249461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055F0-0744-A09B-A41B-A064DD58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3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21770-31E5-C2E1-8452-EBB5E83E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9709A7-E583-8ABE-36D4-41FC0828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706ED-BEB4-0997-2266-719D6E56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86A1F-0EE4-5642-0477-DC580E79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4E93A-A5A3-035C-3B70-6FE7692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4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818B2A-E0D9-D3F3-EE15-12AB5648D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750047-C165-A7D2-F579-50E9FD07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50CCE-455F-2D52-CF54-761DB583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59F8A-4CC0-3814-04F8-2275A31D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0F3C1-349F-49BF-DC67-3AA9733B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7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1F0D-62DB-6E33-BA0D-BDB4D97B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A26DA-B28A-0EC0-5C62-7E902F58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91731-0A5B-BCAC-8F75-F66A19CA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1F57B-4FA0-CAE5-8E54-7562772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FF416-F4AD-8465-2F92-FAE06325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0A42A-7816-8FAA-CA28-51ECF634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88B01-D983-1957-CC86-6364AED6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361E-3987-25BB-CEB8-74395E78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D004C-5D1B-D4F0-B04D-52095BA9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5C46D-D799-1F8B-F089-DBA72AAA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B177-4B1C-84DC-17BF-F69BFC12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B6ADD-A089-DE59-5F6D-3D71E37A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88F79-EE4C-8E83-96CC-1CC8D907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51EE5A-79D5-EA36-7D72-5204B9B9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0EF68E-9782-3420-FF4E-BDE172ED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4452E-0ED8-BE71-109E-457E130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35A4B-EEF1-E39C-9E47-F4FA1DF5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949F4-0F2A-5DC9-158E-C2A76C99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549DFC-BD19-8257-6462-E9AD7A9B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C53D9B-D74E-4CF2-5AF4-44221D092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593B60-F65C-DE4C-2B99-188DC145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714250-63A1-B7CF-8EB5-BFAE0683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92916A-3BF6-4DEF-F2A4-15099CE3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63ABE4-FBD0-93E5-1A10-CD45F1E9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DD819-6163-D1A9-5507-585FBE0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C84B44-0105-4523-03E6-20C97C37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FBF9C-731A-09D0-FFBB-82C16BC9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B662C4-DF48-A57B-3B41-21166BF2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3D137B-F46B-2A24-AC6B-714FAB5F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2E1AEB-E484-0BEF-1773-C23D5926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8F9EE6-F8EB-6A8E-6166-222F30B7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9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7EF90-A61D-E1F2-F0E9-F4085D62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57690-118A-CC50-13E3-0E9E4CA0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164611-A75B-FC39-1BF6-DFCDF796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691AB4-21AF-0432-83B8-C87CBCEC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9C8568-2E85-D152-703D-83AD1EB1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3F16B-122D-CF9D-208C-1EA484F7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8A643-8BDF-67C3-2456-180A12FC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611FC8-F7B0-8114-8105-D2811423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084403-CA1D-CAD5-F1EA-F5E9DACE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F07EA-3B24-0365-B842-A3069832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D97D8A-96B5-07C4-322B-F13D130D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7E378-CF80-B177-5DD1-374C0914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FB8A1C-5D9A-F85B-6E64-464A90A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59EF5F-6C69-6D16-9432-0583C6AF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3D759-A9BB-C2EE-9C37-DDA765404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A51ED-D938-FEC1-EFC4-9013B5016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F2298-378A-7017-640B-2C5EF343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3383E0AA-287F-08F1-DFC3-6ACD8D329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2ADB9E-DC2F-CC15-BE0D-6D5AEFFD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49" y="1008994"/>
            <a:ext cx="8841302" cy="1547776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11500" dirty="0" err="1">
                <a:solidFill>
                  <a:srgbClr val="FFFFFF"/>
                </a:solidFill>
              </a:rPr>
              <a:t>miParalegal</a:t>
            </a:r>
            <a:endParaRPr lang="pt-BR" sz="115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81DE8-FD3E-25F3-7DE0-0B6BC87A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073" y="2427352"/>
            <a:ext cx="6742227" cy="515137"/>
          </a:xfrm>
        </p:spPr>
        <p:txBody>
          <a:bodyPr anchor="t">
            <a:normAutofit/>
          </a:bodyPr>
          <a:lstStyle/>
          <a:p>
            <a:pPr algn="l"/>
            <a:r>
              <a:rPr lang="pt-BR" sz="2800" dirty="0">
                <a:solidFill>
                  <a:srgbClr val="FFFFFF"/>
                </a:solidFill>
              </a:rPr>
              <a:t>SOFTWARE JURÍDICO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3AD7173-EA50-EAA3-78B8-C8DA114A53B1}"/>
              </a:ext>
            </a:extLst>
          </p:cNvPr>
          <p:cNvSpPr txBox="1">
            <a:spLocks/>
          </p:cNvSpPr>
          <p:nvPr/>
        </p:nvSpPr>
        <p:spPr>
          <a:xfrm>
            <a:off x="1675349" y="3933100"/>
            <a:ext cx="3553599" cy="1949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>
                <a:solidFill>
                  <a:srgbClr val="FFFFFF"/>
                </a:solidFill>
              </a:rPr>
              <a:t>Equipe: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Bruno Sales </a:t>
            </a:r>
            <a:r>
              <a:rPr lang="pt-BR" sz="2800" dirty="0" err="1">
                <a:solidFill>
                  <a:srgbClr val="FFFFFF"/>
                </a:solidFill>
              </a:rPr>
              <a:t>Fiaes</a:t>
            </a:r>
            <a:r>
              <a:rPr lang="pt-BR" sz="2800" dirty="0">
                <a:solidFill>
                  <a:srgbClr val="FFFFFF"/>
                </a:solidFill>
              </a:rPr>
              <a:t> Carneiro, </a:t>
            </a:r>
          </a:p>
          <a:p>
            <a:pPr algn="l"/>
            <a:r>
              <a:rPr lang="pt-BR" sz="2800" dirty="0" err="1">
                <a:solidFill>
                  <a:srgbClr val="FFFFFF"/>
                </a:solidFill>
              </a:rPr>
              <a:t>Luis</a:t>
            </a:r>
            <a:r>
              <a:rPr lang="pt-BR" sz="2800" dirty="0">
                <a:solidFill>
                  <a:srgbClr val="FFFFFF"/>
                </a:solidFill>
              </a:rPr>
              <a:t> Eduardo da Silva </a:t>
            </a:r>
            <a:r>
              <a:rPr lang="pt-BR" sz="2800" dirty="0" err="1">
                <a:solidFill>
                  <a:srgbClr val="FFFFFF"/>
                </a:solidFill>
              </a:rPr>
              <a:t>Belinelli</a:t>
            </a:r>
            <a:r>
              <a:rPr lang="pt-BR" sz="2800" dirty="0">
                <a:solidFill>
                  <a:srgbClr val="FFFFFF"/>
                </a:solidFill>
              </a:rPr>
              <a:t>, 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Marcelo Miranda Cavalcanti, 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George </a:t>
            </a:r>
            <a:r>
              <a:rPr lang="pt-BR" sz="2800" dirty="0" err="1">
                <a:solidFill>
                  <a:srgbClr val="FFFFFF"/>
                </a:solidFill>
              </a:rPr>
              <a:t>Gebers</a:t>
            </a:r>
            <a:r>
              <a:rPr lang="pt-BR" sz="2800" dirty="0">
                <a:solidFill>
                  <a:srgbClr val="FFFFFF"/>
                </a:solidFill>
              </a:rPr>
              <a:t> </a:t>
            </a:r>
            <a:r>
              <a:rPr lang="pt-BR" sz="2800" dirty="0" err="1">
                <a:solidFill>
                  <a:srgbClr val="FFFFFF"/>
                </a:solidFill>
              </a:rPr>
              <a:t>Brizolla</a:t>
            </a:r>
            <a:r>
              <a:rPr lang="pt-BR" sz="2800" dirty="0">
                <a:solidFill>
                  <a:srgbClr val="FFFFFF"/>
                </a:solidFill>
              </a:rPr>
              <a:t>, </a:t>
            </a:r>
          </a:p>
          <a:p>
            <a:pPr algn="l"/>
            <a:r>
              <a:rPr lang="pt-BR" sz="2800" dirty="0">
                <a:solidFill>
                  <a:srgbClr val="FFFFFF"/>
                </a:solidFill>
              </a:rPr>
              <a:t>Zanoni Campos Fernandes.</a:t>
            </a:r>
          </a:p>
        </p:txBody>
      </p:sp>
    </p:spTree>
    <p:extLst>
      <p:ext uri="{BB962C8B-B14F-4D97-AF65-F5344CB8AC3E}">
        <p14:creationId xmlns:p14="http://schemas.microsoft.com/office/powerpoint/2010/main" val="218900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10960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Diagrama lógico de classes – </a:t>
            </a:r>
            <a:r>
              <a:rPr lang="pt-BR" sz="3200" dirty="0" err="1">
                <a:solidFill>
                  <a:schemeClr val="bg1"/>
                </a:solidFill>
              </a:rPr>
              <a:t>backend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controllers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F9C622-13F6-FB93-D9EF-33AECD85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64" y="1356806"/>
            <a:ext cx="9270330" cy="51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10960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Diagrama entidade-relacionamento do DB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94D78-430E-7C37-AED1-217EEC02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92" y="1315591"/>
            <a:ext cx="7934734" cy="51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5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41340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Imagem do banco de dados hospedado em nuvem (</a:t>
            </a:r>
            <a:r>
              <a:rPr lang="pt-BR" sz="3200" dirty="0" err="1">
                <a:solidFill>
                  <a:schemeClr val="bg1"/>
                </a:solidFill>
              </a:rPr>
              <a:t>Supabase</a:t>
            </a:r>
            <a:r>
              <a:rPr lang="pt-BR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ADAF36-9525-1527-C2A2-586C0257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53" y="2020966"/>
            <a:ext cx="10069061" cy="39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055151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Quadro ágil </a:t>
            </a:r>
            <a:r>
              <a:rPr lang="pt-BR" sz="3200" dirty="0" err="1">
                <a:solidFill>
                  <a:schemeClr val="bg1"/>
                </a:solidFill>
              </a:rPr>
              <a:t>Kanban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(</a:t>
            </a:r>
            <a:r>
              <a:rPr lang="pt-BR" sz="3200" dirty="0" err="1">
                <a:solidFill>
                  <a:schemeClr val="bg1"/>
                </a:solidFill>
              </a:rPr>
              <a:t>Trello</a:t>
            </a:r>
            <a:r>
              <a:rPr lang="pt-BR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155F4B-CD10-ED58-2440-E0495244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9" y="1331092"/>
            <a:ext cx="9893125" cy="50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8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055151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Visão geral dos repositórios do projeto (GitHub)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90407C-1203-B4D2-0501-EA7D9697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33" y="1052687"/>
            <a:ext cx="8190340" cy="26743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E9B8C-550B-F8F4-334D-C61AF0D83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1" y="3582883"/>
            <a:ext cx="4379932" cy="28625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C70A0A-B31D-9211-F33F-BC61A1056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308" y="3520952"/>
            <a:ext cx="3763489" cy="29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445072"/>
          </a:xfrm>
          <a:noFill/>
        </p:spPr>
        <p:txBody>
          <a:bodyPr anchor="t">
            <a:normAutofit fontScale="90000"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Classe utilizando padrão de projeto (‘Design </a:t>
            </a:r>
            <a:r>
              <a:rPr lang="pt-BR" sz="2600" dirty="0" err="1">
                <a:solidFill>
                  <a:schemeClr val="bg1"/>
                </a:solidFill>
              </a:rPr>
              <a:t>Pattern</a:t>
            </a:r>
            <a:r>
              <a:rPr lang="pt-BR" sz="2600" dirty="0">
                <a:solidFill>
                  <a:schemeClr val="bg1"/>
                </a:solidFill>
              </a:rPr>
              <a:t>’) </a:t>
            </a:r>
            <a:r>
              <a:rPr lang="pt-BR" sz="2600" dirty="0" err="1">
                <a:solidFill>
                  <a:schemeClr val="bg1"/>
                </a:solidFill>
              </a:rPr>
              <a:t>Singleton</a:t>
            </a:r>
            <a:r>
              <a:rPr lang="pt-BR" sz="2600" dirty="0">
                <a:solidFill>
                  <a:schemeClr val="bg1"/>
                </a:solidFill>
              </a:rPr>
              <a:t> – classe ‘</a:t>
            </a:r>
            <a:r>
              <a:rPr lang="pt-BR" sz="2600" dirty="0" err="1">
                <a:solidFill>
                  <a:schemeClr val="bg1"/>
                </a:solidFill>
              </a:rPr>
              <a:t>DbPoolConexoes</a:t>
            </a:r>
            <a:r>
              <a:rPr lang="pt-BR" sz="2600" dirty="0">
                <a:solidFill>
                  <a:schemeClr val="bg1"/>
                </a:solidFill>
              </a:rPr>
              <a:t>’ do pacote ‘</a:t>
            </a:r>
            <a:r>
              <a:rPr lang="pt-BR" sz="2600" dirty="0" err="1">
                <a:solidFill>
                  <a:schemeClr val="bg1"/>
                </a:solidFill>
              </a:rPr>
              <a:t>java.facs.eng</a:t>
            </a:r>
            <a:r>
              <a:rPr lang="pt-BR" sz="2600" dirty="0">
                <a:solidFill>
                  <a:schemeClr val="bg1"/>
                </a:solidFill>
              </a:rPr>
              <a:t>’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BAAC5B-DE50-F2B3-A160-C8F4FC85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63" y="1638215"/>
            <a:ext cx="7999306" cy="47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0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445072"/>
          </a:xfrm>
          <a:noFill/>
        </p:spPr>
        <p:txBody>
          <a:bodyPr anchor="t">
            <a:normAutofit fontScale="90000"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</a:rPr>
              <a:t>Classe utilizando padrão de projeto (‘Design </a:t>
            </a:r>
            <a:r>
              <a:rPr lang="pt-BR" sz="2600" dirty="0" err="1">
                <a:solidFill>
                  <a:schemeClr val="bg1"/>
                </a:solidFill>
              </a:rPr>
              <a:t>Pattern</a:t>
            </a:r>
            <a:r>
              <a:rPr lang="pt-BR" sz="2600" dirty="0">
                <a:solidFill>
                  <a:schemeClr val="bg1"/>
                </a:solidFill>
              </a:rPr>
              <a:t>’) </a:t>
            </a:r>
            <a:r>
              <a:rPr lang="pt-BR" sz="2600" dirty="0" err="1">
                <a:solidFill>
                  <a:schemeClr val="bg1"/>
                </a:solidFill>
              </a:rPr>
              <a:t>Adapter</a:t>
            </a:r>
            <a:r>
              <a:rPr lang="pt-BR" sz="2600" dirty="0">
                <a:solidFill>
                  <a:schemeClr val="bg1"/>
                </a:solidFill>
              </a:rPr>
              <a:t> – classe ‘</a:t>
            </a:r>
            <a:r>
              <a:rPr lang="pt-BR" sz="2600" dirty="0" err="1">
                <a:solidFill>
                  <a:schemeClr val="bg1"/>
                </a:solidFill>
              </a:rPr>
              <a:t>AdaptadorCliente</a:t>
            </a:r>
            <a:r>
              <a:rPr lang="pt-BR" sz="2600" dirty="0">
                <a:solidFill>
                  <a:schemeClr val="bg1"/>
                </a:solidFill>
              </a:rPr>
              <a:t>’ do pacote ‘</a:t>
            </a:r>
            <a:r>
              <a:rPr lang="pt-BR" sz="2600" dirty="0" err="1">
                <a:solidFill>
                  <a:schemeClr val="bg1"/>
                </a:solidFill>
              </a:rPr>
              <a:t>java.facs.db</a:t>
            </a:r>
            <a:r>
              <a:rPr lang="pt-BR" sz="2600" dirty="0">
                <a:solidFill>
                  <a:schemeClr val="bg1"/>
                </a:solidFill>
              </a:rPr>
              <a:t>’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5B01F2-C3F3-A9F4-CF63-A4AF0346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36" y="1617267"/>
            <a:ext cx="8647850" cy="50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4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aneta colocada na parte superior de uma linha de assinatura">
            <a:extLst>
              <a:ext uri="{FF2B5EF4-FFF2-40B4-BE49-F238E27FC236}">
                <a16:creationId xmlns:a16="http://schemas.microsoft.com/office/drawing/2014/main" id="{6D037784-417E-8B68-A8A2-94F50EDD7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0C4046-90AC-C424-B959-84A46FFA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083" y="2545006"/>
            <a:ext cx="4870357" cy="15576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D0BDE28-F57D-5EBC-1937-3F892CF39996}"/>
              </a:ext>
            </a:extLst>
          </p:cNvPr>
          <p:cNvSpPr txBox="1">
            <a:spLocks/>
          </p:cNvSpPr>
          <p:nvPr/>
        </p:nvSpPr>
        <p:spPr>
          <a:xfrm>
            <a:off x="410311" y="5875674"/>
            <a:ext cx="3572429" cy="6352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solidFill>
                  <a:schemeClr val="bg1"/>
                </a:solidFill>
              </a:rPr>
              <a:t>Obrigado</a:t>
            </a:r>
            <a:r>
              <a:rPr lang="en-US" sz="4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3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Lâmpada apagada com tela de fundo iluminada">
            <a:extLst>
              <a:ext uri="{FF2B5EF4-FFF2-40B4-BE49-F238E27FC236}">
                <a16:creationId xmlns:a16="http://schemas.microsoft.com/office/drawing/2014/main" id="{7D0DBE22-6488-FD90-7E90-5EFD9A4D1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2" r="23298" b="59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FBF40-4450-9D13-7577-3069805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977640" cy="21973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</a:rPr>
              <a:t>O </a:t>
            </a:r>
            <a:r>
              <a:rPr lang="en-US" sz="4800" dirty="0" err="1">
                <a:solidFill>
                  <a:schemeClr val="bg1"/>
                </a:solidFill>
              </a:rPr>
              <a:t>Direito</a:t>
            </a:r>
            <a:r>
              <a:rPr lang="en-US" sz="4800" dirty="0">
                <a:solidFill>
                  <a:schemeClr val="bg1"/>
                </a:solidFill>
              </a:rPr>
              <a:t> e </a:t>
            </a:r>
            <a:r>
              <a:rPr lang="en-US" sz="4800" dirty="0" err="1">
                <a:solidFill>
                  <a:schemeClr val="bg1"/>
                </a:solidFill>
              </a:rPr>
              <a:t>sua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resistência</a:t>
            </a:r>
            <a:r>
              <a:rPr lang="en-US" sz="4800" dirty="0">
                <a:solidFill>
                  <a:schemeClr val="bg1"/>
                </a:solidFill>
              </a:rPr>
              <a:t> à </a:t>
            </a:r>
            <a:r>
              <a:rPr lang="en-US" sz="4800" dirty="0" err="1">
                <a:solidFill>
                  <a:schemeClr val="bg1"/>
                </a:solidFill>
              </a:rPr>
              <a:t>inovação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7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Close de placa de circuito iluminada">
            <a:extLst>
              <a:ext uri="{FF2B5EF4-FFF2-40B4-BE49-F238E27FC236}">
                <a16:creationId xmlns:a16="http://schemas.microsoft.com/office/drawing/2014/main" id="{D5220F86-5671-F368-AE83-18E97AD0C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0" b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FB8DA4-FE95-AB99-5EB7-8334D2C1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85" y="1122363"/>
            <a:ext cx="4272675" cy="25613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just"/>
            <a:r>
              <a:rPr lang="en-US" sz="4100" dirty="0">
                <a:solidFill>
                  <a:schemeClr val="bg1"/>
                </a:solidFill>
              </a:rPr>
              <a:t>Como </a:t>
            </a:r>
            <a:r>
              <a:rPr lang="en-US" sz="4100" dirty="0" err="1">
                <a:solidFill>
                  <a:schemeClr val="bg1"/>
                </a:solidFill>
              </a:rPr>
              <a:t>implementar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tecnologia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em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uma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área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baixa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adesão</a:t>
            </a:r>
            <a:r>
              <a:rPr lang="en-US" sz="4100" dirty="0">
                <a:solidFill>
                  <a:schemeClr val="bg1"/>
                </a:solidFill>
              </a:rPr>
              <a:t> à </a:t>
            </a:r>
            <a:r>
              <a:rPr lang="en-US" sz="4100" dirty="0" err="1">
                <a:solidFill>
                  <a:schemeClr val="bg1"/>
                </a:solidFill>
              </a:rPr>
              <a:t>tecnologia</a:t>
            </a:r>
            <a:r>
              <a:rPr lang="en-US" sz="4100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1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E42E61A1-F912-3299-A700-EDF9E176F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r="6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DBFC0-3429-DA5B-82D9-9D264248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224007" cy="13939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Solução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proposta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6847D0D-4176-9991-0F5E-3AE6210E6985}"/>
              </a:ext>
            </a:extLst>
          </p:cNvPr>
          <p:cNvSpPr txBox="1">
            <a:spLocks/>
          </p:cNvSpPr>
          <p:nvPr/>
        </p:nvSpPr>
        <p:spPr>
          <a:xfrm>
            <a:off x="477981" y="2725445"/>
            <a:ext cx="5248116" cy="3258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200" dirty="0" err="1">
                <a:solidFill>
                  <a:schemeClr val="bg1"/>
                </a:solidFill>
              </a:rPr>
              <a:t>miParalegal</a:t>
            </a:r>
            <a:r>
              <a:rPr lang="en-US" sz="5200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n-US" sz="4100" dirty="0">
                <a:solidFill>
                  <a:schemeClr val="bg1"/>
                </a:solidFill>
              </a:rPr>
              <a:t>Software para </a:t>
            </a:r>
            <a:r>
              <a:rPr lang="en-US" sz="4100" dirty="0" err="1">
                <a:solidFill>
                  <a:schemeClr val="bg1"/>
                </a:solidFill>
              </a:rPr>
              <a:t>gestão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processos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focado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em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escritórios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pequeno</a:t>
            </a:r>
            <a:r>
              <a:rPr lang="en-US" sz="4100" dirty="0">
                <a:solidFill>
                  <a:schemeClr val="bg1"/>
                </a:solidFill>
              </a:rPr>
              <a:t> e </a:t>
            </a:r>
            <a:r>
              <a:rPr lang="en-US" sz="4100" dirty="0" err="1">
                <a:solidFill>
                  <a:schemeClr val="bg1"/>
                </a:solidFill>
              </a:rPr>
              <a:t>médio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porte</a:t>
            </a:r>
            <a:r>
              <a:rPr lang="en-US" sz="4100" dirty="0">
                <a:solidFill>
                  <a:schemeClr val="bg1"/>
                </a:solidFill>
              </a:rPr>
              <a:t>, </a:t>
            </a:r>
            <a:r>
              <a:rPr lang="en-US" sz="4100" dirty="0" err="1">
                <a:solidFill>
                  <a:schemeClr val="bg1"/>
                </a:solidFill>
              </a:rPr>
              <a:t>auxiliando</a:t>
            </a:r>
            <a:r>
              <a:rPr lang="en-US" sz="4100" dirty="0">
                <a:solidFill>
                  <a:schemeClr val="bg1"/>
                </a:solidFill>
              </a:rPr>
              <a:t> o </a:t>
            </a:r>
            <a:r>
              <a:rPr lang="en-US" sz="4100" dirty="0" err="1">
                <a:solidFill>
                  <a:schemeClr val="bg1"/>
                </a:solidFill>
              </a:rPr>
              <a:t>registro</a:t>
            </a:r>
            <a:r>
              <a:rPr lang="en-US" sz="4100" dirty="0">
                <a:solidFill>
                  <a:schemeClr val="bg1"/>
                </a:solidFill>
              </a:rPr>
              <a:t>, </a:t>
            </a:r>
            <a:r>
              <a:rPr lang="en-US" sz="4100" dirty="0" err="1">
                <a:solidFill>
                  <a:schemeClr val="bg1"/>
                </a:solidFill>
              </a:rPr>
              <a:t>acesso</a:t>
            </a:r>
            <a:r>
              <a:rPr lang="en-US" sz="4100" dirty="0">
                <a:solidFill>
                  <a:schemeClr val="bg1"/>
                </a:solidFill>
              </a:rPr>
              <a:t> e consulta de </a:t>
            </a:r>
            <a:r>
              <a:rPr lang="en-US" sz="4100" dirty="0" err="1">
                <a:solidFill>
                  <a:schemeClr val="bg1"/>
                </a:solidFill>
              </a:rPr>
              <a:t>informações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sobre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demandas</a:t>
            </a:r>
            <a:r>
              <a:rPr lang="en-US" sz="4100" dirty="0">
                <a:solidFill>
                  <a:schemeClr val="bg1"/>
                </a:solidFill>
              </a:rPr>
              <a:t>, </a:t>
            </a:r>
            <a:r>
              <a:rPr lang="en-US" sz="4100" dirty="0" err="1">
                <a:solidFill>
                  <a:schemeClr val="bg1"/>
                </a:solidFill>
              </a:rPr>
              <a:t>contando</a:t>
            </a:r>
            <a:r>
              <a:rPr lang="en-US" sz="4100" dirty="0">
                <a:solidFill>
                  <a:schemeClr val="bg1"/>
                </a:solidFill>
              </a:rPr>
              <a:t> </a:t>
            </a:r>
            <a:r>
              <a:rPr lang="en-US" sz="4100" dirty="0" err="1">
                <a:solidFill>
                  <a:schemeClr val="bg1"/>
                </a:solidFill>
              </a:rPr>
              <a:t>ainda</a:t>
            </a:r>
            <a:r>
              <a:rPr lang="en-US" sz="4100" dirty="0">
                <a:solidFill>
                  <a:schemeClr val="bg1"/>
                </a:solidFill>
              </a:rPr>
              <a:t> com </a:t>
            </a:r>
            <a:r>
              <a:rPr lang="en-US" sz="4100" dirty="0" err="1">
                <a:solidFill>
                  <a:schemeClr val="bg1"/>
                </a:solidFill>
              </a:rPr>
              <a:t>geração</a:t>
            </a:r>
            <a:r>
              <a:rPr lang="en-US" sz="4100" dirty="0">
                <a:solidFill>
                  <a:schemeClr val="bg1"/>
                </a:solidFill>
              </a:rPr>
              <a:t> de </a:t>
            </a:r>
            <a:r>
              <a:rPr lang="en-US" sz="4100" dirty="0" err="1">
                <a:solidFill>
                  <a:schemeClr val="bg1"/>
                </a:solidFill>
              </a:rPr>
              <a:t>relatórios</a:t>
            </a:r>
            <a:r>
              <a:rPr lang="en-US" sz="41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361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B21E017-4A5A-BD13-3151-AC5F4AA17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89" r="1" b="21756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82F247-4F6F-A98D-CBBD-DF4E3952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Substituir tempo, ganhar espaço,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gerar eficiência.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A25997-5E0A-ED0A-F3A5-F388ABF7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Menos espaço</a:t>
            </a:r>
          </a:p>
          <a:p>
            <a:r>
              <a:rPr lang="en-US" sz="1800" dirty="0">
                <a:solidFill>
                  <a:schemeClr val="bg1"/>
                </a:solidFill>
              </a:rPr>
              <a:t>Menos trabalho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Melhor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gerenciamento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Maior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centralização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informações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Interface visual 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Impressão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relatórios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4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498B3F32-BCBC-4E88-15ED-1E644D3B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63" y="1944348"/>
            <a:ext cx="7690570" cy="438174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7D0861A-58C8-2863-688E-65CA3C8A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1" y="388861"/>
            <a:ext cx="4730074" cy="135631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Tela protótipo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página de login</a:t>
            </a:r>
          </a:p>
        </p:txBody>
      </p:sp>
    </p:spTree>
    <p:extLst>
      <p:ext uri="{BB962C8B-B14F-4D97-AF65-F5344CB8AC3E}">
        <p14:creationId xmlns:p14="http://schemas.microsoft.com/office/powerpoint/2010/main" val="427890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E583FBB-9F51-290E-C13F-93FA655D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51" y="388861"/>
            <a:ext cx="4730074" cy="135631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Tela protótipo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>página inicial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68781F-C703-891A-CCD0-9766FED5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02" y="1919320"/>
            <a:ext cx="7405806" cy="42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1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29137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Diagrama de arquitetura física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528274-44FA-D63D-2391-15315A93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34" y="1638215"/>
            <a:ext cx="8239318" cy="47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6D3ABD-DCA3-61EA-EDAF-CB511781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66" y="275941"/>
            <a:ext cx="4730074" cy="129137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Diagrama lógico de pacotes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47F299-7361-AE66-9551-05CDBDF1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07" y="1515751"/>
            <a:ext cx="9564209" cy="49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6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218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miParalegal</vt:lpstr>
      <vt:lpstr>O Direito e sua resistência à inovação.</vt:lpstr>
      <vt:lpstr>Como implementar tecnologia em uma área de baixa adesão à tecnologia? </vt:lpstr>
      <vt:lpstr>Solução proposta</vt:lpstr>
      <vt:lpstr>Substituir tempo, ganhar espaço, gerar eficiência.</vt:lpstr>
      <vt:lpstr>Tela protótipo página de login</vt:lpstr>
      <vt:lpstr>Tela protótipo página inicial</vt:lpstr>
      <vt:lpstr>Diagrama de arquitetura física</vt:lpstr>
      <vt:lpstr>Diagrama lógico de pacotes</vt:lpstr>
      <vt:lpstr>Diagrama lógico de classes – backend controllers</vt:lpstr>
      <vt:lpstr>Diagrama entidade-relacionamento do DB</vt:lpstr>
      <vt:lpstr>Imagem do banco de dados hospedado em nuvem (Supabase)</vt:lpstr>
      <vt:lpstr>Quadro ágil Kanban  (Trello)</vt:lpstr>
      <vt:lpstr>Visão geral dos repositórios do projeto (GitHub)</vt:lpstr>
      <vt:lpstr>Classe utilizando padrão de projeto (‘Design Pattern’) Singleton – classe ‘DbPoolConexoes’ do pacote ‘java.facs.eng’</vt:lpstr>
      <vt:lpstr>Classe utilizando padrão de projeto (‘Design Pattern’) Adapter – classe ‘AdaptadorCliente’ do pacote ‘java.facs.db’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área de direito</dc:title>
  <dc:creator>Bruno Fiaes</dc:creator>
  <cp:lastModifiedBy>Zanoni Fernandes</cp:lastModifiedBy>
  <cp:revision>5</cp:revision>
  <dcterms:created xsi:type="dcterms:W3CDTF">2024-04-03T20:42:09Z</dcterms:created>
  <dcterms:modified xsi:type="dcterms:W3CDTF">2024-06-10T21:53:41Z</dcterms:modified>
</cp:coreProperties>
</file>