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59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F180F-50F8-5B0C-4DF4-A0685B99C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B85372-B137-0195-ADFB-ADC4C1412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AD1E05-2940-3B2D-5639-950059294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91ED35-8F53-54FF-89F7-26249461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1055F0-0744-A09B-A41B-A064DD58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63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21770-31E5-C2E1-8452-EBB5E83E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9709A7-E583-8ABE-36D4-41FC0828F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F706ED-BEB4-0997-2266-719D6E56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F86A1F-0EE4-5642-0477-DC580E79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A4E93A-A5A3-035C-3B70-6FE76921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84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818B2A-E0D9-D3F3-EE15-12AB5648D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750047-C165-A7D2-F579-50E9FD07A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550CCE-455F-2D52-CF54-761DB583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259F8A-4CC0-3814-04F8-2275A31D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50F3C1-349F-49BF-DC67-3AA9733B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97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11F0D-62DB-6E33-BA0D-BDB4D97B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9A26DA-B28A-0EC0-5C62-7E902F58D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891731-0A5B-BCAC-8F75-F66A19CA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11F57B-4FA0-CAE5-8E54-75627728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4FF416-F4AD-8465-2F92-FAE06325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29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0A42A-7816-8FAA-CA28-51ECF634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488B01-D983-1957-CC86-6364AED6F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D7361E-3987-25BB-CEB8-74395E78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2D004C-5D1B-D4F0-B04D-52095BA9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F5C46D-D799-1F8B-F089-DBA72AAA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76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CB177-4B1C-84DC-17BF-F69BFC12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4B6ADD-A089-DE59-5F6D-3D71E37A3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088F79-EE4C-8E83-96CC-1CC8D9071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51EE5A-79D5-EA36-7D72-5204B9B9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0EF68E-9782-3420-FF4E-BDE172ED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54452E-0ED8-BE71-109E-457E1303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9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35A4B-EEF1-E39C-9E47-F4FA1DF5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B949F4-0F2A-5DC9-158E-C2A76C99A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549DFC-BD19-8257-6462-E9AD7A9B3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C53D9B-D74E-4CF2-5AF4-44221D092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593B60-F65C-DE4C-2B99-188DC1453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6714250-63A1-B7CF-8EB5-BFAE0683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C92916A-3BF6-4DEF-F2A4-15099CE3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63ABE4-FBD0-93E5-1A10-CD45F1E9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2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DD819-6163-D1A9-5507-585FBE0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C84B44-0105-4523-03E6-20C97C37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AFBF9C-731A-09D0-FFBB-82C16BC9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B662C4-DF48-A57B-3B41-21166BF2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94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33D137B-F46B-2A24-AC6B-714FAB5F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2E1AEB-E484-0BEF-1773-C23D5926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8F9EE6-F8EB-6A8E-6166-222F30B7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09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7EF90-A61D-E1F2-F0E9-F4085D62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857690-118A-CC50-13E3-0E9E4CA0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164611-A75B-FC39-1BF6-DFCDF7962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691AB4-21AF-0432-83B8-C87CBCEC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9C8568-2E85-D152-703D-83AD1EB1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A3F16B-122D-CF9D-208C-1EA484F7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23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8A643-8BDF-67C3-2456-180A12FC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2611FC8-F7B0-8114-8105-D2811423D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084403-CA1D-CAD5-F1EA-F5E9DACE6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1F07EA-3B24-0365-B842-A3069832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D97D8A-96B5-07C4-322B-F13D130D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A7E378-CF80-B177-5DD1-374C0914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44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FB8A1C-5D9A-F85B-6E64-464A90A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59EF5F-6C69-6D16-9432-0583C6AF0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3D759-A9BB-C2EE-9C37-DDA765404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9A51ED-D938-FEC1-EFC4-9013B5016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EF2298-378A-7017-640B-2C5EF343E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upa mostrando declínio de desempenho">
            <a:extLst>
              <a:ext uri="{FF2B5EF4-FFF2-40B4-BE49-F238E27FC236}">
                <a16:creationId xmlns:a16="http://schemas.microsoft.com/office/drawing/2014/main" id="{3383E0AA-287F-08F1-DFC3-6ACD8D3293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20" b="14510"/>
          <a:stretch/>
        </p:blipFill>
        <p:spPr>
          <a:xfrm>
            <a:off x="20" y="-1784"/>
            <a:ext cx="12191980" cy="6858000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2ADB9E-DC2F-CC15-BE0D-6D5AEFFD7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349" y="1008994"/>
            <a:ext cx="8841302" cy="1547776"/>
          </a:xfrm>
        </p:spPr>
        <p:txBody>
          <a:bodyPr anchor="b">
            <a:normAutofit fontScale="90000"/>
          </a:bodyPr>
          <a:lstStyle/>
          <a:p>
            <a:pPr algn="l"/>
            <a:r>
              <a:rPr lang="pt-BR" sz="11500" dirty="0" err="1">
                <a:solidFill>
                  <a:srgbClr val="FFFFFF"/>
                </a:solidFill>
              </a:rPr>
              <a:t>miParalegal</a:t>
            </a:r>
            <a:endParaRPr lang="pt-BR" sz="115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381DE8-FD3E-25F3-7DE0-0B6BC87AA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6073" y="2427352"/>
            <a:ext cx="6742227" cy="515137"/>
          </a:xfrm>
        </p:spPr>
        <p:txBody>
          <a:bodyPr anchor="t">
            <a:normAutofit/>
          </a:bodyPr>
          <a:lstStyle/>
          <a:p>
            <a:pPr algn="l"/>
            <a:r>
              <a:rPr lang="pt-BR" sz="2800" dirty="0">
                <a:solidFill>
                  <a:srgbClr val="FFFFFF"/>
                </a:solidFill>
              </a:rPr>
              <a:t>SOFTWARE JURÍDICO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3AD7173-EA50-EAA3-78B8-C8DA114A53B1}"/>
              </a:ext>
            </a:extLst>
          </p:cNvPr>
          <p:cNvSpPr txBox="1">
            <a:spLocks/>
          </p:cNvSpPr>
          <p:nvPr/>
        </p:nvSpPr>
        <p:spPr>
          <a:xfrm>
            <a:off x="1675349" y="3933100"/>
            <a:ext cx="3553599" cy="19493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800" dirty="0">
                <a:solidFill>
                  <a:srgbClr val="FFFFFF"/>
                </a:solidFill>
              </a:rPr>
              <a:t>Equipe:</a:t>
            </a:r>
          </a:p>
          <a:p>
            <a:pPr algn="l"/>
            <a:r>
              <a:rPr lang="pt-BR" sz="2800" dirty="0">
                <a:solidFill>
                  <a:srgbClr val="FFFFFF"/>
                </a:solidFill>
              </a:rPr>
              <a:t>Bruno Sales </a:t>
            </a:r>
            <a:r>
              <a:rPr lang="pt-BR" sz="2800" dirty="0" err="1">
                <a:solidFill>
                  <a:srgbClr val="FFFFFF"/>
                </a:solidFill>
              </a:rPr>
              <a:t>Fiaes</a:t>
            </a:r>
            <a:r>
              <a:rPr lang="pt-BR" sz="2800" dirty="0">
                <a:solidFill>
                  <a:srgbClr val="FFFFFF"/>
                </a:solidFill>
              </a:rPr>
              <a:t> Carneiro, </a:t>
            </a:r>
          </a:p>
          <a:p>
            <a:pPr algn="l"/>
            <a:r>
              <a:rPr lang="pt-BR" sz="2800" dirty="0" err="1">
                <a:solidFill>
                  <a:srgbClr val="FFFFFF"/>
                </a:solidFill>
              </a:rPr>
              <a:t>Luis</a:t>
            </a:r>
            <a:r>
              <a:rPr lang="pt-BR" sz="2800" dirty="0">
                <a:solidFill>
                  <a:srgbClr val="FFFFFF"/>
                </a:solidFill>
              </a:rPr>
              <a:t> Eduardo da Silva </a:t>
            </a:r>
            <a:r>
              <a:rPr lang="pt-BR" sz="2800" dirty="0" err="1">
                <a:solidFill>
                  <a:srgbClr val="FFFFFF"/>
                </a:solidFill>
              </a:rPr>
              <a:t>Belinelli</a:t>
            </a:r>
            <a:r>
              <a:rPr lang="pt-BR" sz="2800" dirty="0">
                <a:solidFill>
                  <a:srgbClr val="FFFFFF"/>
                </a:solidFill>
              </a:rPr>
              <a:t>, </a:t>
            </a:r>
          </a:p>
          <a:p>
            <a:pPr algn="l"/>
            <a:r>
              <a:rPr lang="pt-BR" sz="2800" dirty="0">
                <a:solidFill>
                  <a:srgbClr val="FFFFFF"/>
                </a:solidFill>
              </a:rPr>
              <a:t>Marcelo Miranda Cavalcanti, </a:t>
            </a:r>
          </a:p>
          <a:p>
            <a:pPr algn="l"/>
            <a:r>
              <a:rPr lang="pt-BR" sz="2800" dirty="0">
                <a:solidFill>
                  <a:srgbClr val="FFFFFF"/>
                </a:solidFill>
              </a:rPr>
              <a:t>George </a:t>
            </a:r>
            <a:r>
              <a:rPr lang="pt-BR" sz="2800" dirty="0" err="1">
                <a:solidFill>
                  <a:srgbClr val="FFFFFF"/>
                </a:solidFill>
              </a:rPr>
              <a:t>Gebers</a:t>
            </a:r>
            <a:r>
              <a:rPr lang="pt-BR" sz="2800" dirty="0">
                <a:solidFill>
                  <a:srgbClr val="FFFFFF"/>
                </a:solidFill>
              </a:rPr>
              <a:t> </a:t>
            </a:r>
            <a:r>
              <a:rPr lang="pt-BR" sz="2800" dirty="0" err="1">
                <a:solidFill>
                  <a:srgbClr val="FFFFFF"/>
                </a:solidFill>
              </a:rPr>
              <a:t>Brizolla</a:t>
            </a:r>
            <a:r>
              <a:rPr lang="pt-BR" sz="2800" dirty="0">
                <a:solidFill>
                  <a:srgbClr val="FFFFFF"/>
                </a:solidFill>
              </a:rPr>
              <a:t>, </a:t>
            </a:r>
          </a:p>
          <a:p>
            <a:pPr algn="l"/>
            <a:r>
              <a:rPr lang="pt-BR" sz="2800" dirty="0">
                <a:solidFill>
                  <a:srgbClr val="FFFFFF"/>
                </a:solidFill>
              </a:rPr>
              <a:t>Zanoni Campos Fernandes.</a:t>
            </a:r>
          </a:p>
        </p:txBody>
      </p:sp>
    </p:spTree>
    <p:extLst>
      <p:ext uri="{BB962C8B-B14F-4D97-AF65-F5344CB8AC3E}">
        <p14:creationId xmlns:p14="http://schemas.microsoft.com/office/powerpoint/2010/main" val="218900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6D3ABD-DCA3-61EA-EDAF-CB511781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66" y="275941"/>
            <a:ext cx="4730074" cy="1109604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Diagrama lógico de classes – </a:t>
            </a:r>
            <a:r>
              <a:rPr lang="pt-BR" sz="3200" dirty="0" err="1">
                <a:solidFill>
                  <a:schemeClr val="bg1"/>
                </a:solidFill>
              </a:rPr>
              <a:t>backend</a:t>
            </a:r>
            <a:r>
              <a:rPr lang="pt-BR" sz="3200" dirty="0">
                <a:solidFill>
                  <a:schemeClr val="bg1"/>
                </a:solidFill>
              </a:rPr>
              <a:t> </a:t>
            </a:r>
            <a:r>
              <a:rPr lang="pt-BR" sz="3200" dirty="0" err="1">
                <a:solidFill>
                  <a:schemeClr val="bg1"/>
                </a:solidFill>
              </a:rPr>
              <a:t>controllers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BF9C622-13F6-FB93-D9EF-33AECD85E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64" y="1356806"/>
            <a:ext cx="9270330" cy="511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68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6D3ABD-DCA3-61EA-EDAF-CB511781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66" y="275941"/>
            <a:ext cx="4730074" cy="1109604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Diagrama entidade-relacionamento do DB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C94D78-430E-7C37-AED1-217EEC02F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392" y="1315591"/>
            <a:ext cx="7934734" cy="517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51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6D3ABD-DCA3-61EA-EDAF-CB511781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66" y="275941"/>
            <a:ext cx="4730074" cy="1413402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Imagem do banco de dados hospedado em nuvem (</a:t>
            </a:r>
            <a:r>
              <a:rPr lang="pt-BR" sz="3200" dirty="0" err="1">
                <a:solidFill>
                  <a:schemeClr val="bg1"/>
                </a:solidFill>
              </a:rPr>
              <a:t>Supabase</a:t>
            </a:r>
            <a:r>
              <a:rPr lang="pt-BR" sz="32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ADAF36-9525-1527-C2A2-586C02575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53" y="2020966"/>
            <a:ext cx="10069061" cy="391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07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6D3ABD-DCA3-61EA-EDAF-CB511781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66" y="275941"/>
            <a:ext cx="4730074" cy="1055151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Quadro ágil </a:t>
            </a:r>
            <a:r>
              <a:rPr lang="pt-BR" sz="3200" dirty="0" err="1">
                <a:solidFill>
                  <a:schemeClr val="bg1"/>
                </a:solidFill>
              </a:rPr>
              <a:t>Kanban</a:t>
            </a:r>
            <a:r>
              <a:rPr lang="pt-BR" sz="3200" dirty="0">
                <a:solidFill>
                  <a:schemeClr val="bg1"/>
                </a:solidFill>
              </a:rPr>
              <a:t> </a:t>
            </a:r>
            <a:br>
              <a:rPr lang="pt-BR" sz="3200" dirty="0">
                <a:solidFill>
                  <a:schemeClr val="bg1"/>
                </a:solidFill>
              </a:rPr>
            </a:br>
            <a:r>
              <a:rPr lang="pt-BR" sz="3200" dirty="0">
                <a:solidFill>
                  <a:schemeClr val="bg1"/>
                </a:solidFill>
              </a:rPr>
              <a:t>(</a:t>
            </a:r>
            <a:r>
              <a:rPr lang="pt-BR" sz="3200" dirty="0" err="1">
                <a:solidFill>
                  <a:schemeClr val="bg1"/>
                </a:solidFill>
              </a:rPr>
              <a:t>Trello</a:t>
            </a:r>
            <a:r>
              <a:rPr lang="pt-BR" sz="32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155F4B-CD10-ED58-2440-E0495244C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79" y="1331092"/>
            <a:ext cx="9893125" cy="508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85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6D3ABD-DCA3-61EA-EDAF-CB511781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66" y="275941"/>
            <a:ext cx="4730074" cy="1055151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pt-BR" sz="2600" dirty="0">
                <a:solidFill>
                  <a:schemeClr val="bg1"/>
                </a:solidFill>
              </a:rPr>
              <a:t>Visão geral dos repositórios do projeto (GitHub)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90407C-1203-B4D2-0501-EA7D96971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33" y="1052687"/>
            <a:ext cx="8190340" cy="26743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E9B8C-550B-F8F4-334D-C61AF0D83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11" y="3582883"/>
            <a:ext cx="4379932" cy="286254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9C70A0A-B31D-9211-F33F-BC61A1056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308" y="3520952"/>
            <a:ext cx="3763489" cy="293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9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6D3ABD-DCA3-61EA-EDAF-CB511781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66" y="275941"/>
            <a:ext cx="4730074" cy="1445072"/>
          </a:xfrm>
          <a:noFill/>
        </p:spPr>
        <p:txBody>
          <a:bodyPr anchor="t">
            <a:normAutofit fontScale="90000"/>
          </a:bodyPr>
          <a:lstStyle/>
          <a:p>
            <a:pPr algn="ctr"/>
            <a:r>
              <a:rPr lang="pt-BR" sz="2600" dirty="0">
                <a:solidFill>
                  <a:schemeClr val="bg1"/>
                </a:solidFill>
              </a:rPr>
              <a:t>Classe utilizando padrão de projeto (‘Design </a:t>
            </a:r>
            <a:r>
              <a:rPr lang="pt-BR" sz="2600" dirty="0" err="1">
                <a:solidFill>
                  <a:schemeClr val="bg1"/>
                </a:solidFill>
              </a:rPr>
              <a:t>Pattern</a:t>
            </a:r>
            <a:r>
              <a:rPr lang="pt-BR" sz="2600" dirty="0">
                <a:solidFill>
                  <a:schemeClr val="bg1"/>
                </a:solidFill>
              </a:rPr>
              <a:t>’) </a:t>
            </a:r>
            <a:r>
              <a:rPr lang="pt-BR" sz="2600" dirty="0" err="1">
                <a:solidFill>
                  <a:schemeClr val="bg1"/>
                </a:solidFill>
              </a:rPr>
              <a:t>Singleton</a:t>
            </a:r>
            <a:r>
              <a:rPr lang="pt-BR" sz="2600" dirty="0">
                <a:solidFill>
                  <a:schemeClr val="bg1"/>
                </a:solidFill>
              </a:rPr>
              <a:t> – classe ‘</a:t>
            </a:r>
            <a:r>
              <a:rPr lang="pt-BR" sz="2600" dirty="0" err="1">
                <a:solidFill>
                  <a:schemeClr val="bg1"/>
                </a:solidFill>
              </a:rPr>
              <a:t>DbPoolConexoes</a:t>
            </a:r>
            <a:r>
              <a:rPr lang="pt-BR" sz="2600" dirty="0">
                <a:solidFill>
                  <a:schemeClr val="bg1"/>
                </a:solidFill>
              </a:rPr>
              <a:t>’ do pacote ‘</a:t>
            </a:r>
            <a:r>
              <a:rPr lang="pt-BR" sz="2600" dirty="0" err="1">
                <a:solidFill>
                  <a:schemeClr val="bg1"/>
                </a:solidFill>
              </a:rPr>
              <a:t>java.facs.eng</a:t>
            </a:r>
            <a:r>
              <a:rPr lang="pt-BR" sz="2600" dirty="0">
                <a:solidFill>
                  <a:schemeClr val="bg1"/>
                </a:solidFill>
              </a:rPr>
              <a:t>’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BAAC5B-DE50-F2B3-A160-C8F4FC85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863" y="1638215"/>
            <a:ext cx="7999306" cy="471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00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6D3ABD-DCA3-61EA-EDAF-CB511781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66" y="275941"/>
            <a:ext cx="4730074" cy="1445072"/>
          </a:xfrm>
          <a:noFill/>
        </p:spPr>
        <p:txBody>
          <a:bodyPr anchor="t">
            <a:normAutofit fontScale="90000"/>
          </a:bodyPr>
          <a:lstStyle/>
          <a:p>
            <a:pPr algn="ctr"/>
            <a:r>
              <a:rPr lang="pt-BR" sz="2600" dirty="0">
                <a:solidFill>
                  <a:schemeClr val="bg1"/>
                </a:solidFill>
              </a:rPr>
              <a:t>Classe utilizando padrão de projeto (‘Design </a:t>
            </a:r>
            <a:r>
              <a:rPr lang="pt-BR" sz="2600" dirty="0" err="1">
                <a:solidFill>
                  <a:schemeClr val="bg1"/>
                </a:solidFill>
              </a:rPr>
              <a:t>Pattern</a:t>
            </a:r>
            <a:r>
              <a:rPr lang="pt-BR" sz="2600" dirty="0">
                <a:solidFill>
                  <a:schemeClr val="bg1"/>
                </a:solidFill>
              </a:rPr>
              <a:t>’) </a:t>
            </a:r>
            <a:r>
              <a:rPr lang="pt-BR" sz="2600" dirty="0" err="1">
                <a:solidFill>
                  <a:schemeClr val="bg1"/>
                </a:solidFill>
              </a:rPr>
              <a:t>Adapter</a:t>
            </a:r>
            <a:r>
              <a:rPr lang="pt-BR" sz="2600" dirty="0">
                <a:solidFill>
                  <a:schemeClr val="bg1"/>
                </a:solidFill>
              </a:rPr>
              <a:t> – classe ‘</a:t>
            </a:r>
            <a:r>
              <a:rPr lang="pt-BR" sz="2600" dirty="0" err="1">
                <a:solidFill>
                  <a:schemeClr val="bg1"/>
                </a:solidFill>
              </a:rPr>
              <a:t>AdaptadorCliente</a:t>
            </a:r>
            <a:r>
              <a:rPr lang="pt-BR" sz="2600" dirty="0">
                <a:solidFill>
                  <a:schemeClr val="bg1"/>
                </a:solidFill>
              </a:rPr>
              <a:t>’ do pacote ‘</a:t>
            </a:r>
            <a:r>
              <a:rPr lang="pt-BR" sz="2600" dirty="0" err="1">
                <a:solidFill>
                  <a:schemeClr val="bg1"/>
                </a:solidFill>
              </a:rPr>
              <a:t>java.facs.db</a:t>
            </a:r>
            <a:r>
              <a:rPr lang="pt-BR" sz="2600" dirty="0">
                <a:solidFill>
                  <a:schemeClr val="bg1"/>
                </a:solidFill>
              </a:rPr>
              <a:t>’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5B01F2-C3F3-A9F4-CF63-A4AF03466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436" y="1617267"/>
            <a:ext cx="8647850" cy="504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40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Caneta colocada na parte superior de uma linha de assinatura">
            <a:extLst>
              <a:ext uri="{FF2B5EF4-FFF2-40B4-BE49-F238E27FC236}">
                <a16:creationId xmlns:a16="http://schemas.microsoft.com/office/drawing/2014/main" id="{6D037784-417E-8B68-A8A2-94F50EDD7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0C4046-90AC-C424-B959-84A46FFA9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083" y="2545006"/>
            <a:ext cx="4870357" cy="155765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</a:rPr>
              <a:t>FIM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D0BDE28-F57D-5EBC-1937-3F892CF39996}"/>
              </a:ext>
            </a:extLst>
          </p:cNvPr>
          <p:cNvSpPr txBox="1">
            <a:spLocks/>
          </p:cNvSpPr>
          <p:nvPr/>
        </p:nvSpPr>
        <p:spPr>
          <a:xfrm>
            <a:off x="410311" y="5875674"/>
            <a:ext cx="3572429" cy="6352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solidFill>
                  <a:schemeClr val="bg1"/>
                </a:solidFill>
              </a:rPr>
              <a:t>Obrigado</a:t>
            </a:r>
            <a:r>
              <a:rPr lang="en-US" sz="48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8634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Lâmpada apagada com tela de fundo iluminada">
            <a:extLst>
              <a:ext uri="{FF2B5EF4-FFF2-40B4-BE49-F238E27FC236}">
                <a16:creationId xmlns:a16="http://schemas.microsoft.com/office/drawing/2014/main" id="{7D0DBE22-6488-FD90-7E90-5EFD9A4D1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52" r="23298" b="594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0FBF40-4450-9D13-7577-30698056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3977640" cy="21973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sz="4800" dirty="0">
                <a:solidFill>
                  <a:schemeClr val="bg1"/>
                </a:solidFill>
              </a:rPr>
              <a:t>O </a:t>
            </a:r>
            <a:r>
              <a:rPr lang="en-US" sz="4800" dirty="0" err="1">
                <a:solidFill>
                  <a:schemeClr val="bg1"/>
                </a:solidFill>
              </a:rPr>
              <a:t>Direito</a:t>
            </a:r>
            <a:r>
              <a:rPr lang="en-US" sz="4800" dirty="0">
                <a:solidFill>
                  <a:schemeClr val="bg1"/>
                </a:solidFill>
              </a:rPr>
              <a:t> e </a:t>
            </a:r>
            <a:r>
              <a:rPr lang="en-US" sz="4800" dirty="0" err="1">
                <a:solidFill>
                  <a:schemeClr val="bg1"/>
                </a:solidFill>
              </a:rPr>
              <a:t>sua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resistência</a:t>
            </a:r>
            <a:r>
              <a:rPr lang="en-US" sz="4800" dirty="0">
                <a:solidFill>
                  <a:schemeClr val="bg1"/>
                </a:solidFill>
              </a:rPr>
              <a:t> à </a:t>
            </a:r>
            <a:r>
              <a:rPr lang="en-US" sz="4800" dirty="0" err="1">
                <a:solidFill>
                  <a:schemeClr val="bg1"/>
                </a:solidFill>
              </a:rPr>
              <a:t>inovação</a:t>
            </a:r>
            <a:r>
              <a:rPr lang="en-US" sz="4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177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Close de placa de circuito iluminada">
            <a:extLst>
              <a:ext uri="{FF2B5EF4-FFF2-40B4-BE49-F238E27FC236}">
                <a16:creationId xmlns:a16="http://schemas.microsoft.com/office/drawing/2014/main" id="{D5220F86-5671-F368-AE83-18E97AD0C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40" b="909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FB8DA4-FE95-AB99-5EB7-8334D2C1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285" y="1122363"/>
            <a:ext cx="4272675" cy="25613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just"/>
            <a:r>
              <a:rPr lang="en-US" sz="4100" dirty="0">
                <a:solidFill>
                  <a:schemeClr val="bg1"/>
                </a:solidFill>
              </a:rPr>
              <a:t>Como </a:t>
            </a:r>
            <a:r>
              <a:rPr lang="en-US" sz="4100" dirty="0" err="1">
                <a:solidFill>
                  <a:schemeClr val="bg1"/>
                </a:solidFill>
              </a:rPr>
              <a:t>implementar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dirty="0" err="1">
                <a:solidFill>
                  <a:schemeClr val="bg1"/>
                </a:solidFill>
              </a:rPr>
              <a:t>tecnologia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dirty="0" err="1">
                <a:solidFill>
                  <a:schemeClr val="bg1"/>
                </a:solidFill>
              </a:rPr>
              <a:t>em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dirty="0" err="1">
                <a:solidFill>
                  <a:schemeClr val="bg1"/>
                </a:solidFill>
              </a:rPr>
              <a:t>uma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dirty="0" err="1">
                <a:solidFill>
                  <a:schemeClr val="bg1"/>
                </a:solidFill>
              </a:rPr>
              <a:t>área</a:t>
            </a:r>
            <a:r>
              <a:rPr lang="en-US" sz="4100" dirty="0">
                <a:solidFill>
                  <a:schemeClr val="bg1"/>
                </a:solidFill>
              </a:rPr>
              <a:t> de </a:t>
            </a:r>
            <a:r>
              <a:rPr lang="en-US" sz="4100" dirty="0" err="1">
                <a:solidFill>
                  <a:schemeClr val="bg1"/>
                </a:solidFill>
              </a:rPr>
              <a:t>baixa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dirty="0" err="1">
                <a:solidFill>
                  <a:schemeClr val="bg1"/>
                </a:solidFill>
              </a:rPr>
              <a:t>adesão</a:t>
            </a:r>
            <a:r>
              <a:rPr lang="en-US" sz="4100" dirty="0">
                <a:solidFill>
                  <a:schemeClr val="bg1"/>
                </a:solidFill>
              </a:rPr>
              <a:t> à </a:t>
            </a:r>
            <a:r>
              <a:rPr lang="en-US" sz="4100" dirty="0" err="1">
                <a:solidFill>
                  <a:schemeClr val="bg1"/>
                </a:solidFill>
              </a:rPr>
              <a:t>tecnologia</a:t>
            </a:r>
            <a:r>
              <a:rPr lang="en-US" sz="4100" dirty="0">
                <a:solidFill>
                  <a:schemeClr val="bg1"/>
                </a:solidFill>
              </a:rPr>
              <a:t>?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13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Lâmpada em tela de fundo amarela com cabo e feixes de luz traçados">
            <a:extLst>
              <a:ext uri="{FF2B5EF4-FFF2-40B4-BE49-F238E27FC236}">
                <a16:creationId xmlns:a16="http://schemas.microsoft.com/office/drawing/2014/main" id="{E42E61A1-F912-3299-A700-EDF9E176F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44" r="62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5DBFC0-3429-DA5B-82D9-9D2642481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3224007" cy="139392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Solução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proposta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56847D0D-4176-9991-0F5E-3AE6210E6985}"/>
              </a:ext>
            </a:extLst>
          </p:cNvPr>
          <p:cNvSpPr txBox="1">
            <a:spLocks/>
          </p:cNvSpPr>
          <p:nvPr/>
        </p:nvSpPr>
        <p:spPr>
          <a:xfrm>
            <a:off x="477981" y="2725445"/>
            <a:ext cx="5248116" cy="32581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5200" dirty="0" err="1">
                <a:solidFill>
                  <a:schemeClr val="bg1"/>
                </a:solidFill>
              </a:rPr>
              <a:t>miParalegal</a:t>
            </a:r>
            <a:r>
              <a:rPr lang="en-US" sz="5200" dirty="0">
                <a:solidFill>
                  <a:schemeClr val="bg1"/>
                </a:solidFill>
              </a:rPr>
              <a:t>:</a:t>
            </a:r>
          </a:p>
          <a:p>
            <a:pPr algn="just"/>
            <a:r>
              <a:rPr lang="en-US" sz="4100" dirty="0">
                <a:solidFill>
                  <a:schemeClr val="bg1"/>
                </a:solidFill>
              </a:rPr>
              <a:t>Software para </a:t>
            </a:r>
            <a:r>
              <a:rPr lang="en-US" sz="4100" dirty="0" err="1">
                <a:solidFill>
                  <a:schemeClr val="bg1"/>
                </a:solidFill>
              </a:rPr>
              <a:t>gestão</a:t>
            </a:r>
            <a:r>
              <a:rPr lang="en-US" sz="4100" dirty="0">
                <a:solidFill>
                  <a:schemeClr val="bg1"/>
                </a:solidFill>
              </a:rPr>
              <a:t> de </a:t>
            </a:r>
            <a:r>
              <a:rPr lang="en-US" sz="4100" dirty="0" err="1">
                <a:solidFill>
                  <a:schemeClr val="bg1"/>
                </a:solidFill>
              </a:rPr>
              <a:t>processos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dirty="0" err="1">
                <a:solidFill>
                  <a:schemeClr val="bg1"/>
                </a:solidFill>
              </a:rPr>
              <a:t>focado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dirty="0" err="1">
                <a:solidFill>
                  <a:schemeClr val="bg1"/>
                </a:solidFill>
              </a:rPr>
              <a:t>em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dirty="0" err="1">
                <a:solidFill>
                  <a:schemeClr val="bg1"/>
                </a:solidFill>
              </a:rPr>
              <a:t>escritórios</a:t>
            </a:r>
            <a:r>
              <a:rPr lang="en-US" sz="4100" dirty="0">
                <a:solidFill>
                  <a:schemeClr val="bg1"/>
                </a:solidFill>
              </a:rPr>
              <a:t> de </a:t>
            </a:r>
            <a:r>
              <a:rPr lang="en-US" sz="4100" dirty="0" err="1">
                <a:solidFill>
                  <a:schemeClr val="bg1"/>
                </a:solidFill>
              </a:rPr>
              <a:t>pequeno</a:t>
            </a:r>
            <a:r>
              <a:rPr lang="en-US" sz="4100" dirty="0">
                <a:solidFill>
                  <a:schemeClr val="bg1"/>
                </a:solidFill>
              </a:rPr>
              <a:t> e </a:t>
            </a:r>
            <a:r>
              <a:rPr lang="en-US" sz="4100" dirty="0" err="1">
                <a:solidFill>
                  <a:schemeClr val="bg1"/>
                </a:solidFill>
              </a:rPr>
              <a:t>médio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dirty="0" err="1">
                <a:solidFill>
                  <a:schemeClr val="bg1"/>
                </a:solidFill>
              </a:rPr>
              <a:t>porte</a:t>
            </a:r>
            <a:r>
              <a:rPr lang="en-US" sz="4100" dirty="0">
                <a:solidFill>
                  <a:schemeClr val="bg1"/>
                </a:solidFill>
              </a:rPr>
              <a:t>, </a:t>
            </a:r>
            <a:r>
              <a:rPr lang="en-US" sz="4100" dirty="0" err="1">
                <a:solidFill>
                  <a:schemeClr val="bg1"/>
                </a:solidFill>
              </a:rPr>
              <a:t>auxiliando</a:t>
            </a:r>
            <a:r>
              <a:rPr lang="en-US" sz="4100" dirty="0">
                <a:solidFill>
                  <a:schemeClr val="bg1"/>
                </a:solidFill>
              </a:rPr>
              <a:t> o </a:t>
            </a:r>
            <a:r>
              <a:rPr lang="en-US" sz="4100" dirty="0" err="1">
                <a:solidFill>
                  <a:schemeClr val="bg1"/>
                </a:solidFill>
              </a:rPr>
              <a:t>registro</a:t>
            </a:r>
            <a:r>
              <a:rPr lang="en-US" sz="4100" dirty="0">
                <a:solidFill>
                  <a:schemeClr val="bg1"/>
                </a:solidFill>
              </a:rPr>
              <a:t>, </a:t>
            </a:r>
            <a:r>
              <a:rPr lang="en-US" sz="4100" dirty="0" err="1">
                <a:solidFill>
                  <a:schemeClr val="bg1"/>
                </a:solidFill>
              </a:rPr>
              <a:t>acesso</a:t>
            </a:r>
            <a:r>
              <a:rPr lang="en-US" sz="4100" dirty="0">
                <a:solidFill>
                  <a:schemeClr val="bg1"/>
                </a:solidFill>
              </a:rPr>
              <a:t> e consulta de </a:t>
            </a:r>
            <a:r>
              <a:rPr lang="en-US" sz="4100" dirty="0" err="1">
                <a:solidFill>
                  <a:schemeClr val="bg1"/>
                </a:solidFill>
              </a:rPr>
              <a:t>informações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dirty="0" err="1">
                <a:solidFill>
                  <a:schemeClr val="bg1"/>
                </a:solidFill>
              </a:rPr>
              <a:t>sobre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dirty="0" err="1">
                <a:solidFill>
                  <a:schemeClr val="bg1"/>
                </a:solidFill>
              </a:rPr>
              <a:t>demandas</a:t>
            </a:r>
            <a:r>
              <a:rPr lang="en-US" sz="4100" dirty="0">
                <a:solidFill>
                  <a:schemeClr val="bg1"/>
                </a:solidFill>
              </a:rPr>
              <a:t>, </a:t>
            </a:r>
            <a:r>
              <a:rPr lang="en-US" sz="4100" dirty="0" err="1">
                <a:solidFill>
                  <a:schemeClr val="bg1"/>
                </a:solidFill>
              </a:rPr>
              <a:t>contando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dirty="0" err="1">
                <a:solidFill>
                  <a:schemeClr val="bg1"/>
                </a:solidFill>
              </a:rPr>
              <a:t>ainda</a:t>
            </a:r>
            <a:r>
              <a:rPr lang="en-US" sz="4100" dirty="0">
                <a:solidFill>
                  <a:schemeClr val="bg1"/>
                </a:solidFill>
              </a:rPr>
              <a:t> com </a:t>
            </a:r>
            <a:r>
              <a:rPr lang="en-US" sz="4100" dirty="0" err="1">
                <a:solidFill>
                  <a:schemeClr val="bg1"/>
                </a:solidFill>
              </a:rPr>
              <a:t>geração</a:t>
            </a:r>
            <a:r>
              <a:rPr lang="en-US" sz="4100" dirty="0">
                <a:solidFill>
                  <a:schemeClr val="bg1"/>
                </a:solidFill>
              </a:rPr>
              <a:t> de </a:t>
            </a:r>
            <a:r>
              <a:rPr lang="en-US" sz="4100" dirty="0" err="1">
                <a:solidFill>
                  <a:schemeClr val="bg1"/>
                </a:solidFill>
              </a:rPr>
              <a:t>relatórios</a:t>
            </a:r>
            <a:r>
              <a:rPr lang="en-US" sz="410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5361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B21E017-4A5A-BD13-3151-AC5F4AA172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89" r="1" b="21756"/>
          <a:stretch/>
        </p:blipFill>
        <p:spPr>
          <a:xfrm>
            <a:off x="626590" y="317578"/>
            <a:ext cx="10851111" cy="3508437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C82F247-4F6F-A98D-CBBD-DF4E3952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anchor="t"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Substituir tempo, ganhar espaço,</a:t>
            </a:r>
            <a:br>
              <a:rPr lang="pt-BR" sz="4800" dirty="0">
                <a:solidFill>
                  <a:schemeClr val="bg1"/>
                </a:solidFill>
              </a:rPr>
            </a:br>
            <a:r>
              <a:rPr lang="pt-BR" sz="4800" dirty="0">
                <a:solidFill>
                  <a:schemeClr val="bg1"/>
                </a:solidFill>
              </a:rPr>
              <a:t>gerar eficiência.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A25997-5E0A-ED0A-F3A5-F388ABF73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4018143"/>
            <a:ext cx="5674105" cy="2129599"/>
          </a:xfrm>
          <a:noFill/>
        </p:spPr>
        <p:txBody>
          <a:bodyPr anchor="t">
            <a:normAutofit lnSpcReduction="1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Menos espaço</a:t>
            </a:r>
          </a:p>
          <a:p>
            <a:r>
              <a:rPr lang="en-US" sz="1800" dirty="0">
                <a:solidFill>
                  <a:schemeClr val="bg1"/>
                </a:solidFill>
              </a:rPr>
              <a:t>Menos trabalho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Melhor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gerenciamento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err="1">
                <a:solidFill>
                  <a:schemeClr val="bg1"/>
                </a:solidFill>
              </a:rPr>
              <a:t>Maior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centralização</a:t>
            </a:r>
            <a:r>
              <a:rPr lang="en-US" sz="1800" dirty="0">
                <a:solidFill>
                  <a:schemeClr val="bg1"/>
                </a:solidFill>
              </a:rPr>
              <a:t> de </a:t>
            </a:r>
            <a:r>
              <a:rPr lang="en-US" sz="1800" dirty="0" err="1">
                <a:solidFill>
                  <a:schemeClr val="bg1"/>
                </a:solidFill>
              </a:rPr>
              <a:t>informações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Interface visual 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Impressão</a:t>
            </a:r>
            <a:r>
              <a:rPr lang="en-US" sz="1800" dirty="0">
                <a:solidFill>
                  <a:schemeClr val="bg1"/>
                </a:solidFill>
              </a:rPr>
              <a:t> de </a:t>
            </a:r>
            <a:r>
              <a:rPr lang="en-US" sz="1800" dirty="0" err="1">
                <a:solidFill>
                  <a:schemeClr val="bg1"/>
                </a:solidFill>
              </a:rPr>
              <a:t>relatórios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84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ítulo 1">
            <a:extLst>
              <a:ext uri="{FF2B5EF4-FFF2-40B4-BE49-F238E27FC236}">
                <a16:creationId xmlns:a16="http://schemas.microsoft.com/office/drawing/2014/main" id="{F7D0861A-58C8-2863-688E-65CA3C8A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1" y="388861"/>
            <a:ext cx="4730074" cy="1356312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Tela</a:t>
            </a:r>
            <a:br>
              <a:rPr lang="pt-BR" sz="4000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bg1"/>
                </a:solidFill>
              </a:rPr>
              <a:t>página de login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45DB66F-96A7-9A74-54D3-42DD6EB03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09" y="1681410"/>
            <a:ext cx="8945423" cy="480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0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E583FBB-9F51-290E-C13F-93FA655D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1" y="388861"/>
            <a:ext cx="4730074" cy="1356312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Tela protótipo </a:t>
            </a:r>
            <a:br>
              <a:rPr lang="pt-BR" sz="4000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bg1"/>
                </a:solidFill>
              </a:rPr>
              <a:t>página inicial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C7039D-5AA8-8E90-8C5B-486362D5C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46" y="1610444"/>
            <a:ext cx="9361251" cy="509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16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6D3ABD-DCA3-61EA-EDAF-CB511781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66" y="275941"/>
            <a:ext cx="4730074" cy="1291372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Diagrama de arquitetura física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528274-44FA-D63D-2391-15315A933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34" y="1638215"/>
            <a:ext cx="8239318" cy="476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9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6D3ABD-DCA3-61EA-EDAF-CB511781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66" y="275941"/>
            <a:ext cx="4730074" cy="1291372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Diagrama lógico de pacotes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047F299-7361-AE66-9551-05CDBDF18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007" y="1515751"/>
            <a:ext cx="9564209" cy="495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66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217</Words>
  <Application>Microsoft Office PowerPoint</Application>
  <PresentationFormat>Widescreen</PresentationFormat>
  <Paragraphs>33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miParalegal</vt:lpstr>
      <vt:lpstr>O Direito e sua resistência à inovação.</vt:lpstr>
      <vt:lpstr>Como implementar tecnologia em uma área de baixa adesão à tecnologia? </vt:lpstr>
      <vt:lpstr>Solução proposta</vt:lpstr>
      <vt:lpstr>Substituir tempo, ganhar espaço, gerar eficiência.</vt:lpstr>
      <vt:lpstr>Tela página de login</vt:lpstr>
      <vt:lpstr>Tela protótipo  página inicial</vt:lpstr>
      <vt:lpstr>Diagrama de arquitetura física</vt:lpstr>
      <vt:lpstr>Diagrama lógico de pacotes</vt:lpstr>
      <vt:lpstr>Diagrama lógico de classes – backend controllers</vt:lpstr>
      <vt:lpstr>Diagrama entidade-relacionamento do DB</vt:lpstr>
      <vt:lpstr>Imagem do banco de dados hospedado em nuvem (Supabase)</vt:lpstr>
      <vt:lpstr>Quadro ágil Kanban  (Trello)</vt:lpstr>
      <vt:lpstr>Visão geral dos repositórios do projeto (GitHub)</vt:lpstr>
      <vt:lpstr>Classe utilizando padrão de projeto (‘Design Pattern’) Singleton – classe ‘DbPoolConexoes’ do pacote ‘java.facs.eng’</vt:lpstr>
      <vt:lpstr>Classe utilizando padrão de projeto (‘Design Pattern’) Adapter – classe ‘AdaptadorCliente’ do pacote ‘java.facs.db’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para área de direito</dc:title>
  <dc:creator>Bruno Fiaes</dc:creator>
  <cp:lastModifiedBy>Bruno Fiaes</cp:lastModifiedBy>
  <cp:revision>6</cp:revision>
  <dcterms:created xsi:type="dcterms:W3CDTF">2024-04-03T20:42:09Z</dcterms:created>
  <dcterms:modified xsi:type="dcterms:W3CDTF">2024-06-10T23:19:09Z</dcterms:modified>
</cp:coreProperties>
</file>