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2" r:id="rId5"/>
    <p:sldId id="270" r:id="rId6"/>
    <p:sldId id="262" r:id="rId7"/>
    <p:sldId id="271" r:id="rId8"/>
    <p:sldId id="266" r:id="rId9"/>
    <p:sldId id="276" r:id="rId10"/>
    <p:sldId id="274" r:id="rId11"/>
    <p:sldId id="273" r:id="rId12"/>
    <p:sldId id="277" r:id="rId13"/>
    <p:sldId id="263" r:id="rId14"/>
    <p:sldId id="264" r:id="rId15"/>
    <p:sldId id="265" r:id="rId16"/>
    <p:sldId id="275" r:id="rId17"/>
    <p:sldId id="260" r:id="rId18"/>
    <p:sldId id="261" r:id="rId19"/>
    <p:sldId id="256" r:id="rId20"/>
    <p:sldId id="257" r:id="rId21"/>
    <p:sldId id="25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9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1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69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65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3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89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7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08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2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6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38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3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0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29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37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291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5F64626-CB14-9044-2ED7-C0651EDF9660}"/>
              </a:ext>
            </a:extLst>
          </p:cNvPr>
          <p:cNvSpPr txBox="1"/>
          <p:nvPr/>
        </p:nvSpPr>
        <p:spPr>
          <a:xfrm>
            <a:off x="4085208" y="452762"/>
            <a:ext cx="402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Apresentação Final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A06F1E-5D13-DDFA-A1E3-96AE03DD72F9}"/>
              </a:ext>
            </a:extLst>
          </p:cNvPr>
          <p:cNvSpPr txBox="1"/>
          <p:nvPr/>
        </p:nvSpPr>
        <p:spPr>
          <a:xfrm>
            <a:off x="560772" y="1359764"/>
            <a:ext cx="435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Unidade Curricular (UC): Gestão e qualidade de software - 1º sem/2024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648AE1-5246-9A49-EB90-B9672EBC7D3F}"/>
              </a:ext>
            </a:extLst>
          </p:cNvPr>
          <p:cNvSpPr txBox="1"/>
          <p:nvPr/>
        </p:nvSpPr>
        <p:spPr>
          <a:xfrm>
            <a:off x="4085208" y="3710132"/>
            <a:ext cx="4685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Projeto prático (A3) - </a:t>
            </a:r>
            <a:r>
              <a:rPr lang="pt-BR" b="1" dirty="0" err="1"/>
              <a:t>mercadinho.app</a:t>
            </a:r>
            <a:r>
              <a:rPr lang="pt-BR" b="1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50EA5E-982C-85F9-FB55-A98659D2DE17}"/>
              </a:ext>
            </a:extLst>
          </p:cNvPr>
          <p:cNvSpPr txBox="1"/>
          <p:nvPr/>
        </p:nvSpPr>
        <p:spPr>
          <a:xfrm>
            <a:off x="560772" y="2164659"/>
            <a:ext cx="363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Professores: </a:t>
            </a:r>
          </a:p>
          <a:p>
            <a:pPr algn="just"/>
            <a:r>
              <a:rPr lang="pt-BR" sz="1600" dirty="0"/>
              <a:t>João Batista da Silva Júnior,</a:t>
            </a:r>
          </a:p>
          <a:p>
            <a:pPr algn="just"/>
            <a:r>
              <a:rPr lang="pt-BR" sz="1600" dirty="0"/>
              <a:t>Thiago Dotto Fiuza Neves.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B15F78-7FAA-331D-A71C-78972BBAA1A4}"/>
              </a:ext>
            </a:extLst>
          </p:cNvPr>
          <p:cNvSpPr txBox="1"/>
          <p:nvPr/>
        </p:nvSpPr>
        <p:spPr>
          <a:xfrm>
            <a:off x="560772" y="4793941"/>
            <a:ext cx="303764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Equipe: </a:t>
            </a:r>
          </a:p>
          <a:p>
            <a:pPr algn="just"/>
            <a:r>
              <a:rPr lang="pt-BR" sz="1400" dirty="0"/>
              <a:t>Bruno Sales </a:t>
            </a:r>
            <a:r>
              <a:rPr lang="pt-BR" sz="1400" dirty="0" err="1"/>
              <a:t>Fiaes</a:t>
            </a:r>
            <a:r>
              <a:rPr lang="pt-BR" sz="1400" dirty="0"/>
              <a:t> Carneiro,</a:t>
            </a:r>
          </a:p>
          <a:p>
            <a:pPr algn="just"/>
            <a:r>
              <a:rPr lang="pt-BR" sz="1400" dirty="0"/>
              <a:t>Marcelo Miranda Cavalcante,</a:t>
            </a:r>
          </a:p>
          <a:p>
            <a:pPr algn="just"/>
            <a:r>
              <a:rPr lang="pt-BR" sz="1400" dirty="0"/>
              <a:t>Zanoni Campos Fernandes,</a:t>
            </a:r>
          </a:p>
          <a:p>
            <a:pPr algn="just"/>
            <a:r>
              <a:rPr lang="pt-BR" sz="1400" dirty="0"/>
              <a:t>Eduardo </a:t>
            </a:r>
            <a:r>
              <a:rPr lang="pt-BR" sz="1400" dirty="0" err="1"/>
              <a:t>Belinelli</a:t>
            </a:r>
            <a:r>
              <a:rPr lang="pt-BR" sz="1400" dirty="0"/>
              <a:t>,</a:t>
            </a:r>
          </a:p>
          <a:p>
            <a:pPr algn="just"/>
            <a:r>
              <a:rPr lang="pt-BR" sz="1400" dirty="0"/>
              <a:t>Diego Ferreira,</a:t>
            </a:r>
          </a:p>
          <a:p>
            <a:pPr algn="just"/>
            <a:r>
              <a:rPr lang="pt-BR" sz="1400" dirty="0"/>
              <a:t>George </a:t>
            </a:r>
            <a:r>
              <a:rPr lang="pt-BR" sz="1400" dirty="0" err="1"/>
              <a:t>Gebers</a:t>
            </a:r>
            <a:r>
              <a:rPr lang="pt-BR" sz="1400" dirty="0"/>
              <a:t>,</a:t>
            </a:r>
          </a:p>
          <a:p>
            <a:pPr algn="just"/>
            <a:r>
              <a:rPr lang="pt-BR" sz="1400" dirty="0"/>
              <a:t>Levi Dourado.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75060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</p:spTree>
    <p:extLst>
      <p:ext uri="{BB962C8B-B14F-4D97-AF65-F5344CB8AC3E}">
        <p14:creationId xmlns:p14="http://schemas.microsoft.com/office/powerpoint/2010/main" val="414203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5871A7-068F-91AE-9196-54E0234854D1}"/>
              </a:ext>
            </a:extLst>
          </p:cNvPr>
          <p:cNvSpPr txBox="1"/>
          <p:nvPr/>
        </p:nvSpPr>
        <p:spPr>
          <a:xfrm>
            <a:off x="4536919" y="26931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runs da pipeline: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66F5F9-5265-E343-B176-88B1EDA6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491" y="3087932"/>
            <a:ext cx="4524773" cy="30571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89A740-8422-7609-F8C5-10F623B6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4" y="718767"/>
            <a:ext cx="5201010" cy="478094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8D5214A-1D5D-D6D0-CD62-DEB3F3F95CDA}"/>
              </a:ext>
            </a:extLst>
          </p:cNvPr>
          <p:cNvSpPr txBox="1"/>
          <p:nvPr/>
        </p:nvSpPr>
        <p:spPr>
          <a:xfrm>
            <a:off x="6233183" y="1605112"/>
            <a:ext cx="2843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Detalhe da validação de </a:t>
            </a:r>
            <a:r>
              <a:rPr lang="pt-BR" sz="1200" dirty="0" err="1"/>
              <a:t>commit</a:t>
            </a:r>
            <a:r>
              <a:rPr lang="pt-BR" sz="1200" dirty="0"/>
              <a:t> </a:t>
            </a:r>
            <a:r>
              <a:rPr lang="pt-BR" sz="1200" dirty="0" err="1"/>
              <a:t>message</a:t>
            </a:r>
            <a:r>
              <a:rPr lang="pt-BR" sz="1200" dirty="0"/>
              <a:t> via </a:t>
            </a:r>
            <a:r>
              <a:rPr lang="pt-BR" sz="1200" dirty="0" err="1"/>
              <a:t>conventional</a:t>
            </a:r>
            <a:r>
              <a:rPr lang="pt-BR" sz="1200" dirty="0"/>
              <a:t> </a:t>
            </a:r>
            <a:r>
              <a:rPr lang="pt-BR" sz="1200" dirty="0" err="1"/>
              <a:t>commits</a:t>
            </a:r>
            <a:r>
              <a:rPr lang="pt-BR" sz="1200" dirty="0"/>
              <a:t> também aplicado na workflow </a:t>
            </a:r>
            <a:r>
              <a:rPr lang="pt-BR" sz="1200" dirty="0" err="1"/>
              <a:t>run</a:t>
            </a:r>
            <a:r>
              <a:rPr lang="pt-BR" sz="1200" dirty="0"/>
              <a:t> do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actions</a:t>
            </a:r>
            <a:endParaRPr lang="pt-BR" sz="1200" dirty="0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B2531AD6-63F9-9A2B-48DE-BBEFBDD3D57D}"/>
              </a:ext>
            </a:extLst>
          </p:cNvPr>
          <p:cNvSpPr/>
          <p:nvPr/>
        </p:nvSpPr>
        <p:spPr>
          <a:xfrm>
            <a:off x="5733644" y="712962"/>
            <a:ext cx="362356" cy="4780949"/>
          </a:xfrm>
          <a:prstGeom prst="rightBrace">
            <a:avLst>
              <a:gd name="adj1" fmla="val 8333"/>
              <a:gd name="adj2" fmla="val 26046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6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906476-FA04-5A36-74CA-221ED648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43" y="2495553"/>
            <a:ext cx="6127524" cy="36877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B761438-A04B-9B2C-0A9A-061B8996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3" y="1001061"/>
            <a:ext cx="5997444" cy="12737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E8184B-B701-6E62-1112-26BC8FE51296}"/>
              </a:ext>
            </a:extLst>
          </p:cNvPr>
          <p:cNvSpPr txBox="1"/>
          <p:nvPr/>
        </p:nvSpPr>
        <p:spPr>
          <a:xfrm>
            <a:off x="3322644" y="305383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runs aplicando </a:t>
            </a:r>
            <a:r>
              <a:rPr lang="pt-BR" b="1" dirty="0" err="1"/>
              <a:t>conventional</a:t>
            </a:r>
            <a:r>
              <a:rPr lang="pt-BR" b="1" dirty="0"/>
              <a:t> </a:t>
            </a:r>
            <a:r>
              <a:rPr lang="pt-BR" b="1" dirty="0" err="1"/>
              <a:t>commits</a:t>
            </a:r>
            <a:r>
              <a:rPr lang="pt-BR" b="1" dirty="0"/>
              <a:t>: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93E90C2-3914-D26B-F0A5-6971996B1487}"/>
              </a:ext>
            </a:extLst>
          </p:cNvPr>
          <p:cNvSpPr/>
          <p:nvPr/>
        </p:nvSpPr>
        <p:spPr>
          <a:xfrm>
            <a:off x="5548543" y="1811045"/>
            <a:ext cx="816746" cy="4016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37C1C2-3C68-9169-16E8-5FAEB521ECB7}"/>
              </a:ext>
            </a:extLst>
          </p:cNvPr>
          <p:cNvSpPr txBox="1"/>
          <p:nvPr/>
        </p:nvSpPr>
        <p:spPr>
          <a:xfrm>
            <a:off x="2772793" y="3743921"/>
            <a:ext cx="2370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Commit</a:t>
            </a:r>
            <a:r>
              <a:rPr lang="pt-BR" sz="1200" dirty="0"/>
              <a:t> </a:t>
            </a:r>
            <a:r>
              <a:rPr lang="pt-BR" sz="1200" dirty="0" err="1"/>
              <a:t>messages</a:t>
            </a:r>
            <a:r>
              <a:rPr lang="pt-BR" sz="1200" dirty="0"/>
              <a:t> controladas pelas regras impostas diretamente nas configurações do </a:t>
            </a:r>
            <a:r>
              <a:rPr lang="pt-BR" sz="1200" dirty="0" err="1"/>
              <a:t>github</a:t>
            </a:r>
            <a:r>
              <a:rPr lang="pt-BR" sz="1200" dirty="0"/>
              <a:t> e também pela workflow </a:t>
            </a:r>
            <a:r>
              <a:rPr lang="pt-BR" sz="1200" dirty="0" err="1"/>
              <a:t>run</a:t>
            </a:r>
            <a:endParaRPr lang="pt-BR" sz="1200" dirty="0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8F7BE3F1-2D12-7B6B-E1B7-264EEDEC1DB2}"/>
              </a:ext>
            </a:extLst>
          </p:cNvPr>
          <p:cNvSpPr/>
          <p:nvPr/>
        </p:nvSpPr>
        <p:spPr>
          <a:xfrm rot="10800000">
            <a:off x="5043996" y="2464017"/>
            <a:ext cx="380259" cy="3750803"/>
          </a:xfrm>
          <a:prstGeom prst="righ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75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2A6A4F-D9CD-3C6C-6CD8-37A41156A693}"/>
              </a:ext>
            </a:extLst>
          </p:cNvPr>
          <p:cNvSpPr txBox="1"/>
          <p:nvPr/>
        </p:nvSpPr>
        <p:spPr>
          <a:xfrm>
            <a:off x="4536919" y="26931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runs da pipeline: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A84E3-0944-C046-712D-E7ACC4B07F89}"/>
              </a:ext>
            </a:extLst>
          </p:cNvPr>
          <p:cNvSpPr txBox="1"/>
          <p:nvPr/>
        </p:nvSpPr>
        <p:spPr>
          <a:xfrm>
            <a:off x="7076982" y="1929137"/>
            <a:ext cx="327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Passos do workflow </a:t>
            </a:r>
            <a:r>
              <a:rPr lang="pt-BR" sz="1200" dirty="0" err="1"/>
              <a:t>run</a:t>
            </a:r>
            <a:r>
              <a:rPr lang="pt-BR" sz="1200" dirty="0"/>
              <a:t> gerado pelo arquivo de configuração da pipeline de release, com testes integrados, </a:t>
            </a:r>
            <a:r>
              <a:rPr lang="pt-BR" sz="1200" u="sng" dirty="0"/>
              <a:t>aplicado somente na </a:t>
            </a:r>
            <a:r>
              <a:rPr lang="pt-BR" sz="1200" u="sng" dirty="0" err="1"/>
              <a:t>branch</a:t>
            </a:r>
            <a:r>
              <a:rPr lang="pt-BR" sz="1200" u="sng" dirty="0"/>
              <a:t> release</a:t>
            </a:r>
            <a:r>
              <a:rPr lang="pt-BR" sz="12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5B1A77-99B5-8E0D-EA10-9EB9B7B8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" y="1038676"/>
            <a:ext cx="5920101" cy="41370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723414-CD6A-589A-DEAA-3BEB75D1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92" y="3107184"/>
            <a:ext cx="3344776" cy="3282672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E1024E2-E32E-93F0-D800-519478F78876}"/>
              </a:ext>
            </a:extLst>
          </p:cNvPr>
          <p:cNvSpPr/>
          <p:nvPr/>
        </p:nvSpPr>
        <p:spPr>
          <a:xfrm>
            <a:off x="727968" y="4456590"/>
            <a:ext cx="5628444" cy="3018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320E80-6D0A-3D4C-A88C-5F6AF2625456}"/>
              </a:ext>
            </a:extLst>
          </p:cNvPr>
          <p:cNvSpPr txBox="1"/>
          <p:nvPr/>
        </p:nvSpPr>
        <p:spPr>
          <a:xfrm>
            <a:off x="1414508" y="5557275"/>
            <a:ext cx="409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 dinâmico gerado pelo workflow </a:t>
            </a:r>
            <a:r>
              <a:rPr lang="pt-BR" sz="1200" dirty="0" err="1"/>
              <a:t>run</a:t>
            </a:r>
            <a:r>
              <a:rPr lang="pt-BR" sz="1200" dirty="0"/>
              <a:t>, após envio do relatório de testes do </a:t>
            </a:r>
            <a:r>
              <a:rPr lang="pt-BR" sz="1200" dirty="0" err="1"/>
              <a:t>Jacoco</a:t>
            </a:r>
            <a:r>
              <a:rPr lang="pt-BR" sz="1200" dirty="0"/>
              <a:t> para servidor FTP disponibilizado.</a:t>
            </a: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A99F6AD0-701F-C444-C4A8-169E5EFDF893}"/>
              </a:ext>
            </a:extLst>
          </p:cNvPr>
          <p:cNvSpPr/>
          <p:nvPr/>
        </p:nvSpPr>
        <p:spPr>
          <a:xfrm rot="16200000">
            <a:off x="3574175" y="2461260"/>
            <a:ext cx="301667" cy="5846120"/>
          </a:xfrm>
          <a:prstGeom prst="leftBrace">
            <a:avLst>
              <a:gd name="adj1" fmla="val 8333"/>
              <a:gd name="adj2" fmla="val 30714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11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A5D779-4D8E-3A83-4F0F-1D5CDDEC8D08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DF2F67-5BDB-9488-FFA5-0D70AC0C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30" y="714472"/>
            <a:ext cx="5267863" cy="36888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953CECB-7D03-9453-50C5-BE07F12B18C5}"/>
              </a:ext>
            </a:extLst>
          </p:cNvPr>
          <p:cNvSpPr txBox="1"/>
          <p:nvPr/>
        </p:nvSpPr>
        <p:spPr>
          <a:xfrm>
            <a:off x="3635874" y="204990"/>
            <a:ext cx="497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</a:t>
            </a:r>
            <a:r>
              <a:rPr lang="pt-BR" b="1" dirty="0" err="1"/>
              <a:t>run</a:t>
            </a:r>
            <a:r>
              <a:rPr lang="pt-BR" b="1" dirty="0"/>
              <a:t> e geração de </a:t>
            </a:r>
            <a:r>
              <a:rPr lang="pt-BR" b="1" dirty="0" err="1"/>
              <a:t>tag</a:t>
            </a:r>
            <a:r>
              <a:rPr lang="pt-BR" b="1" dirty="0"/>
              <a:t> semântica: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72E70B8-070F-7605-B2BC-5DAA3646A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81" y="736814"/>
            <a:ext cx="4651989" cy="26921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33DCD7D-129E-2E8E-4788-6491B6F81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168" y="3162641"/>
            <a:ext cx="3481465" cy="3190353"/>
          </a:xfrm>
          <a:prstGeom prst="rect">
            <a:avLst/>
          </a:prstGeom>
        </p:spPr>
      </p:pic>
      <p:sp>
        <p:nvSpPr>
          <p:cNvPr id="3" name="Chave Esquerda 2">
            <a:extLst>
              <a:ext uri="{FF2B5EF4-FFF2-40B4-BE49-F238E27FC236}">
                <a16:creationId xmlns:a16="http://schemas.microsoft.com/office/drawing/2014/main" id="{F8ACC132-4B40-2ABA-64D2-DCB1CAFE7372}"/>
              </a:ext>
            </a:extLst>
          </p:cNvPr>
          <p:cNvSpPr/>
          <p:nvPr/>
        </p:nvSpPr>
        <p:spPr>
          <a:xfrm rot="16200000">
            <a:off x="2735011" y="1811865"/>
            <a:ext cx="618699" cy="5475466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B294A1-B8D8-ED32-AA06-CD7A8770166F}"/>
              </a:ext>
            </a:extLst>
          </p:cNvPr>
          <p:cNvSpPr txBox="1"/>
          <p:nvPr/>
        </p:nvSpPr>
        <p:spPr>
          <a:xfrm>
            <a:off x="2027069" y="4858948"/>
            <a:ext cx="237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Tags</a:t>
            </a:r>
            <a:r>
              <a:rPr lang="pt-BR" sz="1200" dirty="0"/>
              <a:t> geradas ao longo da implementação do projeto.</a:t>
            </a:r>
          </a:p>
          <a:p>
            <a:endParaRPr lang="pt-BR" sz="1200" dirty="0"/>
          </a:p>
          <a:p>
            <a:r>
              <a:rPr lang="pt-BR" sz="1200" dirty="0"/>
              <a:t>Versão atual – 1.1.6</a:t>
            </a:r>
          </a:p>
          <a:p>
            <a:r>
              <a:rPr lang="pt-BR" sz="1200" dirty="0"/>
              <a:t>Major: 1;</a:t>
            </a:r>
          </a:p>
          <a:p>
            <a:r>
              <a:rPr lang="pt-BR" sz="1200" dirty="0"/>
              <a:t>Minor: 1;</a:t>
            </a:r>
          </a:p>
          <a:p>
            <a:r>
              <a:rPr lang="pt-BR" sz="1200" dirty="0"/>
              <a:t>Patch: 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CFB9C6-EA71-A189-D6A6-D6AC346272B1}"/>
              </a:ext>
            </a:extLst>
          </p:cNvPr>
          <p:cNvSpPr txBox="1"/>
          <p:nvPr/>
        </p:nvSpPr>
        <p:spPr>
          <a:xfrm>
            <a:off x="6139542" y="3718601"/>
            <a:ext cx="2370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Geração de </a:t>
            </a:r>
            <a:r>
              <a:rPr lang="pt-BR" sz="1200" dirty="0" err="1"/>
              <a:t>tag</a:t>
            </a:r>
            <a:r>
              <a:rPr lang="pt-BR" sz="1200" dirty="0"/>
              <a:t> realizada via workflow </a:t>
            </a:r>
            <a:r>
              <a:rPr lang="pt-BR" sz="1200" dirty="0" err="1"/>
              <a:t>run</a:t>
            </a:r>
            <a:r>
              <a:rPr lang="pt-BR" sz="1200" dirty="0"/>
              <a:t> no </a:t>
            </a:r>
            <a:r>
              <a:rPr lang="pt-BR" sz="1200" dirty="0" err="1"/>
              <a:t>github</a:t>
            </a:r>
            <a:r>
              <a:rPr lang="pt-BR" sz="1200" dirty="0"/>
              <a:t> </a:t>
            </a:r>
            <a:r>
              <a:rPr lang="pt-BR" sz="1200" dirty="0" err="1"/>
              <a:t>actions</a:t>
            </a:r>
            <a:r>
              <a:rPr lang="pt-BR" sz="1200" dirty="0"/>
              <a:t> – </a:t>
            </a:r>
            <a:r>
              <a:rPr lang="pt-BR" sz="1200" u="sng" dirty="0"/>
              <a:t>aplicável apenas na Branch </a:t>
            </a:r>
            <a:r>
              <a:rPr lang="pt-BR" sz="1200" u="sng" dirty="0" err="1"/>
              <a:t>main</a:t>
            </a:r>
            <a:endParaRPr lang="pt-BR" sz="1200" u="sng" dirty="0"/>
          </a:p>
        </p:txBody>
      </p:sp>
    </p:spTree>
    <p:extLst>
      <p:ext uri="{BB962C8B-B14F-4D97-AF65-F5344CB8AC3E}">
        <p14:creationId xmlns:p14="http://schemas.microsoft.com/office/powerpoint/2010/main" val="148278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7945B19-8F84-9ED9-9906-5EEB54E9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2434573"/>
            <a:ext cx="10895860" cy="358745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7827253-45E5-5C55-F85F-FB329872B4EC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98535D-E30A-1AE6-7C82-824F110ED42F}"/>
              </a:ext>
            </a:extLst>
          </p:cNvPr>
          <p:cNvSpPr txBox="1"/>
          <p:nvPr/>
        </p:nvSpPr>
        <p:spPr>
          <a:xfrm>
            <a:off x="710214" y="930712"/>
            <a:ext cx="5650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Relatório de testes utilizando </a:t>
            </a:r>
            <a:r>
              <a:rPr lang="pt-BR" sz="1400" b="1" dirty="0" err="1"/>
              <a:t>Jacoco</a:t>
            </a:r>
            <a:r>
              <a:rPr lang="pt-BR" sz="1400" b="1" dirty="0"/>
              <a:t> (relatório de 06/06/2024):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D7913B-E9D7-563A-6F85-7A76D4706EB7}"/>
              </a:ext>
            </a:extLst>
          </p:cNvPr>
          <p:cNvSpPr txBox="1"/>
          <p:nvPr/>
        </p:nvSpPr>
        <p:spPr>
          <a:xfrm>
            <a:off x="1008084" y="1528755"/>
            <a:ext cx="149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Cobertura de gerais instruções: 78%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71590E-3DAD-5CAE-A646-4319AB53F512}"/>
              </a:ext>
            </a:extLst>
          </p:cNvPr>
          <p:cNvSpPr txBox="1"/>
          <p:nvPr/>
        </p:nvSpPr>
        <p:spPr>
          <a:xfrm>
            <a:off x="3635874" y="1528754"/>
            <a:ext cx="208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Cobertura de ramificações do código: 63%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415230-036E-69DC-F8D4-34EFFE6E2CF6}"/>
              </a:ext>
            </a:extLst>
          </p:cNvPr>
          <p:cNvSpPr txBox="1"/>
          <p:nvPr/>
        </p:nvSpPr>
        <p:spPr>
          <a:xfrm>
            <a:off x="3610897" y="21619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Aspectos de controle de qualidade:</a:t>
            </a:r>
          </a:p>
        </p:txBody>
      </p:sp>
    </p:spTree>
    <p:extLst>
      <p:ext uri="{BB962C8B-B14F-4D97-AF65-F5344CB8AC3E}">
        <p14:creationId xmlns:p14="http://schemas.microsoft.com/office/powerpoint/2010/main" val="317027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2D4D67-B340-2508-07B4-2052F4CD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616" y="1055644"/>
            <a:ext cx="5876272" cy="49404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C9EC144-0984-6B77-F7A6-BE811A189F39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1CA052-C368-A9EF-7FF4-677FEA6A741E}"/>
              </a:ext>
            </a:extLst>
          </p:cNvPr>
          <p:cNvSpPr txBox="1"/>
          <p:nvPr/>
        </p:nvSpPr>
        <p:spPr>
          <a:xfrm>
            <a:off x="3610897" y="21619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Aspectos de controle de qualidade:</a:t>
            </a:r>
          </a:p>
        </p:txBody>
      </p:sp>
    </p:spTree>
    <p:extLst>
      <p:ext uri="{BB962C8B-B14F-4D97-AF65-F5344CB8AC3E}">
        <p14:creationId xmlns:p14="http://schemas.microsoft.com/office/powerpoint/2010/main" val="55973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</p:spTree>
    <p:extLst>
      <p:ext uri="{BB962C8B-B14F-4D97-AF65-F5344CB8AC3E}">
        <p14:creationId xmlns:p14="http://schemas.microsoft.com/office/powerpoint/2010/main" val="282493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A54489-CBB1-9A8C-30B4-E5BDEE2D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9" y="470635"/>
            <a:ext cx="10940249" cy="38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7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6362B12-A5BC-0AD0-D475-6FFEFE60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28" y="298837"/>
            <a:ext cx="8925017" cy="469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44C567-4191-993C-9A5C-8AA427E9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" y="333923"/>
            <a:ext cx="8362766" cy="31816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E99B8AD-7903-F572-C9F1-AC909C15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55" y="3847923"/>
            <a:ext cx="9217981" cy="23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F2A4F3-515F-8822-9981-527A22407D49}"/>
              </a:ext>
            </a:extLst>
          </p:cNvPr>
          <p:cNvSpPr txBox="1"/>
          <p:nvPr/>
        </p:nvSpPr>
        <p:spPr>
          <a:xfrm>
            <a:off x="4726875" y="22194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Visão geral do projeto: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2C4833-A2CB-7E9A-BBE9-C1579C15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6" y="781025"/>
            <a:ext cx="6933584" cy="334685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CC404D-5EA7-1912-88CA-E8DF42EB36FA}"/>
              </a:ext>
            </a:extLst>
          </p:cNvPr>
          <p:cNvSpPr txBox="1"/>
          <p:nvPr/>
        </p:nvSpPr>
        <p:spPr>
          <a:xfrm>
            <a:off x="7874420" y="1113910"/>
            <a:ext cx="237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Repositório de código: </a:t>
            </a:r>
            <a:r>
              <a:rPr lang="pt-BR" sz="1200" b="1" dirty="0" err="1"/>
              <a:t>Github</a:t>
            </a:r>
            <a:endParaRPr lang="pt-BR" sz="1200" b="1" dirty="0"/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3A3B5C63-A33F-E6BE-6262-56DC47F22F5A}"/>
              </a:ext>
            </a:extLst>
          </p:cNvPr>
          <p:cNvSpPr/>
          <p:nvPr/>
        </p:nvSpPr>
        <p:spPr>
          <a:xfrm>
            <a:off x="7215272" y="781024"/>
            <a:ext cx="630315" cy="3346853"/>
          </a:xfrm>
          <a:prstGeom prst="rightBrace">
            <a:avLst>
              <a:gd name="adj1" fmla="val 8333"/>
              <a:gd name="adj2" fmla="val 14379"/>
            </a:avLst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8BDCBF8-AB7B-8BC0-CBCF-9F30C0AF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17" y="3204089"/>
            <a:ext cx="3297679" cy="308024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7378367-5460-E769-DF8C-EE0B0293FA9E}"/>
              </a:ext>
            </a:extLst>
          </p:cNvPr>
          <p:cNvSpPr txBox="1"/>
          <p:nvPr/>
        </p:nvSpPr>
        <p:spPr>
          <a:xfrm>
            <a:off x="5328808" y="4786657"/>
            <a:ext cx="237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Sistema de controle de versões: </a:t>
            </a:r>
            <a:r>
              <a:rPr lang="pt-BR" sz="1200" b="1" dirty="0"/>
              <a:t>GIT</a:t>
            </a: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E5628FDA-76FA-A820-A9FF-C6B62BD3EB31}"/>
              </a:ext>
            </a:extLst>
          </p:cNvPr>
          <p:cNvSpPr/>
          <p:nvPr/>
        </p:nvSpPr>
        <p:spPr>
          <a:xfrm rot="10800000">
            <a:off x="7383987" y="3168203"/>
            <a:ext cx="630315" cy="3152020"/>
          </a:xfrm>
          <a:prstGeom prst="rightBrace">
            <a:avLst>
              <a:gd name="adj1" fmla="val 8333"/>
              <a:gd name="adj2" fmla="val 43389"/>
            </a:avLst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0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2BD39E-FB2C-DEEB-378D-D41B8FE4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19892"/>
            <a:ext cx="6764786" cy="31998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27AA63E-EE12-3032-7A2D-43311A73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37" y="2719889"/>
            <a:ext cx="5590038" cy="38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465711-CB52-CEA7-9514-12FC4C48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276019"/>
            <a:ext cx="7904084" cy="43325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23B15D-B74A-9D0A-7231-F7A5DD993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941334"/>
            <a:ext cx="3893665" cy="12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46702B-F0A5-970C-83E2-C7612760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61" y="656947"/>
            <a:ext cx="8785768" cy="44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7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6BE733-87C3-57A7-013C-98AF094D14A8}"/>
              </a:ext>
            </a:extLst>
          </p:cNvPr>
          <p:cNvSpPr txBox="1"/>
          <p:nvPr/>
        </p:nvSpPr>
        <p:spPr>
          <a:xfrm>
            <a:off x="4726875" y="22194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Repositórios: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3A1DCB-680A-C97B-DE98-6F106EA8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0" y="3201005"/>
            <a:ext cx="5294050" cy="30479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0D41FF-159E-F348-3597-A963B1DB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47" y="790733"/>
            <a:ext cx="6232184" cy="410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FCA31C9-2C75-5F38-C9C3-077ED3ED729A}"/>
              </a:ext>
            </a:extLst>
          </p:cNvPr>
          <p:cNvSpPr txBox="1"/>
          <p:nvPr/>
        </p:nvSpPr>
        <p:spPr>
          <a:xfrm>
            <a:off x="3170425" y="1661393"/>
            <a:ext cx="1917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código do projeto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929F57-8CBC-685C-0146-61907F940FDE}"/>
              </a:ext>
            </a:extLst>
          </p:cNvPr>
          <p:cNvSpPr txBox="1"/>
          <p:nvPr/>
        </p:nvSpPr>
        <p:spPr>
          <a:xfrm>
            <a:off x="429252" y="849051"/>
            <a:ext cx="3036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Estrutura de Pastas: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7D1BC8E-B39B-27CE-A425-9F690C0C69DC}"/>
              </a:ext>
            </a:extLst>
          </p:cNvPr>
          <p:cNvSpPr txBox="1"/>
          <p:nvPr/>
        </p:nvSpPr>
        <p:spPr>
          <a:xfrm>
            <a:off x="429252" y="2296329"/>
            <a:ext cx="157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documentação do projeto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D9D91786-D8DE-FF67-0122-FDEBE1DD5AFD}"/>
              </a:ext>
            </a:extLst>
          </p:cNvPr>
          <p:cNvSpPr/>
          <p:nvPr/>
        </p:nvSpPr>
        <p:spPr>
          <a:xfrm rot="10800000">
            <a:off x="4901792" y="790733"/>
            <a:ext cx="275301" cy="2404621"/>
          </a:xfrm>
          <a:prstGeom prst="rightBrace">
            <a:avLst>
              <a:gd name="adj1" fmla="val 8333"/>
              <a:gd name="adj2" fmla="val 57419"/>
            </a:avLst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74135F62-AA99-3ECC-F00D-0B5F4207134D}"/>
              </a:ext>
            </a:extLst>
          </p:cNvPr>
          <p:cNvSpPr/>
          <p:nvPr/>
        </p:nvSpPr>
        <p:spPr>
          <a:xfrm rot="16200000">
            <a:off x="2547106" y="712697"/>
            <a:ext cx="275301" cy="4452154"/>
          </a:xfrm>
          <a:prstGeom prst="rightBrace">
            <a:avLst>
              <a:gd name="adj1" fmla="val 8333"/>
              <a:gd name="adj2" fmla="val 14214"/>
            </a:avLst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718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029330-8173-C680-C32C-24E26785B661}"/>
              </a:ext>
            </a:extLst>
          </p:cNvPr>
          <p:cNvSpPr txBox="1"/>
          <p:nvPr/>
        </p:nvSpPr>
        <p:spPr>
          <a:xfrm>
            <a:off x="4494439" y="314275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Estrutura geral do código: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9D10CC-4A4B-0892-F78E-8F430B54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8" y="902355"/>
            <a:ext cx="3280920" cy="53196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3BAF53-6AAD-C0E9-7012-694E75045AE7}"/>
              </a:ext>
            </a:extLst>
          </p:cNvPr>
          <p:cNvSpPr txBox="1"/>
          <p:nvPr/>
        </p:nvSpPr>
        <p:spPr>
          <a:xfrm>
            <a:off x="4839497" y="1735866"/>
            <a:ext cx="237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Arquivos de workflow da pipeline no </a:t>
            </a:r>
            <a:r>
              <a:rPr lang="pt-BR" sz="1200" b="1" dirty="0" err="1">
                <a:solidFill>
                  <a:schemeClr val="accent6"/>
                </a:solidFill>
              </a:rPr>
              <a:t>github</a:t>
            </a:r>
            <a:r>
              <a:rPr lang="pt-BR" sz="1200" b="1" dirty="0">
                <a:solidFill>
                  <a:schemeClr val="accent6"/>
                </a:solidFill>
              </a:rPr>
              <a:t> </a:t>
            </a:r>
            <a:r>
              <a:rPr lang="pt-BR" sz="1200" b="1" dirty="0" err="1">
                <a:solidFill>
                  <a:schemeClr val="accent6"/>
                </a:solidFill>
              </a:rPr>
              <a:t>actions</a:t>
            </a:r>
            <a:r>
              <a:rPr lang="pt-BR" sz="1200" b="1" dirty="0">
                <a:solidFill>
                  <a:schemeClr val="accent6"/>
                </a:solidFill>
              </a:rPr>
              <a:t> e scripts de execução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CA465ACE-2669-757C-A073-BDB1F5E8C69C}"/>
              </a:ext>
            </a:extLst>
          </p:cNvPr>
          <p:cNvSpPr/>
          <p:nvPr/>
        </p:nvSpPr>
        <p:spPr>
          <a:xfrm>
            <a:off x="4368184" y="1375451"/>
            <a:ext cx="489011" cy="1199074"/>
          </a:xfrm>
          <a:prstGeom prst="rightBrace">
            <a:avLst/>
          </a:prstGeom>
          <a:ln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B30DD7-BF97-84C4-DDC4-C4EF40EBF070}"/>
              </a:ext>
            </a:extLst>
          </p:cNvPr>
          <p:cNvSpPr txBox="1"/>
          <p:nvPr/>
        </p:nvSpPr>
        <p:spPr>
          <a:xfrm>
            <a:off x="4910832" y="3043470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75000"/>
                  </a:schemeClr>
                </a:solidFill>
              </a:rPr>
              <a:t>Arquivos fonte do app</a:t>
            </a:r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2B6083AD-23D0-AC9F-60F5-8E92B7084F64}"/>
              </a:ext>
            </a:extLst>
          </p:cNvPr>
          <p:cNvSpPr/>
          <p:nvPr/>
        </p:nvSpPr>
        <p:spPr>
          <a:xfrm>
            <a:off x="4350486" y="2934940"/>
            <a:ext cx="489011" cy="494060"/>
          </a:xfrm>
          <a:prstGeom prst="rightBrace">
            <a:avLst/>
          </a:prstGeom>
          <a:ln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2CDF19-0098-58A7-B011-17028DF80F0F}"/>
              </a:ext>
            </a:extLst>
          </p:cNvPr>
          <p:cNvSpPr txBox="1"/>
          <p:nvPr/>
        </p:nvSpPr>
        <p:spPr>
          <a:xfrm>
            <a:off x="4875435" y="3829322"/>
            <a:ext cx="237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Arquivos de teste do código (unitários e de integração)</a:t>
            </a:r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598BDE57-FD6A-2DA9-04F8-4071BBE9C603}"/>
              </a:ext>
            </a:extLst>
          </p:cNvPr>
          <p:cNvSpPr/>
          <p:nvPr/>
        </p:nvSpPr>
        <p:spPr>
          <a:xfrm>
            <a:off x="4350486" y="3584381"/>
            <a:ext cx="489011" cy="1236194"/>
          </a:xfrm>
          <a:prstGeom prst="rightBrace">
            <a:avLst>
              <a:gd name="adj1" fmla="val 8333"/>
              <a:gd name="adj2" fmla="val 38609"/>
            </a:avLst>
          </a:prstGeom>
          <a:ln>
            <a:solidFill>
              <a:schemeClr val="accent4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95E08B-0032-0843-DEF1-3603C1991AC4}"/>
              </a:ext>
            </a:extLst>
          </p:cNvPr>
          <p:cNvSpPr txBox="1"/>
          <p:nvPr/>
        </p:nvSpPr>
        <p:spPr>
          <a:xfrm>
            <a:off x="4857195" y="5145934"/>
            <a:ext cx="25733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Pasta de relatórios de teste, arquivo de variáveis de ambiente, arquivo de configuração do </a:t>
            </a:r>
            <a:r>
              <a:rPr lang="pt-BR" sz="1100" dirty="0" err="1"/>
              <a:t>gitignore</a:t>
            </a:r>
            <a:r>
              <a:rPr lang="pt-BR" sz="1100" dirty="0"/>
              <a:t>, controle de dependências do </a:t>
            </a:r>
            <a:r>
              <a:rPr lang="pt-BR" sz="1100" dirty="0" err="1"/>
              <a:t>maven</a:t>
            </a:r>
            <a:r>
              <a:rPr lang="pt-BR" sz="1100" dirty="0"/>
              <a:t>, etc...</a:t>
            </a:r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44B1D802-0A15-F42F-F1E2-405029D8E21C}"/>
              </a:ext>
            </a:extLst>
          </p:cNvPr>
          <p:cNvSpPr/>
          <p:nvPr/>
        </p:nvSpPr>
        <p:spPr>
          <a:xfrm>
            <a:off x="4350486" y="4900475"/>
            <a:ext cx="489011" cy="938719"/>
          </a:xfrm>
          <a:prstGeom prst="rightBrace">
            <a:avLst>
              <a:gd name="adj1" fmla="val 8333"/>
              <a:gd name="adj2" fmla="val 72697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2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029330-8173-C680-C32C-24E26785B661}"/>
              </a:ext>
            </a:extLst>
          </p:cNvPr>
          <p:cNvSpPr txBox="1"/>
          <p:nvPr/>
        </p:nvSpPr>
        <p:spPr>
          <a:xfrm>
            <a:off x="4494439" y="314275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Controle de dependências: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DDD3AE-4BE1-7D6A-BD80-24F255FA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06" y="955340"/>
            <a:ext cx="5218554" cy="4947319"/>
          </a:xfrm>
          <a:prstGeom prst="rect">
            <a:avLst/>
          </a:prstGeom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3251D99B-8B92-B8C1-659D-50E5E6B2321D}"/>
              </a:ext>
            </a:extLst>
          </p:cNvPr>
          <p:cNvSpPr/>
          <p:nvPr/>
        </p:nvSpPr>
        <p:spPr>
          <a:xfrm rot="10800000">
            <a:off x="4033176" y="955340"/>
            <a:ext cx="630315" cy="4947318"/>
          </a:xfrm>
          <a:prstGeom prst="rightBrace">
            <a:avLst>
              <a:gd name="adj1" fmla="val 8333"/>
              <a:gd name="adj2" fmla="val 75241"/>
            </a:avLst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602B32-79E1-1BEB-04AC-65EAA1766406}"/>
              </a:ext>
            </a:extLst>
          </p:cNvPr>
          <p:cNvSpPr txBox="1"/>
          <p:nvPr/>
        </p:nvSpPr>
        <p:spPr>
          <a:xfrm>
            <a:off x="1662839" y="1850756"/>
            <a:ext cx="237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Projeto em </a:t>
            </a:r>
            <a:r>
              <a:rPr lang="pt-BR" sz="1200" b="1" dirty="0" err="1"/>
              <a:t>Maven</a:t>
            </a:r>
            <a:r>
              <a:rPr lang="pt-BR" sz="1200" dirty="0"/>
              <a:t>, com dependências declaradas em arquivo ‘pom.xml’.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91005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597957-A343-2920-13D5-31A6791D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89" y="1908600"/>
            <a:ext cx="10434221" cy="41906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B98623A-DE89-5A5D-1BAC-7FF6488DA99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1AD64B-B70D-DD8B-52C3-0C750C064DCF}"/>
              </a:ext>
            </a:extLst>
          </p:cNvPr>
          <p:cNvSpPr txBox="1"/>
          <p:nvPr/>
        </p:nvSpPr>
        <p:spPr>
          <a:xfrm>
            <a:off x="4565772" y="198866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Branchs</a:t>
            </a:r>
            <a:r>
              <a:rPr lang="pt-BR" b="1" dirty="0"/>
              <a:t> ativas do projeto: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FD6E81-7DE8-7187-F38D-1CA4BA70AF16}"/>
              </a:ext>
            </a:extLst>
          </p:cNvPr>
          <p:cNvSpPr txBox="1"/>
          <p:nvPr/>
        </p:nvSpPr>
        <p:spPr>
          <a:xfrm>
            <a:off x="878889" y="869054"/>
            <a:ext cx="3293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</a:t>
            </a:r>
            <a:r>
              <a:rPr lang="pt-BR" dirty="0" err="1"/>
              <a:t>dev</a:t>
            </a:r>
            <a:r>
              <a:rPr lang="pt-BR" dirty="0"/>
              <a:t> – desenvolvimento;</a:t>
            </a:r>
          </a:p>
          <a:p>
            <a:r>
              <a:rPr lang="pt-BR" dirty="0"/>
              <a:t>2: release – entrega;</a:t>
            </a:r>
          </a:p>
          <a:p>
            <a:r>
              <a:rPr lang="pt-BR" dirty="0"/>
              <a:t>3: </a:t>
            </a:r>
            <a:r>
              <a:rPr lang="pt-BR" dirty="0" err="1"/>
              <a:t>main</a:t>
            </a:r>
            <a:r>
              <a:rPr lang="pt-BR" dirty="0"/>
              <a:t> – </a:t>
            </a:r>
            <a:r>
              <a:rPr lang="pt-BR" dirty="0" err="1"/>
              <a:t>deploy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989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23EDAB-8C0F-22DC-0BDB-C5BDC3566E02}"/>
              </a:ext>
            </a:extLst>
          </p:cNvPr>
          <p:cNvSpPr txBox="1"/>
          <p:nvPr/>
        </p:nvSpPr>
        <p:spPr>
          <a:xfrm>
            <a:off x="3928579" y="24267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Regras e configurações das </a:t>
            </a:r>
            <a:r>
              <a:rPr lang="pt-BR" b="1" dirty="0" err="1"/>
              <a:t>branchs</a:t>
            </a:r>
            <a:r>
              <a:rPr lang="pt-BR" b="1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2637CC-F4D9-697D-0D5F-626076E7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62" y="674607"/>
            <a:ext cx="4599638" cy="15870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6ED0F0-BF73-AB87-4716-941E2F12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7" y="3181034"/>
            <a:ext cx="3947883" cy="29428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C88BE0-3071-714D-C912-3952513C9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921" y="2946646"/>
            <a:ext cx="4070270" cy="34116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4966CB5-5E1F-8904-9F55-623478C3A082}"/>
              </a:ext>
            </a:extLst>
          </p:cNvPr>
          <p:cNvSpPr txBox="1"/>
          <p:nvPr/>
        </p:nvSpPr>
        <p:spPr>
          <a:xfrm>
            <a:off x="847882" y="492979"/>
            <a:ext cx="1003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Regras aplicadas às </a:t>
            </a:r>
            <a:r>
              <a:rPr lang="pt-BR" sz="1200" dirty="0" err="1"/>
              <a:t>branchs</a:t>
            </a:r>
            <a:r>
              <a:rPr lang="pt-BR" sz="1200" dirty="0"/>
              <a:t> do projeto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7E0AAD-520A-E019-D38C-45C9E1DC19A7}"/>
              </a:ext>
            </a:extLst>
          </p:cNvPr>
          <p:cNvSpPr txBox="1"/>
          <p:nvPr/>
        </p:nvSpPr>
        <p:spPr>
          <a:xfrm>
            <a:off x="608184" y="1930462"/>
            <a:ext cx="1482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Regex</a:t>
            </a:r>
            <a:r>
              <a:rPr lang="pt-BR" sz="1200" dirty="0"/>
              <a:t> de </a:t>
            </a:r>
            <a:r>
              <a:rPr lang="pt-BR" sz="1200" dirty="0" err="1"/>
              <a:t>conventional</a:t>
            </a:r>
            <a:r>
              <a:rPr lang="pt-BR" sz="1200" dirty="0"/>
              <a:t> </a:t>
            </a:r>
            <a:r>
              <a:rPr lang="pt-BR" sz="1200" dirty="0" err="1"/>
              <a:t>commits</a:t>
            </a:r>
            <a:r>
              <a:rPr lang="pt-BR" sz="1200" dirty="0"/>
              <a:t> para todas as </a:t>
            </a:r>
            <a:r>
              <a:rPr lang="pt-BR" sz="1200" dirty="0" err="1"/>
              <a:t>branchs</a:t>
            </a:r>
            <a:endParaRPr lang="pt-BR" sz="1200" dirty="0"/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82139C8C-7ADA-E3BC-4A33-AD8B525032B8}"/>
              </a:ext>
            </a:extLst>
          </p:cNvPr>
          <p:cNvSpPr/>
          <p:nvPr/>
        </p:nvSpPr>
        <p:spPr>
          <a:xfrm>
            <a:off x="7118984" y="2920925"/>
            <a:ext cx="327424" cy="3437356"/>
          </a:xfrm>
          <a:prstGeom prst="leftBrace">
            <a:avLst>
              <a:gd name="adj1" fmla="val 8333"/>
              <a:gd name="adj2" fmla="val 43470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56C832-4855-64EA-8AC7-B12303014C8A}"/>
              </a:ext>
            </a:extLst>
          </p:cNvPr>
          <p:cNvSpPr txBox="1"/>
          <p:nvPr/>
        </p:nvSpPr>
        <p:spPr>
          <a:xfrm>
            <a:off x="5727621" y="4107584"/>
            <a:ext cx="148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Regra negando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pushes</a:t>
            </a:r>
            <a:r>
              <a:rPr lang="pt-BR" sz="1200" dirty="0"/>
              <a:t> direto na </a:t>
            </a:r>
            <a:r>
              <a:rPr lang="pt-BR" sz="1200" dirty="0" err="1"/>
              <a:t>branch</a:t>
            </a:r>
            <a:r>
              <a:rPr lang="pt-BR" sz="1200" dirty="0"/>
              <a:t> </a:t>
            </a:r>
            <a:r>
              <a:rPr lang="pt-BR" sz="1200" dirty="0" err="1"/>
              <a:t>main</a:t>
            </a:r>
            <a:endParaRPr lang="pt-BR" sz="1200" dirty="0"/>
          </a:p>
        </p:txBody>
      </p:sp>
      <p:sp>
        <p:nvSpPr>
          <p:cNvPr id="14" name="Chave Esquerda 13">
            <a:extLst>
              <a:ext uri="{FF2B5EF4-FFF2-40B4-BE49-F238E27FC236}">
                <a16:creationId xmlns:a16="http://schemas.microsoft.com/office/drawing/2014/main" id="{C8FDA987-7F4B-F8B6-3B84-50EF135A20E0}"/>
              </a:ext>
            </a:extLst>
          </p:cNvPr>
          <p:cNvSpPr/>
          <p:nvPr/>
        </p:nvSpPr>
        <p:spPr>
          <a:xfrm rot="5400000">
            <a:off x="2530425" y="959103"/>
            <a:ext cx="327424" cy="3947883"/>
          </a:xfrm>
          <a:prstGeom prst="leftBrace">
            <a:avLst>
              <a:gd name="adj1" fmla="val 8333"/>
              <a:gd name="adj2" fmla="val 88678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89B1E34-0275-A29F-B5FF-2C8FBC074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476545"/>
            <a:ext cx="5063956" cy="116049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EDB4D00-F5BD-FFA0-0568-7466E920D8C8}"/>
              </a:ext>
            </a:extLst>
          </p:cNvPr>
          <p:cNvSpPr txBox="1"/>
          <p:nvPr/>
        </p:nvSpPr>
        <p:spPr>
          <a:xfrm>
            <a:off x="8142378" y="825852"/>
            <a:ext cx="172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Default Branch: </a:t>
            </a:r>
            <a:r>
              <a:rPr lang="pt-BR" sz="1200" u="sng" dirty="0" err="1"/>
              <a:t>dev</a:t>
            </a:r>
            <a:endParaRPr lang="pt-BR" sz="1200" u="sng" dirty="0"/>
          </a:p>
        </p:txBody>
      </p:sp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B74A632F-68C8-360F-1FF0-DAF8F510DFD9}"/>
              </a:ext>
            </a:extLst>
          </p:cNvPr>
          <p:cNvSpPr/>
          <p:nvPr/>
        </p:nvSpPr>
        <p:spPr>
          <a:xfrm rot="5400000">
            <a:off x="8492377" y="-1242280"/>
            <a:ext cx="271202" cy="5063956"/>
          </a:xfrm>
          <a:prstGeom prst="leftBrace">
            <a:avLst>
              <a:gd name="adj1" fmla="val 8333"/>
              <a:gd name="adj2" fmla="val 43470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30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5DCC8D-B25F-EFD1-2939-27A1A2F5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85" y="1074199"/>
            <a:ext cx="9400314" cy="49564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4A4349-2E8B-FA1B-9422-C7A8FE642ABE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1DF0F-088D-9AD2-30C5-7D0423A1F4A2}"/>
              </a:ext>
            </a:extLst>
          </p:cNvPr>
          <p:cNvSpPr txBox="1"/>
          <p:nvPr/>
        </p:nvSpPr>
        <p:spPr>
          <a:xfrm>
            <a:off x="4536919" y="26931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runs da pipeline: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7BAED7-2B61-58BE-2805-0CBCE30F50BF}"/>
              </a:ext>
            </a:extLst>
          </p:cNvPr>
          <p:cNvSpPr txBox="1"/>
          <p:nvPr/>
        </p:nvSpPr>
        <p:spPr>
          <a:xfrm>
            <a:off x="266374" y="1907742"/>
            <a:ext cx="1216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Arquivos de configuração (‘</a:t>
            </a:r>
            <a:r>
              <a:rPr lang="pt-BR" sz="1200" dirty="0" err="1"/>
              <a:t>yaml</a:t>
            </a:r>
            <a:r>
              <a:rPr lang="pt-BR" sz="1200" dirty="0"/>
              <a:t>’) das pipelines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FC0CCD75-7E1C-0B64-88C3-F5BB525556C1}"/>
              </a:ext>
            </a:extLst>
          </p:cNvPr>
          <p:cNvSpPr/>
          <p:nvPr/>
        </p:nvSpPr>
        <p:spPr>
          <a:xfrm>
            <a:off x="1542303" y="1988598"/>
            <a:ext cx="239697" cy="612559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0737C1E-08E7-F61F-E1D5-29418CB418D5}"/>
              </a:ext>
            </a:extLst>
          </p:cNvPr>
          <p:cNvSpPr/>
          <p:nvPr/>
        </p:nvSpPr>
        <p:spPr>
          <a:xfrm>
            <a:off x="3835153" y="2166151"/>
            <a:ext cx="861134" cy="25745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83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12/06/2024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2A6A4F-D9CD-3C6C-6CD8-37A41156A693}"/>
              </a:ext>
            </a:extLst>
          </p:cNvPr>
          <p:cNvSpPr txBox="1"/>
          <p:nvPr/>
        </p:nvSpPr>
        <p:spPr>
          <a:xfrm>
            <a:off x="4536919" y="26931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runs da pipeline: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0E370C-7258-1F23-BB13-82AC6BAB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07" y="1385403"/>
            <a:ext cx="9241583" cy="18844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BA837B-B6F9-6607-F46F-5DB3699B2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72" y="3429000"/>
            <a:ext cx="3095743" cy="27188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607651-90D4-3170-B9DE-9552AF318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519" y="3421702"/>
            <a:ext cx="3216958" cy="25241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A5AC30-9F22-7E9B-FD2B-75EC23489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181" y="3429000"/>
            <a:ext cx="3372774" cy="271886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A84E3-0944-C046-712D-E7ACC4B07F89}"/>
              </a:ext>
            </a:extLst>
          </p:cNvPr>
          <p:cNvSpPr txBox="1"/>
          <p:nvPr/>
        </p:nvSpPr>
        <p:spPr>
          <a:xfrm>
            <a:off x="1475207" y="912065"/>
            <a:ext cx="900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Passos do workflow </a:t>
            </a:r>
            <a:r>
              <a:rPr lang="pt-BR" sz="1200" dirty="0" err="1"/>
              <a:t>run</a:t>
            </a:r>
            <a:r>
              <a:rPr lang="pt-BR" sz="1200" dirty="0"/>
              <a:t> gerado pelo arquivo de configuração da pipeline de </a:t>
            </a:r>
            <a:r>
              <a:rPr lang="pt-BR" sz="1200" dirty="0" err="1"/>
              <a:t>ci_cd</a:t>
            </a:r>
            <a:r>
              <a:rPr lang="pt-BR" sz="1200" dirty="0"/>
              <a:t> – </a:t>
            </a:r>
            <a:r>
              <a:rPr lang="pt-BR" sz="1200" u="sng" dirty="0"/>
              <a:t>aplicável em todas as </a:t>
            </a:r>
            <a:r>
              <a:rPr lang="pt-BR" sz="1200" u="sng" dirty="0" err="1"/>
              <a:t>branchs</a:t>
            </a:r>
            <a:endParaRPr lang="pt-BR" sz="1200" u="sng" dirty="0"/>
          </a:p>
        </p:txBody>
      </p:sp>
    </p:spTree>
    <p:extLst>
      <p:ext uri="{BB962C8B-B14F-4D97-AF65-F5344CB8AC3E}">
        <p14:creationId xmlns:p14="http://schemas.microsoft.com/office/powerpoint/2010/main" val="72928324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</TotalTime>
  <Words>523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Zanoni Fernandes</dc:creator>
  <cp:lastModifiedBy>Zanoni Fernandes</cp:lastModifiedBy>
  <cp:revision>13</cp:revision>
  <dcterms:created xsi:type="dcterms:W3CDTF">2024-06-06T21:32:11Z</dcterms:created>
  <dcterms:modified xsi:type="dcterms:W3CDTF">2024-06-13T14:58:23Z</dcterms:modified>
</cp:coreProperties>
</file>