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Propuesta de estudio diagnóstico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Hacia un modelo de incorporación de estudiantes de pregrado en investigación en FACSO</a:t>
            </a:r>
            <a:br/>
            <a:br/>
            <a:r>
              <a:rPr/>
              <a:t>Dirección de Investigación y Publicaciones FACSO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Fase 3: Análisis comparado de buenas prácticas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Nacionales:</a:t>
            </a:r>
          </a:p>
          <a:p>
            <a:pPr lvl="0"/>
            <a:r>
              <a:rPr/>
              <a:t>Pontificia Universidad Católica de Chile</a:t>
            </a:r>
          </a:p>
          <a:p>
            <a:pPr lvl="0"/>
            <a:r>
              <a:rPr/>
              <a:t>Universidad Adolfo Ibáñez</a:t>
            </a:r>
          </a:p>
          <a:p>
            <a:pPr lvl="0"/>
            <a:r>
              <a:rPr/>
              <a:t>Universidad Diego Portales</a:t>
            </a:r>
          </a:p>
          <a:p>
            <a:pPr lvl="0"/>
            <a:r>
              <a:rPr/>
              <a:t>Universidad Alberto Hurtado</a:t>
            </a:r>
          </a:p>
          <a:p>
            <a:pPr lvl="0"/>
            <a:r>
              <a:rPr/>
              <a:t>Universidad de Chile (Medicina, Gobierno y Filosofía)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Internacionales:</a:t>
            </a:r>
          </a:p>
          <a:p>
            <a:pPr lvl="0"/>
            <a:r>
              <a:rPr/>
              <a:t>UC Berkeley: Undergraduate Research Apprentice Program (URAP)</a:t>
            </a:r>
          </a:p>
          <a:p>
            <a:pPr lvl="0"/>
            <a:r>
              <a:rPr/>
              <a:t>Stanford University: On &amp; Off-campus Learning Opportunities</a:t>
            </a:r>
          </a:p>
          <a:p>
            <a:pPr lvl="0"/>
            <a:r>
              <a:rPr/>
              <a:t>London School of Economics: Undergraduate Research Fellowships (URF)</a:t>
            </a:r>
          </a:p>
          <a:p>
            <a:pPr lvl="0"/>
            <a:r>
              <a:rPr/>
              <a:t>¿Otras?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Resultados esperados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Caracterización de las prácticas actuales</a:t>
            </a:r>
            <a:br/>
          </a:p>
          <a:p>
            <a:pPr lvl="0"/>
            <a:r>
              <a:rPr/>
              <a:t>Identificación de barreras y facilitadores</a:t>
            </a:r>
            <a:br/>
          </a:p>
          <a:p>
            <a:pPr lvl="0"/>
            <a:r>
              <a:rPr/>
              <a:t>Recomendaciones para un modelo institucional:</a:t>
            </a:r>
          </a:p>
          <a:p>
            <a:pPr lvl="1"/>
            <a:r>
              <a:rPr/>
              <a:t>criterios,</a:t>
            </a:r>
          </a:p>
          <a:p>
            <a:pPr lvl="1"/>
            <a:r>
              <a:rPr/>
              <a:t>mecanismos,</a:t>
            </a:r>
          </a:p>
          <a:p>
            <a:pPr lvl="1"/>
            <a:r>
              <a:rPr/>
              <a:t>apoyos,</a:t>
            </a:r>
          </a:p>
          <a:p>
            <a:pPr lvl="1"/>
            <a:r>
              <a:rPr/>
              <a:t>condiciones mínimas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Contexto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Política de Investigación, Creación Artística e Innovación (2022)</a:t>
            </a:r>
            <a:r>
              <a:rPr/>
              <a:t> releva la integración de la investigación, creación artística e innovación con la formación como uno de sus ejes transversales.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“Impulsar la incorporación sistemática de estudiantes de pregrado y postgrado como parte de los proyectos de investigación, creación artística e innovación que son financiados con recursos internos de nivel central y de las unidades académicas, que permita el fortalecimiento de líneas y la proyección de equipos de investigación, creación artística e innovación.” p.34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Objetivo del estudio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Proponer un </a:t>
            </a:r>
            <a:r>
              <a:rPr b="1"/>
              <a:t>modelo institucional</a:t>
            </a:r>
            <a:r>
              <a:rPr/>
              <a:t> que fortalezca y articule la incorporación de estudiantes de pregrado en procesos de investigación, con foco en:</a:t>
            </a:r>
          </a:p>
          <a:p>
            <a:pPr lvl="0"/>
            <a:r>
              <a:rPr/>
              <a:t>la equidad en el acceso a estas oportunidades,</a:t>
            </a:r>
          </a:p>
          <a:p>
            <a:pPr lvl="0"/>
            <a:r>
              <a:rPr/>
              <a:t>la contribución formativa para les estudiantes,</a:t>
            </a:r>
          </a:p>
          <a:p>
            <a:pPr lvl="0"/>
            <a:r>
              <a:rPr/>
              <a:t>y la relevancia de su participación para el quehacer académico de la Facultad.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Para ello, se requiere un </a:t>
            </a:r>
            <a:r>
              <a:rPr b="1"/>
              <a:t>estudio diagnóstico</a:t>
            </a:r>
            <a:r>
              <a:rPr/>
              <a:t> que identifique:</a:t>
            </a:r>
          </a:p>
          <a:p>
            <a:pPr lvl="0"/>
            <a:r>
              <a:rPr/>
              <a:t>qué tipos de experiencias investigativas existen actualmente,</a:t>
            </a:r>
          </a:p>
          <a:p>
            <a:pPr lvl="0"/>
            <a:r>
              <a:rPr/>
              <a:t>quiénes acceden a ellas (y quiénes no),</a:t>
            </a:r>
          </a:p>
          <a:p>
            <a:pPr lvl="0"/>
            <a:r>
              <a:rPr/>
              <a:t>qué barreras y facilitadores existen,</a:t>
            </a:r>
          </a:p>
          <a:p>
            <a:pPr lvl="0"/>
            <a:r>
              <a:rPr/>
              <a:t>cómo se valoran dichas experiencias por parte de actores clave,</a:t>
            </a:r>
          </a:p>
          <a:p>
            <a:pPr lvl="0"/>
            <a:r>
              <a:rPr/>
              <a:t>y qué buenas prácticas internas o externas podrían inspirar un modelo formalizado.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Diseño metodológico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Sistematización de experiencias vigentes</a:t>
            </a:r>
            <a:br/>
          </a:p>
          <a:p>
            <a:pPr lvl="0" indent="-342900" marL="342900">
              <a:buAutoNum type="arabicPeriod"/>
            </a:pPr>
            <a:r>
              <a:rPr/>
              <a:t>Entrevistas y grupos focales</a:t>
            </a:r>
          </a:p>
          <a:p>
            <a:pPr lvl="0" indent="-342900" marL="342900">
              <a:buAutoNum type="arabicPeriod"/>
            </a:pPr>
            <a:r>
              <a:rPr/>
              <a:t>Análisis comparado de buenas prácticas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Fase 1: Sistematización de experiencias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Revisión documental:</a:t>
            </a:r>
          </a:p>
          <a:p>
            <a:pPr lvl="1"/>
            <a:r>
              <a:rPr/>
              <a:t>Proyectos individuales 2023–2024</a:t>
            </a:r>
          </a:p>
          <a:p>
            <a:pPr lvl="1"/>
            <a:r>
              <a:rPr/>
              <a:t>Iniciativas asociativas (centros, núcleos, programas)</a:t>
            </a:r>
          </a:p>
          <a:p>
            <a:pPr lvl="0"/>
            <a:r>
              <a:rPr b="1"/>
              <a:t>Cuestionario a investigadores/as responsables</a:t>
            </a:r>
            <a:r>
              <a:rPr/>
              <a:t>, para indagar:</a:t>
            </a:r>
          </a:p>
          <a:p>
            <a:pPr lvl="1"/>
            <a:r>
              <a:rPr/>
              <a:t>presencia de estudiantes en sus equipos,</a:t>
            </a:r>
          </a:p>
          <a:p>
            <a:pPr lvl="1"/>
            <a:r>
              <a:rPr/>
              <a:t>formas de incorporación,</a:t>
            </a:r>
          </a:p>
          <a:p>
            <a:pPr lvl="1"/>
            <a:r>
              <a:rPr/>
              <a:t>aprendizajes y desafíos.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Fase 1.2: Encuesta de Acreditación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Revisión de ítems aplicados en el marco de la Acreditación Institucional 2025</a:t>
            </a:r>
          </a:p>
          <a:p>
            <a:pPr lvl="0"/>
            <a:r>
              <a:rPr/>
              <a:t>Análisis de:</a:t>
            </a:r>
          </a:p>
          <a:p>
            <a:pPr lvl="1"/>
            <a:r>
              <a:rPr/>
              <a:t>prevalencia de participación,</a:t>
            </a:r>
          </a:p>
          <a:p>
            <a:pPr lvl="1"/>
            <a:r>
              <a:rPr/>
              <a:t>diferencias por carrera o cohorte,</a:t>
            </a:r>
          </a:p>
          <a:p>
            <a:pPr lvl="1"/>
            <a:r>
              <a:rPr/>
              <a:t>percepción del valor formativo.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Fase 2: Entrevistas y grupos focales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Entrevistas:</a:t>
            </a:r>
          </a:p>
          <a:p>
            <a:pPr lvl="0"/>
            <a:r>
              <a:rPr/>
              <a:t>A estudiantes con experiencia en investigación</a:t>
            </a:r>
          </a:p>
          <a:p>
            <a:pPr lvl="0"/>
            <a:r>
              <a:rPr/>
              <a:t>A actores institucionales relevantes</a:t>
            </a:r>
          </a:p>
          <a:p>
            <a:pPr lvl="0" indent="0" marL="0">
              <a:buNone/>
            </a:pPr>
            <a:r>
              <a:rPr/>
              <a:t>Grupos focales:</a:t>
            </a:r>
          </a:p>
          <a:p>
            <a:pPr lvl="0"/>
            <a:r>
              <a:rPr/>
              <a:t>A académicos/as que integran estudiantes en investigación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Propuesta de estudio diagnóstico</dc:title>
  <dc:creator>Dirección de Investigación y Publicaciones FACSO</dc:creator>
  <cp:keywords/>
  <dcterms:created xsi:type="dcterms:W3CDTF">2025-07-01T13:58:17Z</dcterms:created>
  <dcterms:modified xsi:type="dcterms:W3CDTF">2025-07-01T13:58:17Z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Hacia un modelo de incorporación de estudiantes de pregrado en investigación en FACSO</vt:lpwstr>
  </property>
  <property fmtid="{D5CDD505-2E9C-101B-9397-08002B2CF9AE}" pid="10" name="theme">
    <vt:lpwstr>simple</vt:lpwstr>
  </property>
  <property fmtid="{D5CDD505-2E9C-101B-9397-08002B2CF9AE}" pid="11" name="toc-title">
    <vt:lpwstr>Table of contents</vt:lpwstr>
  </property>
</Properties>
</file>