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49ac8ec7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49ac8ec7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49ac8ec7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49ac8ec7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49ac8ec7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49ac8ec7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49ac8ec7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49ac8ec7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49ac8ec70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49ac8ec70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49ac8ec70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49ac8ec70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49ac8ec70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49ac8ec70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49ac8ec7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49ac8ec7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d6f4cf7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d6f4cf7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49ac8ec7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49ac8ec7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49ac8ec7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49ac8ec7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49ac8ec7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49ac8ec7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d6f4cf7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d6f4cf7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49ac8ec7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49ac8ec7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49ac8ec7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49ac8ec7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49ac8ec7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49ac8ec7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49ac8ec7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49ac8ec7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49ac8ec7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49ac8ec7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Çevik Yöntemler</a:t>
            </a:r>
            <a:endParaRPr/>
          </a:p>
          <a:p>
            <a:pPr indent="0" lvl="0" marL="0" rtl="0" algn="l">
              <a:spcBef>
                <a:spcPts val="0"/>
              </a:spcBef>
              <a:spcAft>
                <a:spcPts val="0"/>
              </a:spcAft>
              <a:buNone/>
            </a:pPr>
            <a:r>
              <a:rPr lang="tr" sz="3400">
                <a:solidFill>
                  <a:srgbClr val="45818E"/>
                </a:solidFill>
              </a:rPr>
              <a:t>(</a:t>
            </a:r>
            <a:r>
              <a:rPr lang="tr" sz="3400">
                <a:solidFill>
                  <a:srgbClr val="45818E"/>
                </a:solidFill>
              </a:rPr>
              <a:t>Agile Methodology)</a:t>
            </a:r>
            <a:endParaRPr sz="3400">
              <a:solidFill>
                <a:srgbClr val="45818E"/>
              </a:solidFill>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Prepared By:</a:t>
            </a:r>
            <a:r>
              <a:rPr lang="tr"/>
              <a:t> İsmail Yarar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SCRUM Terminolojileri</a:t>
            </a:r>
            <a:endParaRPr b="1"/>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2"/>
              </a:buClr>
              <a:buSzPts val="1400"/>
              <a:buFont typeface="Arial"/>
              <a:buChar char="●"/>
            </a:pPr>
            <a:r>
              <a:rPr lang="tr" sz="1400"/>
              <a:t>Proje veya ürün, özelliklerin bir listesi olarak tanımlanır: </a:t>
            </a:r>
            <a:r>
              <a:rPr b="1" lang="tr" sz="1400"/>
              <a:t>Backlog</a:t>
            </a:r>
            <a:r>
              <a:rPr lang="tr" sz="1400"/>
              <a:t>.</a:t>
            </a:r>
            <a:endParaRPr sz="1400"/>
          </a:p>
          <a:p>
            <a:pPr indent="-317500" lvl="0" marL="457200" rtl="0" algn="l">
              <a:spcBef>
                <a:spcPts val="0"/>
              </a:spcBef>
              <a:spcAft>
                <a:spcPts val="0"/>
              </a:spcAft>
              <a:buClr>
                <a:schemeClr val="dk2"/>
              </a:buClr>
              <a:buSzPts val="1400"/>
              <a:buFont typeface="Roboto"/>
              <a:buChar char="●"/>
            </a:pPr>
            <a:r>
              <a:rPr lang="tr" sz="1400"/>
              <a:t>Özellikler, kullanıcı hikayeleri (user stories) cinsinden tanımlanır.</a:t>
            </a:r>
            <a:endParaRPr sz="1400"/>
          </a:p>
          <a:p>
            <a:pPr indent="-317500" lvl="0" marL="457200" rtl="0" algn="l">
              <a:spcBef>
                <a:spcPts val="0"/>
              </a:spcBef>
              <a:spcAft>
                <a:spcPts val="0"/>
              </a:spcAft>
              <a:buClr>
                <a:schemeClr val="dk2"/>
              </a:buClr>
              <a:buSzPts val="1400"/>
              <a:buFont typeface="Roboto"/>
              <a:buChar char="●"/>
            </a:pPr>
            <a:r>
              <a:rPr lang="tr" sz="1400"/>
              <a:t>Scrum ekibi, her hikaye ile ilişkili işi tahmin eder.</a:t>
            </a:r>
            <a:endParaRPr sz="1400"/>
          </a:p>
          <a:p>
            <a:pPr indent="-317500" lvl="0" marL="457200" rtl="0" algn="l">
              <a:spcBef>
                <a:spcPts val="0"/>
              </a:spcBef>
              <a:spcAft>
                <a:spcPts val="0"/>
              </a:spcAft>
              <a:buClr>
                <a:schemeClr val="dk2"/>
              </a:buClr>
              <a:buSzPts val="1400"/>
              <a:buFont typeface="Roboto"/>
              <a:buChar char="●"/>
            </a:pPr>
            <a:r>
              <a:rPr lang="tr" sz="1400"/>
              <a:t>Backlog’daki özellikler, önem sırasına göre sıralanır.</a:t>
            </a:r>
            <a:endParaRPr sz="1400"/>
          </a:p>
          <a:p>
            <a:pPr indent="-317500" lvl="0" marL="457200" rtl="0" algn="l">
              <a:spcBef>
                <a:spcPts val="0"/>
              </a:spcBef>
              <a:spcAft>
                <a:spcPts val="0"/>
              </a:spcAft>
              <a:buClr>
                <a:schemeClr val="dk2"/>
              </a:buClr>
              <a:buSzPts val="1400"/>
              <a:buFont typeface="Roboto"/>
              <a:buChar char="●"/>
            </a:pPr>
            <a:r>
              <a:rPr b="1" lang="tr" sz="1400"/>
              <a:t>Sonuç</a:t>
            </a:r>
            <a:r>
              <a:rPr lang="tr" sz="1400"/>
              <a:t>: Sıralı ve ağırlıklı bir özellik listesi, bir yol haritası (roadmap) elde edilir.</a:t>
            </a:r>
            <a:endParaRPr sz="1400"/>
          </a:p>
          <a:p>
            <a:pPr indent="-317500" lvl="0" marL="457200" rtl="0" algn="l">
              <a:spcBef>
                <a:spcPts val="0"/>
              </a:spcBef>
              <a:spcAft>
                <a:spcPts val="0"/>
              </a:spcAft>
              <a:buClr>
                <a:schemeClr val="dk2"/>
              </a:buClr>
              <a:buSzPts val="1400"/>
              <a:buFont typeface="Arial"/>
              <a:buChar char="●"/>
            </a:pPr>
            <a:r>
              <a:rPr b="1" lang="tr" sz="1400"/>
              <a:t>Günlük Scrum toplantısı</a:t>
            </a:r>
            <a:r>
              <a:rPr lang="tr" sz="1400"/>
              <a:t>: Ekibin ne yaptığını, ne yapacağını ve karşılaştığı engelleri konuştuğu kısa bir toplantı.</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88775" y="-58275"/>
            <a:ext cx="9232776" cy="520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2.KANBAN</a:t>
            </a:r>
            <a:endParaRPr b="1"/>
          </a:p>
        </p:txBody>
      </p:sp>
      <p:sp>
        <p:nvSpPr>
          <p:cNvPr id="132" name="Google Shape;132;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tr" sz="1400"/>
              <a:t>Kanban, görsel bir iş akışı yönetim sistemidir. Her bir görevin ilerleyişi bir Kanban panosu üzerinde gösterilir. Bu sistemde iş parçacıkları sürekli akış içerisinde olur ve tamamlanan işler hızla teslim edilir. Temel amaç, iş akışını optimize etmek ve darboğazları ortadan kaldırmaktır.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38" name="Google Shape;138;p25"/>
          <p:cNvPicPr preferRelativeResize="0"/>
          <p:nvPr/>
        </p:nvPicPr>
        <p:blipFill>
          <a:blip r:embed="rId4">
            <a:alphaModFix/>
          </a:blip>
          <a:stretch>
            <a:fillRect/>
          </a:stretch>
        </p:blipFill>
        <p:spPr>
          <a:xfrm>
            <a:off x="5143500" y="152400"/>
            <a:ext cx="3848100" cy="33135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52400" y="152400"/>
            <a:ext cx="8815626"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3.</a:t>
            </a:r>
            <a:r>
              <a:rPr b="1" lang="tr"/>
              <a:t>Extreme Programming (XP)</a:t>
            </a:r>
            <a:endParaRPr b="1"/>
          </a:p>
        </p:txBody>
      </p:sp>
      <p:sp>
        <p:nvSpPr>
          <p:cNvPr id="149" name="Google Shape;149;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tr" sz="1400"/>
              <a:t>Extreme Programming (XP), yazılım geliştirmede kaliteyi artırmak ve değişen gereksinimlere hızla yanıt vermek amacıyla yoğun teknik uygulamalar kullanan bir çevik yöntemdir. </a:t>
            </a:r>
            <a:r>
              <a:rPr lang="tr" sz="1400"/>
              <a:t>XP nin</a:t>
            </a:r>
            <a:r>
              <a:rPr lang="tr" sz="1400"/>
              <a:t> temel felsefesi, hızlı değişikliklere esnek bir şekilde adapte olabilmek ve müşteri memnuniyetini artırmaktır.</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Extreme Programing </a:t>
            </a:r>
            <a:r>
              <a:rPr b="1" lang="tr"/>
              <a:t>Terminolojileri</a:t>
            </a:r>
            <a:endParaRPr b="1"/>
          </a:p>
        </p:txBody>
      </p:sp>
      <p:sp>
        <p:nvSpPr>
          <p:cNvPr id="155" name="Google Shape;155;p28"/>
          <p:cNvSpPr txBox="1"/>
          <p:nvPr/>
        </p:nvSpPr>
        <p:spPr>
          <a:xfrm>
            <a:off x="0" y="1450200"/>
            <a:ext cx="91440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300">
                <a:solidFill>
                  <a:schemeClr val="dk2"/>
                </a:solidFill>
                <a:latin typeface="Roboto"/>
                <a:ea typeface="Roboto"/>
                <a:cs typeface="Roboto"/>
                <a:sym typeface="Roboto"/>
              </a:rPr>
              <a:t>Continuous I</a:t>
            </a:r>
            <a:r>
              <a:rPr b="1" lang="tr" sz="1300">
                <a:solidFill>
                  <a:schemeClr val="dk2"/>
                </a:solidFill>
                <a:latin typeface="Roboto"/>
                <a:ea typeface="Roboto"/>
                <a:cs typeface="Roboto"/>
                <a:sym typeface="Roboto"/>
              </a:rPr>
              <a:t>ntegration</a:t>
            </a:r>
            <a:r>
              <a:rPr b="1" lang="tr" sz="1300">
                <a:solidFill>
                  <a:schemeClr val="dk2"/>
                </a:solidFill>
                <a:latin typeface="Roboto"/>
                <a:ea typeface="Roboto"/>
                <a:cs typeface="Roboto"/>
                <a:sym typeface="Roboto"/>
              </a:rPr>
              <a:t>:</a:t>
            </a:r>
            <a:r>
              <a:rPr lang="tr" sz="1300">
                <a:solidFill>
                  <a:schemeClr val="dk2"/>
                </a:solidFill>
                <a:latin typeface="Roboto"/>
                <a:ea typeface="Roboto"/>
                <a:cs typeface="Roboto"/>
                <a:sym typeface="Roboto"/>
              </a:rPr>
              <a:t> Developerlar </a:t>
            </a:r>
            <a:r>
              <a:rPr lang="tr" sz="1300">
                <a:solidFill>
                  <a:schemeClr val="dk2"/>
                </a:solidFill>
                <a:latin typeface="Roboto"/>
                <a:ea typeface="Roboto"/>
                <a:cs typeface="Roboto"/>
                <a:sym typeface="Roboto"/>
              </a:rPr>
              <a:t>kodlarını sürekli olarak ana koda entegre eder ve bu entegrasyonlar her gün birden fazla kez gerçekleşir. Bu da yazılım mimarisinin sürekli olarak test edilmesine ve hataların erken aşamada yakalanmasına olanak tanır.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tr" sz="1300">
                <a:solidFill>
                  <a:schemeClr val="dk2"/>
                </a:solidFill>
                <a:latin typeface="Roboto"/>
                <a:ea typeface="Roboto"/>
                <a:cs typeface="Roboto"/>
                <a:sym typeface="Roboto"/>
              </a:rPr>
              <a:t>Pair Programming:</a:t>
            </a:r>
            <a:r>
              <a:rPr lang="tr" sz="1300">
                <a:solidFill>
                  <a:schemeClr val="dk2"/>
                </a:solidFill>
                <a:latin typeface="Roboto"/>
                <a:ea typeface="Roboto"/>
                <a:cs typeface="Roboto"/>
                <a:sym typeface="Roboto"/>
              </a:rPr>
              <a:t> </a:t>
            </a:r>
            <a:r>
              <a:rPr lang="tr" sz="1300">
                <a:solidFill>
                  <a:schemeClr val="dk2"/>
                </a:solidFill>
                <a:latin typeface="Roboto"/>
                <a:ea typeface="Roboto"/>
                <a:cs typeface="Roboto"/>
                <a:sym typeface="Roboto"/>
              </a:rPr>
              <a:t>İki </a:t>
            </a:r>
            <a:r>
              <a:rPr lang="tr" sz="1300">
                <a:solidFill>
                  <a:schemeClr val="dk2"/>
                </a:solidFill>
                <a:latin typeface="Roboto"/>
                <a:ea typeface="Roboto"/>
                <a:cs typeface="Roboto"/>
                <a:sym typeface="Roboto"/>
              </a:rPr>
              <a:t>developer'ın</a:t>
            </a:r>
            <a:r>
              <a:rPr lang="tr" sz="1300">
                <a:solidFill>
                  <a:schemeClr val="dk2"/>
                </a:solidFill>
                <a:latin typeface="Roboto"/>
                <a:ea typeface="Roboto"/>
                <a:cs typeface="Roboto"/>
                <a:sym typeface="Roboto"/>
              </a:rPr>
              <a:t> aynı kod üzerinde birlikte çalışmasıyla yapılan bu teknik, daha yüksek kod kalitesini sağlar. </a:t>
            </a:r>
            <a:r>
              <a:rPr lang="tr" sz="1300">
                <a:solidFill>
                  <a:schemeClr val="dk2"/>
                </a:solidFill>
                <a:latin typeface="Roboto"/>
                <a:ea typeface="Roboto"/>
                <a:cs typeface="Roboto"/>
                <a:sym typeface="Roboto"/>
              </a:rPr>
              <a:t>Pair Programming</a:t>
            </a:r>
            <a:r>
              <a:rPr lang="tr" sz="1300">
                <a:solidFill>
                  <a:schemeClr val="dk2"/>
                </a:solidFill>
                <a:latin typeface="Roboto"/>
                <a:ea typeface="Roboto"/>
                <a:cs typeface="Roboto"/>
                <a:sym typeface="Roboto"/>
              </a:rPr>
              <a:t> sırasında bir geliştirici kodu yazar, diğeri ise sürekli olarak denetler ve yönlendirir. Bu yöntem, yazılım mimarisinin daha dikkatli bir şekilde tasarlanmasına ve olası sorunların erken aşamada giderilmesine yardımcı olur.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tr" sz="1300">
                <a:solidFill>
                  <a:schemeClr val="dk2"/>
                </a:solidFill>
                <a:latin typeface="Roboto"/>
                <a:ea typeface="Roboto"/>
                <a:cs typeface="Roboto"/>
                <a:sym typeface="Roboto"/>
              </a:rPr>
              <a:t>Test-Driven Development - TDD</a:t>
            </a:r>
            <a:r>
              <a:rPr lang="tr" sz="1300">
                <a:solidFill>
                  <a:schemeClr val="dk2"/>
                </a:solidFill>
                <a:latin typeface="Roboto"/>
                <a:ea typeface="Roboto"/>
                <a:cs typeface="Roboto"/>
                <a:sym typeface="Roboto"/>
              </a:rPr>
              <a:t>: X</a:t>
            </a:r>
            <a:r>
              <a:rPr lang="tr" sz="1300">
                <a:solidFill>
                  <a:schemeClr val="dk2"/>
                </a:solidFill>
                <a:latin typeface="Roboto"/>
                <a:ea typeface="Roboto"/>
                <a:cs typeface="Roboto"/>
                <a:sym typeface="Roboto"/>
              </a:rPr>
              <a:t>P'de, developerlar önce testleri yazar ve sonra bu testleri geçecek şekilde kodu geliştirirler. Bu yaklaşım, mimari tasarımın baştan itibaren test edilebilir olmasını sağlar.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tr" sz="1300">
                <a:solidFill>
                  <a:schemeClr val="dk2"/>
                </a:solidFill>
                <a:latin typeface="Roboto"/>
                <a:ea typeface="Roboto"/>
                <a:cs typeface="Roboto"/>
                <a:sym typeface="Roboto"/>
              </a:rPr>
              <a:t>Continuous Feedback: </a:t>
            </a:r>
            <a:r>
              <a:rPr lang="tr" sz="1300">
                <a:solidFill>
                  <a:schemeClr val="dk2"/>
                </a:solidFill>
                <a:latin typeface="Roboto"/>
                <a:ea typeface="Roboto"/>
                <a:cs typeface="Roboto"/>
                <a:sym typeface="Roboto"/>
              </a:rPr>
              <a:t>Müşterilerden ve kullanıcıdan alınan geri bildirimler, mimaride düzenli olarak değişiklik yapılmasına ve mimarinin müşteri ihtiyaçlarına göre sürekli optimize edilmesine olanak tanır.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tr" sz="1300">
                <a:solidFill>
                  <a:schemeClr val="dk2"/>
                </a:solidFill>
                <a:latin typeface="Roboto"/>
                <a:ea typeface="Roboto"/>
                <a:cs typeface="Roboto"/>
                <a:sym typeface="Roboto"/>
              </a:rPr>
              <a:t>Small </a:t>
            </a:r>
            <a:r>
              <a:rPr b="1" lang="tr" sz="1300">
                <a:solidFill>
                  <a:schemeClr val="dk2"/>
                </a:solidFill>
                <a:latin typeface="Roboto"/>
                <a:ea typeface="Roboto"/>
                <a:cs typeface="Roboto"/>
                <a:sym typeface="Roboto"/>
              </a:rPr>
              <a:t>Releases</a:t>
            </a:r>
            <a:r>
              <a:rPr b="1" lang="tr" sz="1300">
                <a:solidFill>
                  <a:schemeClr val="dk2"/>
                </a:solidFill>
                <a:latin typeface="Roboto"/>
                <a:ea typeface="Roboto"/>
                <a:cs typeface="Roboto"/>
                <a:sym typeface="Roboto"/>
              </a:rPr>
              <a:t>:</a:t>
            </a:r>
            <a:r>
              <a:rPr lang="tr" sz="1300">
                <a:solidFill>
                  <a:schemeClr val="dk2"/>
                </a:solidFill>
                <a:latin typeface="Roboto"/>
                <a:ea typeface="Roboto"/>
                <a:cs typeface="Roboto"/>
                <a:sym typeface="Roboto"/>
              </a:rPr>
              <a:t> </a:t>
            </a:r>
            <a:r>
              <a:rPr lang="tr" sz="1300">
                <a:solidFill>
                  <a:schemeClr val="dk2"/>
                </a:solidFill>
                <a:latin typeface="Roboto"/>
                <a:ea typeface="Roboto"/>
                <a:cs typeface="Roboto"/>
                <a:sym typeface="Roboto"/>
              </a:rPr>
              <a:t>XP'de yazılım, küçük parçalara bölünerek hızlı bir şekilde teslim edilir. Bu da mimariyi aşamalı olarak geliştirir, her sürümde yeni öğeler eklenir ve test edilir. Yazılım mimarisi bu şekilde kademeli olarak büyütülür ve gereksinimlere göre uyarlanabilir hale gelir.</a:t>
            </a:r>
            <a:endParaRPr sz="13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208000" y="75175"/>
            <a:ext cx="4820779" cy="4838700"/>
          </a:xfrm>
          <a:prstGeom prst="rect">
            <a:avLst/>
          </a:prstGeom>
          <a:noFill/>
          <a:ln>
            <a:noFill/>
          </a:ln>
        </p:spPr>
      </p:pic>
      <p:pic>
        <p:nvPicPr>
          <p:cNvPr id="161" name="Google Shape;161;p29"/>
          <p:cNvPicPr preferRelativeResize="0"/>
          <p:nvPr/>
        </p:nvPicPr>
        <p:blipFill>
          <a:blip r:embed="rId4">
            <a:alphaModFix/>
          </a:blip>
          <a:stretch>
            <a:fillRect/>
          </a:stretch>
        </p:blipFill>
        <p:spPr>
          <a:xfrm>
            <a:off x="4414775" y="1036200"/>
            <a:ext cx="4677750" cy="276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Günümüzde Çevik Yöntemler</a:t>
            </a:r>
            <a:endParaRPr b="1"/>
          </a:p>
        </p:txBody>
      </p:sp>
      <p:sp>
        <p:nvSpPr>
          <p:cNvPr id="167" name="Google Shape;167;p30"/>
          <p:cNvSpPr txBox="1"/>
          <p:nvPr>
            <p:ph idx="4294967295" type="body"/>
          </p:nvPr>
        </p:nvSpPr>
        <p:spPr>
          <a:xfrm>
            <a:off x="311725" y="1568800"/>
            <a:ext cx="85206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t>Son yıllarda, çevik yöntemler </a:t>
            </a:r>
            <a:r>
              <a:rPr b="1" lang="tr" sz="1400"/>
              <a:t>DevOps</a:t>
            </a:r>
            <a:r>
              <a:rPr lang="tr" sz="1400"/>
              <a:t>, </a:t>
            </a:r>
            <a:r>
              <a:rPr b="1" lang="tr" sz="1400"/>
              <a:t>Yapay Zeka</a:t>
            </a:r>
            <a:r>
              <a:rPr lang="tr" sz="1400"/>
              <a:t> ve </a:t>
            </a:r>
            <a:r>
              <a:rPr b="1" lang="tr" sz="1400"/>
              <a:t>Makine Öğrenimi</a:t>
            </a:r>
            <a:r>
              <a:rPr lang="tr" sz="1400"/>
              <a:t> gibi teknolojiler ile daha da entegre hale geldi. </a:t>
            </a:r>
            <a:endParaRPr sz="1400"/>
          </a:p>
          <a:p>
            <a:pPr indent="0" lvl="0" marL="0" rtl="0" algn="l">
              <a:spcBef>
                <a:spcPts val="1200"/>
              </a:spcBef>
              <a:spcAft>
                <a:spcPts val="0"/>
              </a:spcAft>
              <a:buNone/>
            </a:pPr>
            <a:r>
              <a:rPr lang="tr" sz="1400"/>
              <a:t>DevOps, geliştirme ve operasyon süreçlerini birleştirerek daha hızlı yazılım dağıtımı sağlarken, AI ve ML ise test otomasyonu, tahminsel analizler ve yazılım kalitesinin artırılmasında çevik sürecin hızını ve doğruluğunu iyileştiriyor. </a:t>
            </a:r>
            <a:endParaRPr sz="1400"/>
          </a:p>
          <a:p>
            <a:pPr indent="0" lvl="0" marL="0" rtl="0" algn="l">
              <a:spcBef>
                <a:spcPts val="1200"/>
              </a:spcBef>
              <a:spcAft>
                <a:spcPts val="1200"/>
              </a:spcAft>
              <a:buNone/>
            </a:pPr>
            <a:r>
              <a:rPr lang="tr" sz="1400"/>
              <a:t>Ayrıca, uzaktan çalışma kültürünün </a:t>
            </a:r>
            <a:r>
              <a:rPr lang="tr" sz="1400"/>
              <a:t>yaygınlaşması ile</a:t>
            </a:r>
            <a:r>
              <a:rPr lang="tr" sz="1400"/>
              <a:t> birlikte dijital </a:t>
            </a:r>
            <a:r>
              <a:rPr lang="tr" sz="1400"/>
              <a:t>işbirliği</a:t>
            </a:r>
            <a:r>
              <a:rPr lang="tr" sz="1400"/>
              <a:t> araçları (örneğin Jira, Trello, Slack) çevik ekiplerin daha verimli çalışmasına olanak tanıyor.</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Dinlediğiniz için</a:t>
            </a:r>
            <a:endParaRPr/>
          </a:p>
          <a:p>
            <a:pPr indent="0" lvl="0" marL="0" rtl="0" algn="l">
              <a:spcBef>
                <a:spcPts val="0"/>
              </a:spcBef>
              <a:spcAft>
                <a:spcPts val="0"/>
              </a:spcAft>
              <a:buNone/>
            </a:pPr>
            <a:r>
              <a:rPr lang="tr"/>
              <a:t>Teşekkür</a:t>
            </a:r>
            <a:r>
              <a:rPr lang="tr"/>
              <a:t> Ederim.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Çevik Yöntem Nedir?</a:t>
            </a:r>
            <a:endParaRPr b="1"/>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tr" sz="1400"/>
              <a:t>Çevik Yöntem (Agile Methodologies), yazılım geliştirme süreçlerinde değişen gereksinimlere hızlı bir şekilde yanıt vermeyi ve iterasyonlar aracılığıyla sürekli değer üretmeyi hedefleyen esnek yöntemlerdir.</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rPr lang="tr" sz="1400"/>
              <a:t>Çevik Yöntemin resmi doğuşu, 2001 yılında Amerika'nın Utah eyaletinde bir grup yazılım uzmanının bir araya gelip 12 prensipten oluşan </a:t>
            </a:r>
            <a:r>
              <a:rPr b="1" lang="tr" sz="1400"/>
              <a:t>Çevik </a:t>
            </a:r>
            <a:r>
              <a:rPr b="1" lang="tr" sz="1400"/>
              <a:t>Manifesto’</a:t>
            </a:r>
            <a:r>
              <a:rPr lang="tr" sz="1400"/>
              <a:t>yu</a:t>
            </a:r>
            <a:r>
              <a:rPr lang="tr" sz="1400"/>
              <a:t> yayınlamasıyla gerçekleşti. </a:t>
            </a:r>
            <a:endParaRPr sz="1500"/>
          </a:p>
          <a:p>
            <a:pPr indent="0" lvl="0" marL="0" rtl="0" algn="just">
              <a:spcBef>
                <a:spcPts val="1200"/>
              </a:spcBef>
              <a:spcAft>
                <a:spcPts val="0"/>
              </a:spcAft>
              <a:buNone/>
            </a:pPr>
            <a:r>
              <a:t/>
            </a:r>
            <a:endParaRPr sz="1500"/>
          </a:p>
          <a:p>
            <a:pPr indent="0" lvl="0" marL="0" rtl="0" algn="just">
              <a:spcBef>
                <a:spcPts val="1200"/>
              </a:spcBef>
              <a:spcAft>
                <a:spcPts val="0"/>
              </a:spcAft>
              <a:buNone/>
            </a:pPr>
            <a:r>
              <a:t/>
            </a:r>
            <a:endParaRPr sz="1400"/>
          </a:p>
          <a:p>
            <a:pPr indent="0" lvl="0" marL="0" rtl="0" algn="just">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Çevik Manifestonun</a:t>
            </a:r>
            <a:endParaRPr b="1"/>
          </a:p>
          <a:p>
            <a:pPr indent="0" lvl="0" marL="0" rtl="0" algn="l">
              <a:spcBef>
                <a:spcPts val="0"/>
              </a:spcBef>
              <a:spcAft>
                <a:spcPts val="0"/>
              </a:spcAft>
              <a:buNone/>
            </a:pPr>
            <a:r>
              <a:rPr b="1" lang="tr"/>
              <a:t>Temel İlkeleri</a:t>
            </a:r>
            <a:endParaRPr b="1"/>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400"/>
              <a:t>İnsanlar Arasındaki İletişim ve İ</a:t>
            </a:r>
            <a:r>
              <a:rPr b="1" lang="tr" sz="1400"/>
              <a:t>şbirliği</a:t>
            </a:r>
            <a:r>
              <a:rPr b="1" lang="tr" sz="1400"/>
              <a:t>, </a:t>
            </a:r>
            <a:r>
              <a:rPr lang="tr" sz="1400"/>
              <a:t>kullanılan süreçler ve araçlardan daha önemlidir</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tr" sz="1400"/>
              <a:t>Çalışan Yazılım</a:t>
            </a:r>
            <a:r>
              <a:rPr lang="tr" sz="1400"/>
              <a:t>, kapsamlı dokümantasyondan daha önemlidir.</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tr" sz="1400"/>
              <a:t>Müşteri İşbirliği</a:t>
            </a:r>
            <a:r>
              <a:rPr lang="tr" sz="1400"/>
              <a:t>, sözleşme müzakeresinden daha önceliklidir.</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b="1" lang="tr" sz="1400"/>
              <a:t>Değişikliklere Hızlıca Uyum Sağlamak</a:t>
            </a:r>
            <a:r>
              <a:rPr lang="tr" sz="1400"/>
              <a:t>, önceden belirlenen bir planı takip etmekten daha önemlidir.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846300" y="76200"/>
            <a:ext cx="7451399" cy="499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Neden Çevik Yöntemler?</a:t>
            </a:r>
            <a:endParaRPr b="1"/>
          </a:p>
        </p:txBody>
      </p:sp>
      <p:sp>
        <p:nvSpPr>
          <p:cNvPr id="88" name="Google Shape;88;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sz="1400"/>
              <a:t>Çevik yöntemler, geleneksel "</a:t>
            </a:r>
            <a:r>
              <a:rPr b="1" lang="tr" sz="1400"/>
              <a:t>Waterfall</a:t>
            </a:r>
            <a:r>
              <a:rPr lang="tr" sz="1400"/>
              <a:t>" (şelale) modelinden farklı olarak, proje aşamalarını adım adım ve sırayla değil, iteratif ve döngüsel bir şekilde yürütür. Waterfall modelinde, yazılım geliştirme süreci </a:t>
            </a:r>
            <a:r>
              <a:rPr lang="tr" sz="1400" u="sng"/>
              <a:t>analiz</a:t>
            </a:r>
            <a:r>
              <a:rPr lang="tr" sz="1400"/>
              <a:t>, </a:t>
            </a:r>
            <a:r>
              <a:rPr lang="tr" sz="1400" u="sng"/>
              <a:t>tasarım</a:t>
            </a:r>
            <a:r>
              <a:rPr lang="tr" sz="1400"/>
              <a:t>, </a:t>
            </a:r>
            <a:r>
              <a:rPr lang="tr" sz="1400" u="sng"/>
              <a:t>geliştirme</a:t>
            </a:r>
            <a:r>
              <a:rPr lang="tr" sz="1400"/>
              <a:t>, </a:t>
            </a:r>
            <a:r>
              <a:rPr lang="tr" sz="1400" u="sng"/>
              <a:t>test </a:t>
            </a:r>
            <a:r>
              <a:rPr lang="tr" sz="1400"/>
              <a:t>ve </a:t>
            </a:r>
            <a:r>
              <a:rPr lang="tr" sz="1400" u="sng"/>
              <a:t>dağıtı</a:t>
            </a:r>
            <a:r>
              <a:rPr lang="tr" sz="1400" u="sng"/>
              <a:t>m</a:t>
            </a:r>
            <a:r>
              <a:rPr lang="tr" sz="1400"/>
              <a:t> </a:t>
            </a:r>
            <a:r>
              <a:rPr lang="tr" sz="1400"/>
              <a:t>aşamalarından geçer ve her aşama tamamlanmadan bir sonrakine geçilmez. </a:t>
            </a:r>
            <a:endParaRPr sz="1400"/>
          </a:p>
          <a:p>
            <a:pPr indent="0" lvl="0" marL="0" rtl="0" algn="just">
              <a:spcBef>
                <a:spcPts val="1200"/>
              </a:spcBef>
              <a:spcAft>
                <a:spcPts val="0"/>
              </a:spcAft>
              <a:buNone/>
            </a:pPr>
            <a:r>
              <a:rPr lang="tr" sz="1400"/>
              <a:t>Çevik yöntemlerde ise sürekli geri bildirim alarak esnek bir şekilde ilerlenir ve her döngüde güncellemeler yapılabilir.</a:t>
            </a:r>
            <a:endParaRPr sz="1400"/>
          </a:p>
          <a:p>
            <a:pPr indent="0" lvl="0" marL="0" rtl="0" algn="just">
              <a:spcBef>
                <a:spcPts val="1200"/>
              </a:spcBef>
              <a:spcAft>
                <a:spcPts val="0"/>
              </a:spcAft>
              <a:buNone/>
            </a:pPr>
            <a:r>
              <a:t/>
            </a:r>
            <a:endParaRPr b="1" sz="1200"/>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44275" y="-86700"/>
            <a:ext cx="7429500" cy="5230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21700" y="-91475"/>
            <a:ext cx="9143999" cy="5234975"/>
          </a:xfrm>
          <a:prstGeom prst="rect">
            <a:avLst/>
          </a:prstGeom>
          <a:noFill/>
          <a:ln>
            <a:noFill/>
          </a:ln>
        </p:spPr>
      </p:pic>
      <p:sp>
        <p:nvSpPr>
          <p:cNvPr id="101" name="Google Shape;101;p19"/>
          <p:cNvSpPr txBox="1"/>
          <p:nvPr/>
        </p:nvSpPr>
        <p:spPr>
          <a:xfrm>
            <a:off x="5684375" y="685925"/>
            <a:ext cx="1354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Çevik Yöntemler </a:t>
            </a:r>
            <a:endParaRPr b="1"/>
          </a:p>
          <a:p>
            <a:pPr indent="0" lvl="0" marL="0" rtl="0" algn="l">
              <a:spcBef>
                <a:spcPts val="0"/>
              </a:spcBef>
              <a:spcAft>
                <a:spcPts val="0"/>
              </a:spcAft>
              <a:buNone/>
            </a:pPr>
            <a:r>
              <a:rPr b="1" lang="tr"/>
              <a:t>ve Metodolojiler</a:t>
            </a:r>
            <a:endParaRPr b="1"/>
          </a:p>
          <a:p>
            <a:pPr indent="0" lvl="0" marL="0" rtl="0" algn="l">
              <a:spcBef>
                <a:spcPts val="0"/>
              </a:spcBef>
              <a:spcAft>
                <a:spcPts val="0"/>
              </a:spcAft>
              <a:buNone/>
            </a:pPr>
            <a:r>
              <a:t/>
            </a:r>
            <a:endParaRPr sz="3300"/>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tr" sz="1400"/>
              <a:t>Scrum</a:t>
            </a:r>
            <a:r>
              <a:rPr lang="tr" sz="1400"/>
              <a:t>: Kısa sprintler ile iteratif geliştirme süreci.</a:t>
            </a:r>
            <a:endParaRPr sz="1400"/>
          </a:p>
          <a:p>
            <a:pPr indent="0" lvl="0" marL="0" rtl="0" algn="just">
              <a:spcBef>
                <a:spcPts val="1200"/>
              </a:spcBef>
              <a:spcAft>
                <a:spcPts val="0"/>
              </a:spcAft>
              <a:buNone/>
            </a:pPr>
            <a:r>
              <a:rPr b="1" lang="tr" sz="1400"/>
              <a:t>Kanban</a:t>
            </a:r>
            <a:r>
              <a:rPr lang="tr" sz="1400"/>
              <a:t>: Görsel iş akışını yönlendiren bir metodoloji .</a:t>
            </a:r>
            <a:endParaRPr sz="1400"/>
          </a:p>
          <a:p>
            <a:pPr indent="0" lvl="0" marL="0" rtl="0" algn="just">
              <a:spcBef>
                <a:spcPts val="1200"/>
              </a:spcBef>
              <a:spcAft>
                <a:spcPts val="0"/>
              </a:spcAft>
              <a:buNone/>
            </a:pPr>
            <a:r>
              <a:rPr b="1" lang="tr" sz="1400"/>
              <a:t>Extreme Programming (XP)</a:t>
            </a:r>
            <a:r>
              <a:rPr lang="tr" sz="1400"/>
              <a:t>: Kaliteyi artırmak ve değişen gereksinimlere hızla yanıt vermek için yoğun geliştirme teknikleri.</a:t>
            </a:r>
            <a:endParaRPr sz="1400"/>
          </a:p>
          <a:p>
            <a:pPr indent="0" lvl="0" marL="0" rtl="0" algn="just">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1.SCRUM</a:t>
            </a:r>
            <a:endParaRPr b="1"/>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tr" sz="1400"/>
              <a:t>Scrum, kısa ve sabit süreli çalışmalardan (sprintler) oluşan, iteratif bir geliştirme sürecidir. Her sprint, genellikle 1-4 hafta arasında değişir ve belirlenen hedeflerin tamamlanması için yoğun bir iş temposunda çalışılır. </a:t>
            </a:r>
            <a:endParaRPr sz="1400"/>
          </a:p>
          <a:p>
            <a:pPr indent="0" lvl="0" marL="0" rtl="0" algn="just">
              <a:spcBef>
                <a:spcPts val="1200"/>
              </a:spcBef>
              <a:spcAft>
                <a:spcPts val="0"/>
              </a:spcAft>
              <a:buNone/>
            </a:pPr>
            <a:r>
              <a:rPr b="1" lang="tr" sz="1400"/>
              <a:t>Product Owner</a:t>
            </a:r>
            <a:r>
              <a:rPr lang="tr" sz="1400"/>
              <a:t>: Mimaride kritik kararlar alınırken, iş gereksinimlerini ve öncelikleri belirleyen kişidir.</a:t>
            </a:r>
            <a:endParaRPr sz="1400"/>
          </a:p>
          <a:p>
            <a:pPr indent="0" lvl="0" marL="0" rtl="0" algn="just">
              <a:spcBef>
                <a:spcPts val="1200"/>
              </a:spcBef>
              <a:spcAft>
                <a:spcPts val="0"/>
              </a:spcAft>
              <a:buNone/>
            </a:pPr>
            <a:r>
              <a:rPr b="1" lang="tr" sz="1400"/>
              <a:t>Scrum Master</a:t>
            </a:r>
            <a:r>
              <a:rPr lang="tr" sz="1400"/>
              <a:t>: Scrum süreçlerinin düzgün işleyişini sağlar, ekibin mimariyi etkili bir şekilde geliştirebilmesi için engelleri ortadan kaldırır ve ekibi motive eder.</a:t>
            </a:r>
            <a:endParaRPr sz="1400"/>
          </a:p>
          <a:p>
            <a:pPr indent="0" lvl="0" marL="0" rtl="0" algn="just">
              <a:spcBef>
                <a:spcPts val="1200"/>
              </a:spcBef>
              <a:spcAft>
                <a:spcPts val="0"/>
              </a:spcAft>
              <a:buNone/>
            </a:pPr>
            <a:r>
              <a:rPr b="1" lang="tr" sz="1400"/>
              <a:t>Development Team</a:t>
            </a:r>
            <a:r>
              <a:rPr lang="tr" sz="1400"/>
              <a:t>: Mimari tasarımın gerçekleştiren ekiptir.</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