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86" r:id="rId10"/>
    <p:sldId id="270" r:id="rId11"/>
    <p:sldId id="273" r:id="rId12"/>
    <p:sldId id="268" r:id="rId13"/>
    <p:sldId id="272" r:id="rId14"/>
    <p:sldId id="264" r:id="rId15"/>
    <p:sldId id="265" r:id="rId16"/>
    <p:sldId id="266" r:id="rId17"/>
    <p:sldId id="269" r:id="rId18"/>
    <p:sldId id="276" r:id="rId19"/>
    <p:sldId id="277" r:id="rId20"/>
    <p:sldId id="274" r:id="rId21"/>
    <p:sldId id="275" r:id="rId22"/>
    <p:sldId id="278" r:id="rId23"/>
    <p:sldId id="279" r:id="rId24"/>
    <p:sldId id="280" r:id="rId25"/>
    <p:sldId id="290" r:id="rId26"/>
    <p:sldId id="287" r:id="rId27"/>
    <p:sldId id="288" r:id="rId28"/>
    <p:sldId id="283" r:id="rId29"/>
    <p:sldId id="289" r:id="rId30"/>
    <p:sldId id="284" r:id="rId31"/>
    <p:sldId id="292" r:id="rId32"/>
    <p:sldId id="291" r:id="rId33"/>
    <p:sldId id="271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4E4A4-3D81-4418-8951-B0B4A73DFF0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494FF-188B-4EDE-8DA7-CACF7785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C8BB864-E003-4E3C-9E8C-EA1DB972A283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2600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927C9B-1AD4-44A6-9FA9-5716220BB205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57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B5CBE8-D8D4-4DF8-91A6-223AB169948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924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6544428-DF29-43E8-8FC9-61F2CE92FED5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2470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C63545-7628-46D6-BAB7-461BE5D304F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7817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EE2EA21-7115-4267-AD4E-9493182A69E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5495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AA46D0-25B4-4F3C-8F46-B1C1100E756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826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2DA54E-7331-43F2-8675-C48691F001E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3786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43E6CD-E7A8-4E35-BB67-F1EE5AB95DF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93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E01296-B2A0-465A-8548-623871A6D970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sz="264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124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b.net-informations.com/ado.net-dataproviders/ado.net-executenonquery-sqlcommand.htm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0641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dirty="0"/>
              <a:t>VB.NET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635318" y="3111968"/>
            <a:ext cx="8033163" cy="769441"/>
          </a:xfrm>
        </p:spPr>
        <p:txBody>
          <a:bodyPr anchor="ctr">
            <a:spAutoFit/>
          </a:bodyPr>
          <a:lstStyle/>
          <a:p>
            <a:pPr marL="146945" indent="0" algn="ctr">
              <a:buNone/>
            </a:pPr>
            <a:r>
              <a:rPr lang="en-US" sz="4400" dirty="0" err="1"/>
              <a:t>Glovish</a:t>
            </a:r>
            <a:r>
              <a:rPr lang="en-US" sz="4400" dirty="0"/>
              <a:t> technologies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 what is VB</a:t>
            </a:r>
          </a:p>
        </p:txBody>
      </p:sp>
    </p:spTree>
    <p:extLst>
      <p:ext uri="{BB962C8B-B14F-4D97-AF65-F5344CB8AC3E}">
        <p14:creationId xmlns:p14="http://schemas.microsoft.com/office/powerpoint/2010/main" val="188816463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716" y="2228045"/>
            <a:ext cx="86706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.NET </a:t>
            </a:r>
            <a:r>
              <a:rPr lang="en-US" dirty="0"/>
              <a:t>A programming infrastructure created by </a:t>
            </a:r>
            <a:r>
              <a:rPr lang="en-US" b="1" dirty="0"/>
              <a:t>Microsoft</a:t>
            </a:r>
            <a:r>
              <a:rPr lang="en-US" dirty="0"/>
              <a:t> for building, deploying, and running </a:t>
            </a:r>
            <a:r>
              <a:rPr lang="en-US" b="1" dirty="0"/>
              <a:t>applications</a:t>
            </a:r>
            <a:r>
              <a:rPr lang="en-US" dirty="0"/>
              <a:t> and services that use .NET technologies, such as desktop </a:t>
            </a:r>
            <a:r>
              <a:rPr lang="en-US" b="1" dirty="0"/>
              <a:t>applications</a:t>
            </a:r>
            <a:r>
              <a:rPr lang="en-US" dirty="0"/>
              <a:t> and Web services.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Which provider predefined Classes and methods to build application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3520" y="620707"/>
            <a:ext cx="7674566" cy="6463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What is .NET	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42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2895" y="1365161"/>
            <a:ext cx="93629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.Net</a:t>
            </a:r>
            <a:r>
              <a:rPr lang="en-US" sz="2800" dirty="0"/>
              <a:t> framework </a:t>
            </a:r>
            <a:r>
              <a:rPr lang="en-US" sz="2800" dirty="0" smtClean="0"/>
              <a:t>helps </a:t>
            </a:r>
            <a:r>
              <a:rPr lang="en-US" sz="2800" dirty="0"/>
              <a:t>you to write the following types of applications −</a:t>
            </a:r>
          </a:p>
          <a:p>
            <a:endParaRPr lang="en-US" sz="2800" dirty="0"/>
          </a:p>
          <a:p>
            <a:r>
              <a:rPr lang="en-US" sz="2800" dirty="0"/>
              <a:t>		Windows applications		</a:t>
            </a:r>
          </a:p>
          <a:p>
            <a:r>
              <a:rPr lang="en-US" sz="2800" dirty="0"/>
              <a:t>		Web applications</a:t>
            </a:r>
          </a:p>
          <a:p>
            <a:r>
              <a:rPr lang="en-US" sz="2800" dirty="0"/>
              <a:t>		Web services</a:t>
            </a:r>
          </a:p>
        </p:txBody>
      </p:sp>
    </p:spTree>
    <p:extLst>
      <p:ext uri="{BB962C8B-B14F-4D97-AF65-F5344CB8AC3E}">
        <p14:creationId xmlns:p14="http://schemas.microsoft.com/office/powerpoint/2010/main" val="13449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62934" y="466162"/>
            <a:ext cx="2893933" cy="92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Why VB.NET</a:t>
            </a:r>
            <a:endParaRPr lang="en-US" b="1" u="sng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318198" y="2245025"/>
            <a:ext cx="8607862" cy="2674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/>
              <a:t>The following reasons make </a:t>
            </a:r>
            <a:r>
              <a:rPr lang="en-US" dirty="0" err="1"/>
              <a:t>VB.Net</a:t>
            </a:r>
            <a:r>
              <a:rPr lang="en-US" dirty="0"/>
              <a:t> a widely used professional language −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Easy to learn</a:t>
            </a:r>
            <a:r>
              <a:rPr lang="en-US" dirty="0" smtClean="0"/>
              <a:t>.</a:t>
            </a:r>
            <a:r>
              <a:rPr lang="en-US" dirty="0"/>
              <a:t>		</a:t>
            </a:r>
            <a:endParaRPr lang="en-US" dirty="0" smtClean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Modern</a:t>
            </a:r>
            <a:r>
              <a:rPr lang="en-US" dirty="0"/>
              <a:t>, general </a:t>
            </a:r>
            <a:r>
              <a:rPr lang="en-US" dirty="0" smtClean="0"/>
              <a:t>purpose</a:t>
            </a:r>
            <a:endParaRPr lang="en-US" dirty="0"/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Object </a:t>
            </a:r>
            <a:r>
              <a:rPr lang="en-US" dirty="0"/>
              <a:t>oriented.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Structured </a:t>
            </a:r>
            <a:r>
              <a:rPr lang="en-US" dirty="0"/>
              <a:t>language.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It </a:t>
            </a:r>
            <a:r>
              <a:rPr lang="en-US" dirty="0"/>
              <a:t>produces efficient programs.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 smtClean="0"/>
              <a:t>Part </a:t>
            </a:r>
            <a:r>
              <a:rPr lang="en-US" dirty="0"/>
              <a:t>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  <a:endParaRPr lang="en-US" sz="2540" dirty="0"/>
          </a:p>
        </p:txBody>
      </p:sp>
    </p:spTree>
    <p:extLst>
      <p:ext uri="{BB962C8B-B14F-4D97-AF65-F5344CB8AC3E}">
        <p14:creationId xmlns:p14="http://schemas.microsoft.com/office/powerpoint/2010/main" val="589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8648" y="1532586"/>
            <a:ext cx="99940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Integrated Development Environment (IDE) For </a:t>
            </a:r>
            <a:r>
              <a:rPr lang="en-US" sz="2400" dirty="0" err="1"/>
              <a:t>VB.Net</a:t>
            </a:r>
            <a:endParaRPr lang="en-US" sz="2400" dirty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Microsoft provides the following development tools for </a:t>
            </a:r>
            <a:r>
              <a:rPr lang="en-US" sz="2400" dirty="0" smtClean="0"/>
              <a:t>                        </a:t>
            </a:r>
            <a:r>
              <a:rPr lang="en-US" sz="2400" dirty="0" err="1" smtClean="0"/>
              <a:t>VB.Net</a:t>
            </a:r>
            <a:r>
              <a:rPr lang="en-US" sz="2400" dirty="0" smtClean="0"/>
              <a:t> </a:t>
            </a:r>
            <a:r>
              <a:rPr lang="en-US" sz="2400" dirty="0"/>
              <a:t>programming −</a:t>
            </a:r>
          </a:p>
          <a:p>
            <a:endParaRPr lang="en-US" sz="2400" dirty="0"/>
          </a:p>
          <a:p>
            <a:r>
              <a:rPr lang="en-US" sz="2400" dirty="0"/>
              <a:t>		Visual Studio 2010 (VS)</a:t>
            </a:r>
          </a:p>
          <a:p>
            <a:r>
              <a:rPr lang="en-US" sz="2400" dirty="0"/>
              <a:t>		*Visual Basic 2010 Express (VBE)</a:t>
            </a:r>
          </a:p>
          <a:p>
            <a:r>
              <a:rPr lang="en-US" sz="2400" dirty="0"/>
              <a:t>		Visual Web </a:t>
            </a:r>
            <a:r>
              <a:rPr lang="en-US" sz="2400" dirty="0" smtClean="0"/>
              <a:t>Developer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RajaLakshmi : 8071994407</a:t>
            </a:r>
          </a:p>
          <a:p>
            <a:r>
              <a:rPr lang="en-US" sz="2400" dirty="0" smtClean="0"/>
              <a:t>08023398018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9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436" y="569192"/>
            <a:ext cx="6152288" cy="928897"/>
          </a:xfrm>
        </p:spPr>
        <p:txBody>
          <a:bodyPr anchor="ctr"/>
          <a:lstStyle/>
          <a:p>
            <a:pPr lvl="0"/>
            <a:r>
              <a:rPr lang="en-US" b="1" dirty="0" smtClean="0"/>
              <a:t>Addition in  </a:t>
            </a:r>
            <a:r>
              <a:rPr lang="en-US" b="1" dirty="0"/>
              <a:t>VB(6) /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475990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: displaying the output on the computer </a:t>
            </a:r>
            <a:r>
              <a:rPr lang="en-US" sz="2359" dirty="0" smtClean="0"/>
              <a:t>screen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/>
              <a:t>Print   20 + 10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smtClean="0"/>
              <a:t>-----------------------------------------------------------------------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r>
              <a:rPr lang="en-US" sz="2359" dirty="0" err="1" smtClean="0"/>
              <a:t>Console.writeLine</a:t>
            </a:r>
            <a:r>
              <a:rPr lang="en-US" sz="2359" dirty="0"/>
              <a:t>(</a:t>
            </a:r>
            <a:r>
              <a:rPr lang="en-US" sz="2359" dirty="0" smtClean="0"/>
              <a:t> 20 </a:t>
            </a:r>
            <a:r>
              <a:rPr lang="en-US" sz="2359" dirty="0"/>
              <a:t>+ </a:t>
            </a:r>
            <a:r>
              <a:rPr lang="en-US" sz="2359" dirty="0" smtClean="0"/>
              <a:t>10 )</a:t>
            </a: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  <a:p>
            <a:pPr lvl="0">
              <a:buSzPct val="45000"/>
              <a:buFont typeface="StarSymbol"/>
              <a:buChar char="●"/>
            </a:pPr>
            <a:endParaRPr lang="en-US" sz="2359" dirty="0"/>
          </a:p>
        </p:txBody>
      </p:sp>
    </p:spTree>
    <p:extLst>
      <p:ext uri="{BB962C8B-B14F-4D97-AF65-F5344CB8AC3E}">
        <p14:creationId xmlns:p14="http://schemas.microsoft.com/office/powerpoint/2010/main" val="211162294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VB(6) </a:t>
            </a:r>
            <a:r>
              <a:rPr lang="en-US" dirty="0"/>
              <a:t>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/>
              <a:t>Print A &amp; B &amp; C &amp; D &amp; E</a:t>
            </a:r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2552588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 dirty="0"/>
              <a:t>String VB.NET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552318"/>
          </a:xfrm>
        </p:spPr>
        <p:txBody>
          <a:bodyPr/>
          <a:lstStyle/>
          <a:p>
            <a:pPr lvl="0"/>
            <a:r>
              <a:rPr lang="en-US" sz="2177" dirty="0"/>
              <a:t>Private Sub</a:t>
            </a:r>
          </a:p>
          <a:p>
            <a:pPr lvl="0"/>
            <a:r>
              <a:rPr lang="en-US" sz="2177" dirty="0" smtClean="0"/>
              <a:t> Dim A, B, C, D, E AS String</a:t>
            </a:r>
            <a:endParaRPr lang="en-US" sz="2177" dirty="0"/>
          </a:p>
          <a:p>
            <a:pPr lvl="0"/>
            <a:r>
              <a:rPr lang="en-US" sz="2177" dirty="0"/>
              <a:t>A = "Tom"</a:t>
            </a:r>
          </a:p>
          <a:p>
            <a:pPr lvl="0"/>
            <a:r>
              <a:rPr lang="en-US" sz="2177" dirty="0"/>
              <a:t>B = "likes"</a:t>
            </a:r>
          </a:p>
          <a:p>
            <a:pPr lvl="0"/>
            <a:r>
              <a:rPr lang="en-US" sz="2177" dirty="0"/>
              <a:t>C = "to"</a:t>
            </a:r>
          </a:p>
          <a:p>
            <a:pPr lvl="0"/>
            <a:r>
              <a:rPr lang="en-US" sz="2177" dirty="0"/>
              <a:t>D = "eat"</a:t>
            </a:r>
          </a:p>
          <a:p>
            <a:pPr lvl="0"/>
            <a:r>
              <a:rPr lang="en-US" sz="2177" dirty="0"/>
              <a:t>E = "burger"</a:t>
            </a:r>
          </a:p>
          <a:p>
            <a:pPr lvl="0"/>
            <a:r>
              <a:rPr lang="en-US" sz="2177" dirty="0" err="1" smtClean="0"/>
              <a:t>Console.writeLine</a:t>
            </a:r>
            <a:r>
              <a:rPr lang="en-US" sz="2177" dirty="0" smtClean="0"/>
              <a:t>(  </a:t>
            </a:r>
            <a:r>
              <a:rPr lang="en-US" sz="2177" dirty="0"/>
              <a:t>A &amp; B &amp; C &amp; D &amp; </a:t>
            </a:r>
            <a:r>
              <a:rPr lang="en-US" sz="2177" dirty="0" smtClean="0"/>
              <a:t>E )</a:t>
            </a:r>
            <a:endParaRPr lang="en-US" sz="2177" dirty="0"/>
          </a:p>
          <a:p>
            <a:pPr lvl="0"/>
            <a:endParaRPr lang="en-US" sz="2177" dirty="0"/>
          </a:p>
          <a:p>
            <a:pPr lvl="0"/>
            <a:r>
              <a:rPr lang="en-US" sz="2177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58413831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553" y="656823"/>
            <a:ext cx="252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Data Types</a:t>
            </a:r>
            <a:endParaRPr lang="en-US" sz="2800" b="1" u="sng" dirty="0">
              <a:solidFill>
                <a:srgbClr val="31313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8655" y="1738648"/>
            <a:ext cx="54220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13131"/>
                </a:solidFill>
                <a:latin typeface="Verdana" panose="020B0604030504040204" pitchFamily="34" charset="0"/>
              </a:rPr>
              <a:t>Boolean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Char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Decimal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Integer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46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217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1" y="498293"/>
            <a:ext cx="7676006" cy="927457"/>
          </a:xfrm>
        </p:spPr>
        <p:txBody>
          <a:bodyPr/>
          <a:lstStyle/>
          <a:p>
            <a:pPr lvl="0"/>
            <a:r>
              <a:rPr lang="en-US" b="1" u="sng" dirty="0"/>
              <a:t>Visual Basic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0771" y="1597128"/>
            <a:ext cx="8033163" cy="4167112"/>
          </a:xfrm>
        </p:spPr>
        <p:txBody>
          <a:bodyPr anchor="ctr"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Visual Basic </a:t>
            </a:r>
            <a:r>
              <a:rPr lang="en-US" sz="2540" dirty="0" smtClean="0"/>
              <a:t>is a event-driven </a:t>
            </a:r>
            <a:r>
              <a:rPr lang="en-US" sz="2540" dirty="0"/>
              <a:t>programming language first released by Microsoft in 1991</a:t>
            </a:r>
            <a:r>
              <a:rPr lang="en-US" sz="2540" dirty="0" smtClean="0"/>
              <a:t>.</a:t>
            </a:r>
          </a:p>
          <a:p>
            <a:pPr marL="0" lvl="0" indent="0">
              <a:buSzPct val="45000"/>
              <a:buNone/>
            </a:pP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/>
              <a:t>Since then Microsoft has released many versions of Visual Basic, from Visual Basic 1.0 to the final version Visual Basic 6.0.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smtClean="0"/>
              <a:t>It </a:t>
            </a:r>
            <a:r>
              <a:rPr lang="en-US" sz="2540" dirty="0"/>
              <a:t>enables anyone to develop GUI window applications easily</a:t>
            </a:r>
            <a:r>
              <a:rPr lang="en-US" sz="2177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30778525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955" y="572595"/>
            <a:ext cx="2378321" cy="65089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Monotype Corsiva" panose="03010101010201010101" pitchFamily="66" charset="0"/>
                <a:ea typeface="+mn-ea"/>
                <a:cs typeface="+mn-cs"/>
              </a:rPr>
              <a:t>DataBase</a:t>
            </a:r>
            <a:endParaRPr lang="en-US" sz="4000" dirty="0">
              <a:solidFill>
                <a:srgbClr val="00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809" y="1918952"/>
            <a:ext cx="74697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Applications communicate with a database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,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retrieve the 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from DB and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present it in a user-friendly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way</a:t>
            </a:r>
          </a:p>
          <a:p>
            <a:endParaRPr lang="en-US" sz="3200" dirty="0">
              <a:solidFill>
                <a:srgbClr val="000000"/>
              </a:solidFill>
              <a:latin typeface="Monotype Corsiva" panose="03010101010201010101" pitchFamily="66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2) To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update the database by inserting, modifying and deleting data.</a:t>
            </a:r>
            <a:endParaRPr lang="en-US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3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661655" cy="8827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Monotype Corsiva" panose="03010101010201010101" pitchFamily="66" charset="0"/>
                <a:ea typeface="+mn-ea"/>
                <a:cs typeface="+mn-cs"/>
              </a:rPr>
              <a:t>ADO.NET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5" y="2060621"/>
            <a:ext cx="81265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 ActiveX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Data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Objects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( </a:t>
            </a:r>
            <a:r>
              <a:rPr lang="en-US" sz="3200" dirty="0" err="1" smtClean="0">
                <a:solidFill>
                  <a:srgbClr val="000000"/>
                </a:solidFill>
                <a:latin typeface="Monotype Corsiva" panose="03010101010201010101" pitchFamily="66" charset="0"/>
              </a:rPr>
              <a:t>ADO.Net</a:t>
            </a: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 ) 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Monotype Corsiva" panose="03010101010201010101" pitchFamily="66" charset="0"/>
              </a:rPr>
              <a:t>is 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a model, a part of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framework that is used by the </a:t>
            </a:r>
            <a:r>
              <a:rPr lang="en-US" sz="3200" dirty="0" err="1">
                <a:solidFill>
                  <a:srgbClr val="000000"/>
                </a:solidFill>
                <a:latin typeface="Monotype Corsiva" panose="03010101010201010101" pitchFamily="66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Monotype Corsiva" panose="03010101010201010101" pitchFamily="66" charset="0"/>
              </a:rPr>
              <a:t> applications for retrieving, accessing and updating data.</a:t>
            </a:r>
          </a:p>
        </p:txBody>
      </p:sp>
    </p:spTree>
    <p:extLst>
      <p:ext uri="{BB962C8B-B14F-4D97-AF65-F5344CB8AC3E}">
        <p14:creationId xmlns:p14="http://schemas.microsoft.com/office/powerpoint/2010/main" val="405970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4567730" cy="831203"/>
          </a:xfrm>
        </p:spPr>
        <p:txBody>
          <a:bodyPr>
            <a:normAutofit/>
          </a:bodyPr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08349" y="1558344"/>
            <a:ext cx="9504609" cy="22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data provider is used for connecting to a database, executing commands and retrieving data, storing it in a dataset, reading the retrieved data and updating the database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5870" y="121104"/>
            <a:ext cx="9714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data provider 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ADO.Net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consists of the following four objects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785870" y="1532586"/>
            <a:ext cx="2408350" cy="41339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Connection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Command</a:t>
            </a:r>
          </a:p>
          <a:p>
            <a:endParaRPr lang="en-US" b="1" dirty="0"/>
          </a:p>
          <a:p>
            <a:r>
              <a:rPr lang="en-US" b="1" dirty="0" err="1" smtClean="0"/>
              <a:t>DataReader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DataAdapter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04576" y="1365070"/>
            <a:ext cx="7405352" cy="49583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component is used to set up a connection with a </a:t>
            </a:r>
            <a:r>
              <a:rPr lang="en-US" dirty="0" smtClean="0"/>
              <a:t>data </a:t>
            </a:r>
            <a:r>
              <a:rPr lang="en-US" dirty="0"/>
              <a:t>source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 command is a SQL statement or a stored procedure used to retrieve, insert, delete or modify data in a data source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 reader is used to retrieve data from a data source in a read-only and forward-only mode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integral to the working of </a:t>
            </a:r>
            <a:r>
              <a:rPr lang="en-US" dirty="0" err="1"/>
              <a:t>ADO.Net</a:t>
            </a:r>
            <a:r>
              <a:rPr lang="en-US" dirty="0"/>
              <a:t> since data is transferred to and from a database through a data adapter. It retrieves data from a database into a dataset and updates the database. When changes are made to the dataset, the changes in the database are actually done by the data adapter.</a:t>
            </a:r>
          </a:p>
        </p:txBody>
      </p:sp>
    </p:spTree>
    <p:extLst>
      <p:ext uri="{BB962C8B-B14F-4D97-AF65-F5344CB8AC3E}">
        <p14:creationId xmlns:p14="http://schemas.microsoft.com/office/powerpoint/2010/main" val="41715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9713" y="373487"/>
            <a:ext cx="873187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is one of the most frequently used method in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Object and is used for executing statements that do not return result set.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performs Data Definition tasks as well as Data Manipulation tasks also.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Data Definition tasks like creating Stored Procedures and Views perform by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. 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Also Data Manipulation tasks like Insert , Update and Delete perform by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example shows how to use the method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() through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88012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01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4355" y="589744"/>
            <a:ext cx="603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DATABASE CONNECTION </a:t>
            </a:r>
            <a:endParaRPr 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7887" y="1558344"/>
            <a:ext cx="10625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a Project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.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mdf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file by Adding DataBase Connection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a Table and Table Structure in DB(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Declare Primary Key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Module Class and declare a </a:t>
            </a:r>
            <a:r>
              <a:rPr lang="en-US" sz="24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Conn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String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Then perform SAVE , MODIFY AND DELETE OPERATION  on data in DATABASE.</a:t>
            </a:r>
          </a:p>
        </p:txBody>
      </p:sp>
    </p:spTree>
    <p:extLst>
      <p:ext uri="{BB962C8B-B14F-4D97-AF65-F5344CB8AC3E}">
        <p14:creationId xmlns:p14="http://schemas.microsoft.com/office/powerpoint/2010/main" val="195971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535" y="291755"/>
            <a:ext cx="10590727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Establish DataBase Connection With Window Application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4658" y="1631282"/>
            <a:ext cx="8414197" cy="4935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View and Select Database Explorer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Database Connection and Select Add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on Browse for  DataBase  file name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 Project Directory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Documents\\Visual Studio 2010\\Project\\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Project_Name\\Project_Name\\bin\\Debug\\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Database_Name.mdf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Providing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   &gt;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Open and Then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Database_Name.mdf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Table then create New Table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Column name with data type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ED7D3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don’t forget to specify primary key in each 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right click on particular column then select Set primary key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35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09"/>
            <a:ext cx="4567730" cy="8312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 smtClean="0"/>
              <a:t>SqlCommand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287887" y="1558344"/>
            <a:ext cx="106250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SqlCommand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a Class allows you to write a query and send commands to Database.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has methods that are specialized for different commands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Returns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SqlDataReader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object to view the results of a SELECT query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ExecuteNonQuery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 : This Method is used to execute INSERT , UPDATE and DELETE commands.</a:t>
            </a:r>
          </a:p>
        </p:txBody>
      </p:sp>
    </p:spTree>
    <p:extLst>
      <p:ext uri="{BB962C8B-B14F-4D97-AF65-F5344CB8AC3E}">
        <p14:creationId xmlns:p14="http://schemas.microsoft.com/office/powerpoint/2010/main" val="1285937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532" y="2910628"/>
            <a:ext cx="8010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suppliers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supplier_id,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supplier_name)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50, 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'Flipkart'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3932" y="665185"/>
            <a:ext cx="8695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column1, column2, ... column_n )  </a:t>
            </a:r>
          </a:p>
          <a:p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expression1, expression2, ... expression_n );   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Event Driven Programming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endParaRPr lang="en-US" sz="2359"/>
          </a:p>
          <a:p>
            <a:pPr lvl="0"/>
            <a:endParaRPr lang="en-US" sz="2359"/>
          </a:p>
          <a:p>
            <a:pPr lvl="0">
              <a:buSzPct val="45000"/>
              <a:buFont typeface="StarSymbol"/>
              <a:buChar char="●"/>
            </a:pPr>
            <a:r>
              <a:rPr lang="en-US" sz="2359"/>
              <a:t>The event-driven programming is a computer programming paradigm where the flow and control of the program are determined by some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Types of Event</a:t>
            </a:r>
          </a:p>
        </p:txBody>
      </p:sp>
    </p:spTree>
    <p:extLst>
      <p:ext uri="{BB962C8B-B14F-4D97-AF65-F5344CB8AC3E}">
        <p14:creationId xmlns:p14="http://schemas.microsoft.com/office/powerpoint/2010/main" val="364042979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245196" y="1906074"/>
            <a:ext cx="97836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SqlDataAdapter Class is a part of the C# ADO.NET Data Provider and it resides in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System.Data.SqlClient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 namespace.</a:t>
            </a:r>
          </a:p>
          <a:p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SqlDataAdapter provides the communication between the Dataset and the SQL database. We can use  SqlDataAdapter Object in combination with Dataset Object.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2013376" y="624109"/>
            <a:ext cx="4567730" cy="8312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SqlDataAdapter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773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50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566" y="607503"/>
            <a:ext cx="103803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network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related or instance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-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specific error occurred while establishing a connection to SQL 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 The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was not found or was not accessible. Verify that the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instance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name is correct and that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SQL Server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is configured to allow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remote </a:t>
            </a:r>
            <a:r>
              <a:rPr lang="en-US" sz="20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connections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2000" dirty="0" smtClean="0"/>
              <a:t>Open</a:t>
            </a:r>
            <a:r>
              <a:rPr lang="en-US" sz="2000" dirty="0"/>
              <a:t> </a:t>
            </a:r>
            <a:r>
              <a:rPr lang="en-US" sz="2000" b="1" dirty="0"/>
              <a:t>Services</a:t>
            </a:r>
            <a:r>
              <a:rPr lang="en-US" sz="2000" dirty="0"/>
              <a:t> then start running </a:t>
            </a:r>
            <a:r>
              <a:rPr lang="en-US" sz="2000" b="1" dirty="0" err="1"/>
              <a:t>Sql</a:t>
            </a:r>
            <a:r>
              <a:rPr lang="en-US" sz="2000" b="1" dirty="0"/>
              <a:t> Server (</a:t>
            </a:r>
            <a:r>
              <a:rPr lang="en-US" sz="2000" b="1" dirty="0" err="1"/>
              <a:t>Sqlexpress</a:t>
            </a:r>
            <a:r>
              <a:rPr lang="en-US" sz="2000" b="1" dirty="0"/>
              <a:t>)</a:t>
            </a:r>
            <a:r>
              <a:rPr lang="en-US" sz="2000" dirty="0"/>
              <a:t> service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 </a:t>
            </a: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Open</a:t>
            </a:r>
            <a:r>
              <a:rPr lang="en-US" sz="2000" dirty="0"/>
              <a:t> </a:t>
            </a:r>
            <a:r>
              <a:rPr lang="en-US" sz="2000" b="1" dirty="0" err="1"/>
              <a:t>Sql</a:t>
            </a:r>
            <a:r>
              <a:rPr lang="en-US" sz="2000" b="1" dirty="0"/>
              <a:t> Server Configuration Manager</a:t>
            </a:r>
            <a:r>
              <a:rPr lang="en-US" sz="2000" dirty="0"/>
              <a:t> </a:t>
            </a:r>
            <a:r>
              <a:rPr lang="en-US" sz="2000" dirty="0" smtClean="0"/>
              <a:t>&gt;&gt;</a:t>
            </a:r>
            <a:r>
              <a:rPr lang="en-US" sz="2000" dirty="0"/>
              <a:t> </a:t>
            </a:r>
            <a:r>
              <a:rPr lang="en-US" sz="2000" b="1" dirty="0"/>
              <a:t>SQL Server Network </a:t>
            </a:r>
            <a:r>
              <a:rPr lang="en-US" sz="2000" b="1" dirty="0" smtClean="0"/>
              <a:t>configuration</a:t>
            </a:r>
            <a:r>
              <a:rPr lang="en-US" sz="2000" dirty="0"/>
              <a:t> </a:t>
            </a:r>
            <a:r>
              <a:rPr lang="en-US" sz="2000" dirty="0" smtClean="0"/>
              <a:t> &gt;&gt;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b="1" dirty="0" smtClean="0"/>
              <a:t>	Protocols </a:t>
            </a:r>
            <a:r>
              <a:rPr lang="en-US" sz="2000" b="1" dirty="0"/>
              <a:t>for &lt;(INSTANCE)&gt;</a:t>
            </a:r>
            <a:r>
              <a:rPr lang="en-US" sz="2000" dirty="0"/>
              <a:t> --&gt; </a:t>
            </a:r>
            <a:r>
              <a:rPr lang="en-US" sz="2000" b="1" dirty="0"/>
              <a:t>TCP/IP</a:t>
            </a:r>
            <a:r>
              <a:rPr lang="en-US" sz="2000" dirty="0"/>
              <a:t> (double click on it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pPr fontAlgn="base"/>
            <a:r>
              <a:rPr lang="en-US" sz="2000" dirty="0"/>
              <a:t>2) Select --&gt; </a:t>
            </a:r>
            <a:r>
              <a:rPr lang="en-US" sz="2000" b="1" dirty="0"/>
              <a:t>IP Addresses(Tab)</a:t>
            </a:r>
            <a:r>
              <a:rPr lang="en-US" sz="2000" dirty="0"/>
              <a:t>.</a:t>
            </a:r>
          </a:p>
          <a:p>
            <a:pPr fontAlgn="base"/>
            <a:r>
              <a:rPr lang="en-US" sz="2000" dirty="0"/>
              <a:t>3) Go to the last entry </a:t>
            </a:r>
            <a:r>
              <a:rPr lang="en-US" sz="2000" b="1" dirty="0"/>
              <a:t>IP All</a:t>
            </a:r>
            <a:r>
              <a:rPr lang="en-US" sz="2000" dirty="0"/>
              <a:t> and mention </a:t>
            </a:r>
            <a:r>
              <a:rPr lang="en-US" sz="2000" b="1" dirty="0"/>
              <a:t>TCP Port 1433</a:t>
            </a:r>
            <a:r>
              <a:rPr lang="en-US" sz="2000" dirty="0" smtClean="0"/>
              <a:t>.   Then Press Apply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Press </a:t>
            </a:r>
            <a:r>
              <a:rPr lang="en-US" altLang="en-US" sz="2000" dirty="0" err="1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Win+R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 enter </a:t>
            </a:r>
            <a:r>
              <a:rPr lang="en-US" altLang="en-US" sz="2000" b="1" dirty="0" err="1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services.msc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Now restart </a:t>
            </a:r>
            <a:r>
              <a:rPr lang="en-US" altLang="en-US" sz="2000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SQL Server &lt;(INSTANCE</a:t>
            </a:r>
            <a:r>
              <a:rPr lang="en-US" altLang="en-US" sz="2000" b="1" dirty="0" smtClean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)&gt;</a:t>
            </a:r>
            <a:r>
              <a:rPr lang="en-US" altLang="en-US" sz="20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7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234" y="2627290"/>
            <a:ext cx="3966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  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06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75958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hlinkClick r:id="rId2"/>
              </a:rPr>
              <a:t>http://vb.net-informations.com/ado.net-dataproviders/ado.net-executenonquery-sqlcommand.htm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3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9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Types of Event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/>
          <a:lstStyle/>
          <a:p>
            <a:pPr lvl="0"/>
            <a:r>
              <a:rPr lang="en-US" b="1" dirty="0"/>
              <a:t> There are mainly two types of events −</a:t>
            </a:r>
          </a:p>
          <a:p>
            <a:pPr lvl="0"/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Mouse 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/>
              <a:t>Keyboard </a:t>
            </a:r>
            <a:r>
              <a:rPr lang="en-US" b="1" dirty="0" smtClean="0"/>
              <a:t>events</a:t>
            </a:r>
          </a:p>
          <a:p>
            <a:pPr lvl="0">
              <a:buSzPct val="45000"/>
              <a:buFont typeface="StarSymbol"/>
              <a:buChar char="●"/>
            </a:pPr>
            <a:endParaRPr lang="en-US" b="1" dirty="0"/>
          </a:p>
          <a:p>
            <a:pPr lvl="0">
              <a:buSzPct val="45000"/>
              <a:buFont typeface="StarSymbol"/>
              <a:buChar char="●"/>
            </a:pPr>
            <a:r>
              <a:rPr lang="en-US" b="1" dirty="0" smtClean="0"/>
              <a:t>Focus events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Mouse Event</a:t>
            </a:r>
          </a:p>
        </p:txBody>
      </p:sp>
    </p:spTree>
    <p:extLst>
      <p:ext uri="{BB962C8B-B14F-4D97-AF65-F5344CB8AC3E}">
        <p14:creationId xmlns:p14="http://schemas.microsoft.com/office/powerpoint/2010/main" val="214175176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4641608"/>
          </a:xfrm>
        </p:spPr>
        <p:txBody>
          <a:bodyPr/>
          <a:lstStyle/>
          <a:p>
            <a:pPr lvl="0"/>
            <a:r>
              <a:rPr lang="en-US" dirty="0"/>
              <a:t>Various mouse events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MouseUp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MouseEnter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MouseLeave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MouseHover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MouseMove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MouseWheel</a:t>
            </a:r>
            <a:endParaRPr lang="en-US" sz="2540" dirty="0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/>
              <a:t>Mouse Events</a:t>
            </a:r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Keyword  Event</a:t>
            </a:r>
          </a:p>
        </p:txBody>
      </p:sp>
    </p:spTree>
    <p:extLst>
      <p:ext uri="{BB962C8B-B14F-4D97-AF65-F5344CB8AC3E}">
        <p14:creationId xmlns:p14="http://schemas.microsoft.com/office/powerpoint/2010/main" val="192172911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928897"/>
          </a:xfrm>
        </p:spPr>
        <p:txBody>
          <a:bodyPr/>
          <a:lstStyle/>
          <a:p>
            <a:pPr lvl="0"/>
            <a:r>
              <a:rPr lang="en-US" b="1" u="sng"/>
              <a:t>Keyboard Events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35318" y="1768506"/>
            <a:ext cx="8033163" cy="345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40" dirty="0"/>
              <a:t>Various keyboard events</a:t>
            </a:r>
          </a:p>
          <a:p>
            <a:pPr lvl="0"/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KeyDown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KeyPress</a:t>
            </a:r>
            <a:endParaRPr lang="en-US" sz="2540" dirty="0"/>
          </a:p>
          <a:p>
            <a:pPr lvl="0">
              <a:buSzPct val="45000"/>
              <a:buFont typeface="StarSymbol"/>
              <a:buChar char="●"/>
            </a:pPr>
            <a:r>
              <a:rPr lang="en-US" sz="2540" dirty="0" err="1"/>
              <a:t>KeyUp</a:t>
            </a: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VB.NET</a:t>
            </a:r>
          </a:p>
        </p:txBody>
      </p:sp>
    </p:spTree>
    <p:extLst>
      <p:ext uri="{BB962C8B-B14F-4D97-AF65-F5344CB8AC3E}">
        <p14:creationId xmlns:p14="http://schemas.microsoft.com/office/powerpoint/2010/main" val="360344333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3520" y="620707"/>
            <a:ext cx="7674566" cy="646331"/>
          </a:xfrm>
        </p:spPr>
        <p:txBody>
          <a:bodyPr>
            <a:spAutoFit/>
          </a:bodyPr>
          <a:lstStyle/>
          <a:p>
            <a:pPr lvl="0"/>
            <a:r>
              <a:rPr lang="en-US" b="1" u="sng" dirty="0"/>
              <a:t>What is VB.NET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8198" y="2245025"/>
            <a:ext cx="8607862" cy="267470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VB.NET stands for Visual Basic .NET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It is an </a:t>
            </a:r>
            <a:r>
              <a:rPr lang="en-US" sz="2400" b="1" u="sng" dirty="0"/>
              <a:t>object-oriented</a:t>
            </a:r>
            <a:r>
              <a:rPr lang="en-US" sz="2400" u="sng" dirty="0"/>
              <a:t> </a:t>
            </a:r>
            <a:r>
              <a:rPr lang="en-US" sz="2400" dirty="0"/>
              <a:t>computer programming language.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Developed by </a:t>
            </a:r>
            <a:r>
              <a:rPr lang="en-US" sz="2400" dirty="0" smtClean="0"/>
              <a:t>Microsoft  in 2002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b="1" dirty="0"/>
              <a:t>Also </a:t>
            </a:r>
            <a:r>
              <a:rPr lang="en-US" sz="2400" b="1" dirty="0" err="1"/>
              <a:t>VB.Net</a:t>
            </a:r>
            <a:r>
              <a:rPr lang="en-US" sz="2400" b="1" dirty="0"/>
              <a:t> is an event-driven language.</a:t>
            </a:r>
          </a:p>
          <a:p>
            <a:pPr lvl="0">
              <a:buSzPct val="45000"/>
              <a:buFont typeface="StarSymbol"/>
              <a:buChar char="●"/>
            </a:pPr>
            <a:endParaRPr lang="en-US" sz="2540" dirty="0"/>
          </a:p>
        </p:txBody>
      </p:sp>
      <p:sp>
        <p:nvSpPr>
          <p:cNvPr id="4" name="TextBox 3"/>
          <p:cNvSpPr txBox="1"/>
          <p:nvPr/>
        </p:nvSpPr>
        <p:spPr>
          <a:xfrm rot="12600">
            <a:off x="7827014" y="5939440"/>
            <a:ext cx="2085575" cy="251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indent="-195955" algn="ctr" hangingPunct="0">
              <a:defRPr sz="1800"/>
            </a:pPr>
            <a:r>
              <a:rPr lang="en-US" sz="1633">
                <a:latin typeface="Albany" pitchFamily="18"/>
                <a:ea typeface="Andale Sans UI" pitchFamily="2"/>
                <a:cs typeface="Tahoma" pitchFamily="2"/>
              </a:rPr>
              <a:t>Next: Event Driven</a:t>
            </a:r>
          </a:p>
        </p:txBody>
      </p:sp>
    </p:spTree>
    <p:extLst>
      <p:ext uri="{BB962C8B-B14F-4D97-AF65-F5344CB8AC3E}">
        <p14:creationId xmlns:p14="http://schemas.microsoft.com/office/powerpoint/2010/main" val="258888605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059" y="703409"/>
            <a:ext cx="6096000" cy="50270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As of 2017, eight versions of Visual Basic .NET are released.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7.0) The first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version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relies on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1.0.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2003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7.1)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Visual Basic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2003 was released with .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NET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Framework 1.1.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8.0)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2008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9.0)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2010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10.0)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2012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11.0)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2015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14.0) ...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2017 (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VB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15.0)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436" y="771590"/>
            <a:ext cx="4218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Difference b/w  VB and VB.NET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4036</TotalTime>
  <Words>874</Words>
  <Application>Microsoft Office PowerPoint</Application>
  <PresentationFormat>Widescreen</PresentationFormat>
  <Paragraphs>217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Albany</vt:lpstr>
      <vt:lpstr>Andale Sans UI</vt:lpstr>
      <vt:lpstr>Arial</vt:lpstr>
      <vt:lpstr>Arial</vt:lpstr>
      <vt:lpstr>Calibri</vt:lpstr>
      <vt:lpstr>Century Gothic</vt:lpstr>
      <vt:lpstr>inherit</vt:lpstr>
      <vt:lpstr>Monotype Corsiva</vt:lpstr>
      <vt:lpstr>StarSymbol</vt:lpstr>
      <vt:lpstr>Tahoma</vt:lpstr>
      <vt:lpstr>Times New Roman</vt:lpstr>
      <vt:lpstr>Verdana</vt:lpstr>
      <vt:lpstr>Verdana</vt:lpstr>
      <vt:lpstr>Wingdings 3</vt:lpstr>
      <vt:lpstr>Wisp</vt:lpstr>
      <vt:lpstr>VB.NET</vt:lpstr>
      <vt:lpstr>Visual Basic</vt:lpstr>
      <vt:lpstr>Event Driven Programming</vt:lpstr>
      <vt:lpstr>Types of Event</vt:lpstr>
      <vt:lpstr>Mouse Events</vt:lpstr>
      <vt:lpstr>Keyboard Events</vt:lpstr>
      <vt:lpstr>What is VB.NET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in  VB(6) / VB.NET</vt:lpstr>
      <vt:lpstr>String VB(6)  </vt:lpstr>
      <vt:lpstr>String VB.NET</vt:lpstr>
      <vt:lpstr>PowerPoint Presentation</vt:lpstr>
      <vt:lpstr>PowerPoint Presentation</vt:lpstr>
      <vt:lpstr>PowerPoint Presentation</vt:lpstr>
      <vt:lpstr>DataBase</vt:lpstr>
      <vt:lpstr>ADO.NET</vt:lpstr>
      <vt:lpstr>Data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</dc:creator>
  <cp:lastModifiedBy>Dee</cp:lastModifiedBy>
  <cp:revision>86</cp:revision>
  <dcterms:created xsi:type="dcterms:W3CDTF">2019-07-07T12:01:46Z</dcterms:created>
  <dcterms:modified xsi:type="dcterms:W3CDTF">2019-07-19T07:47:54Z</dcterms:modified>
</cp:coreProperties>
</file>