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SemiBold"/>
      <p:regular r:id="rId33"/>
      <p:bold r:id="rId34"/>
      <p:italic r:id="rId35"/>
      <p:boldItalic r:id="rId36"/>
    </p:embeddedFont>
    <p:embeddedFont>
      <p:font typeface="Roboto"/>
      <p:regular r:id="rId37"/>
      <p:bold r:id="rId38"/>
      <p:italic r:id="rId39"/>
      <p:boldItalic r:id="rId40"/>
    </p:embeddedFont>
    <p:embeddedFont>
      <p:font typeface="Nunito"/>
      <p:regular r:id="rId41"/>
      <p:bold r:id="rId42"/>
      <p:italic r:id="rId43"/>
      <p:boldItalic r:id="rId44"/>
    </p:embeddedFont>
    <p:embeddedFont>
      <p:font typeface="Nunito ExtraBold"/>
      <p:bold r:id="rId45"/>
      <p:boldItalic r:id="rId46"/>
    </p:embeddedFont>
    <p:embeddedFont>
      <p:font typeface="Average"/>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7.xml"/><Relationship Id="rId44" Type="http://schemas.openxmlformats.org/officeDocument/2006/relationships/font" Target="fonts/Nunito-boldItalic.fntdata"/><Relationship Id="rId21" Type="http://schemas.openxmlformats.org/officeDocument/2006/relationships/slide" Target="slides/slide16.xml"/><Relationship Id="rId43" Type="http://schemas.openxmlformats.org/officeDocument/2006/relationships/font" Target="fonts/Nunito-italic.fntdata"/><Relationship Id="rId24" Type="http://schemas.openxmlformats.org/officeDocument/2006/relationships/slide" Target="slides/slide19.xml"/><Relationship Id="rId46" Type="http://schemas.openxmlformats.org/officeDocument/2006/relationships/font" Target="fonts/NunitoExtraBold-boldItalic.fntdata"/><Relationship Id="rId23" Type="http://schemas.openxmlformats.org/officeDocument/2006/relationships/slide" Target="slides/slide18.xml"/><Relationship Id="rId45" Type="http://schemas.openxmlformats.org/officeDocument/2006/relationships/font" Target="fonts/NunitoExtra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Average-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SemiBold-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SemiBold-italic.fntdata"/><Relationship Id="rId12" Type="http://schemas.openxmlformats.org/officeDocument/2006/relationships/slide" Target="slides/slide7.xml"/><Relationship Id="rId34" Type="http://schemas.openxmlformats.org/officeDocument/2006/relationships/font" Target="fonts/NunitoSemiBold-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NunitoSemiBold-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6702de2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6702de2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278948325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278948325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6702de20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6702de20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4b96eec17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4b96eec17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6702de20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6702de20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e278948325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e278948325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6702de20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6702de20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7e31ab1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7e31ab1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7e31ab1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47e31ab1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4b04f2b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4b04f2b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278948325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278948325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0600b24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50600b24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0600b24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0600b24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2f1380d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2f1380d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54b04f2bf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54b04f2bf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4b04f2bf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4b04f2bf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4b04f2bf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54b04f2bf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e27894832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e27894832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e278948325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e278948325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278948325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e278948325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4b96eec1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4b96eec1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278948325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278948325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278948325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278948325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6702de2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6702de2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278948325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e278948325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4b96eec17_0_1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4b96eec17_0_1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649646" y="290350"/>
            <a:ext cx="8520600" cy="2052600"/>
          </a:xfrm>
          <a:prstGeom prst="rect">
            <a:avLst/>
          </a:prstGeom>
        </p:spPr>
        <p:txBody>
          <a:bodyPr anchorCtr="0" anchor="t" bIns="91425" lIns="91425" spcFirstLastPara="1" rIns="91425" wrap="square" tIns="91425">
            <a:normAutofit/>
          </a:bodyPr>
          <a:lstStyle/>
          <a:p>
            <a:pPr indent="0" lvl="0" marL="0" rtl="0" algn="ctr">
              <a:lnSpc>
                <a:spcPct val="135714"/>
              </a:lnSpc>
              <a:spcBef>
                <a:spcPts val="0"/>
              </a:spcBef>
              <a:spcAft>
                <a:spcPts val="0"/>
              </a:spcAft>
              <a:buNone/>
            </a:pPr>
            <a:r>
              <a:rPr lang="es" sz="2550" u="sng">
                <a:solidFill>
                  <a:srgbClr val="383838"/>
                </a:solidFill>
                <a:highlight>
                  <a:schemeClr val="dk1"/>
                </a:highlight>
                <a:latin typeface="Nunito ExtraBold"/>
                <a:ea typeface="Nunito ExtraBold"/>
                <a:cs typeface="Nunito ExtraBold"/>
                <a:sym typeface="Nunito ExtraBold"/>
              </a:rPr>
              <a:t>A</a:t>
            </a:r>
            <a:r>
              <a:rPr lang="es" sz="2550" u="sng">
                <a:solidFill>
                  <a:srgbClr val="383838"/>
                </a:solidFill>
                <a:highlight>
                  <a:schemeClr val="dk1"/>
                </a:highlight>
                <a:latin typeface="Nunito ExtraBold"/>
                <a:ea typeface="Nunito ExtraBold"/>
                <a:cs typeface="Nunito ExtraBold"/>
                <a:sym typeface="Nunito ExtraBold"/>
              </a:rPr>
              <a:t>irline Passenger Satisfaction</a:t>
            </a:r>
            <a:endParaRPr sz="2550" u="sng">
              <a:solidFill>
                <a:srgbClr val="383838"/>
              </a:solidFill>
              <a:highlight>
                <a:schemeClr val="dk1"/>
              </a:highlight>
              <a:latin typeface="Nunito ExtraBold"/>
              <a:ea typeface="Nunito ExtraBold"/>
              <a:cs typeface="Nunito ExtraBold"/>
              <a:sym typeface="Nunito ExtraBold"/>
            </a:endParaRPr>
          </a:p>
          <a:p>
            <a:pPr indent="0" lvl="0" marL="0" rtl="0" algn="ctr">
              <a:lnSpc>
                <a:spcPct val="135714"/>
              </a:lnSpc>
              <a:spcBef>
                <a:spcPts val="0"/>
              </a:spcBef>
              <a:spcAft>
                <a:spcPts val="0"/>
              </a:spcAft>
              <a:buNone/>
            </a:pPr>
            <a:r>
              <a:t/>
            </a:r>
            <a:endParaRPr b="1" sz="3050" u="sng">
              <a:highlight>
                <a:schemeClr val="lt1"/>
              </a:highlight>
            </a:endParaRPr>
          </a:p>
        </p:txBody>
      </p:sp>
      <p:sp>
        <p:nvSpPr>
          <p:cNvPr id="129" name="Google Shape;129;p13"/>
          <p:cNvSpPr txBox="1"/>
          <p:nvPr>
            <p:ph idx="1" type="subTitle"/>
          </p:nvPr>
        </p:nvSpPr>
        <p:spPr>
          <a:xfrm>
            <a:off x="311700" y="3655875"/>
            <a:ext cx="8601600" cy="1029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solidFill>
                  <a:srgbClr val="000000"/>
                </a:solidFill>
                <a:latin typeface="Nunito SemiBold"/>
                <a:ea typeface="Nunito SemiBold"/>
                <a:cs typeface="Nunito SemiBold"/>
                <a:sym typeface="Nunito SemiBold"/>
              </a:rPr>
              <a:t>        ¿Cómo lograr una mejor experiencia para el pasajero?</a:t>
            </a:r>
            <a:endParaRPr>
              <a:solidFill>
                <a:srgbClr val="000000"/>
              </a:solidFill>
              <a:latin typeface="Nunito SemiBold"/>
              <a:ea typeface="Nunito SemiBold"/>
              <a:cs typeface="Nunito SemiBold"/>
              <a:sym typeface="Nunito SemiBold"/>
            </a:endParaRPr>
          </a:p>
          <a:p>
            <a:pPr indent="0" lvl="0" marL="0" rtl="0" algn="ctr">
              <a:spcBef>
                <a:spcPts val="0"/>
              </a:spcBef>
              <a:spcAft>
                <a:spcPts val="0"/>
              </a:spcAft>
              <a:buNone/>
            </a:pPr>
            <a:r>
              <a:t/>
            </a:r>
            <a:endParaRPr>
              <a:solidFill>
                <a:schemeClr val="lt1"/>
              </a:solidFill>
            </a:endParaRPr>
          </a:p>
          <a:p>
            <a:pPr indent="0" lvl="0" marL="0" rtl="0" algn="l">
              <a:spcBef>
                <a:spcPts val="0"/>
              </a:spcBef>
              <a:spcAft>
                <a:spcPts val="0"/>
              </a:spcAft>
              <a:buNone/>
            </a:pPr>
            <a:r>
              <a:rPr lang="es" sz="1100">
                <a:solidFill>
                  <a:schemeClr val="lt1"/>
                </a:solidFill>
              </a:rPr>
              <a:t>              </a:t>
            </a:r>
            <a:r>
              <a:rPr lang="es" sz="1100">
                <a:solidFill>
                  <a:srgbClr val="383838"/>
                </a:solidFill>
              </a:rPr>
              <a:t>                                                                                                                                                   </a:t>
            </a:r>
            <a:r>
              <a:rPr lang="es" sz="1100">
                <a:solidFill>
                  <a:srgbClr val="383838"/>
                </a:solidFill>
              </a:rPr>
              <a:t>   </a:t>
            </a:r>
            <a:r>
              <a:rPr lang="es" sz="1100"/>
              <a:t> </a:t>
            </a:r>
            <a:endParaRPr sz="1100"/>
          </a:p>
          <a:p>
            <a:pPr indent="457200" lvl="0" marL="4114800" rtl="0" algn="l">
              <a:spcBef>
                <a:spcPts val="0"/>
              </a:spcBef>
              <a:spcAft>
                <a:spcPts val="0"/>
              </a:spcAft>
              <a:buNone/>
            </a:pPr>
            <a:r>
              <a:rPr lang="es" sz="1100">
                <a:solidFill>
                  <a:srgbClr val="383838"/>
                </a:solidFill>
              </a:rPr>
              <a:t>Facundo Deza  - </a:t>
            </a:r>
            <a:r>
              <a:rPr lang="es" sz="1100">
                <a:solidFill>
                  <a:srgbClr val="383838"/>
                </a:solidFill>
              </a:rPr>
              <a:t> D</a:t>
            </a:r>
            <a:r>
              <a:rPr lang="es" sz="1100">
                <a:solidFill>
                  <a:srgbClr val="383838"/>
                </a:solidFill>
              </a:rPr>
              <a:t>ata Science (Comisión 32835) CoderHouse</a:t>
            </a:r>
            <a:r>
              <a:rPr lang="es" sz="1100">
                <a:solidFill>
                  <a:srgbClr val="383838"/>
                </a:solidFill>
              </a:rPr>
              <a:t> </a:t>
            </a:r>
            <a:endParaRPr sz="1100">
              <a:solidFill>
                <a:srgbClr val="383838"/>
              </a:solidFill>
            </a:endParaRPr>
          </a:p>
        </p:txBody>
      </p:sp>
      <p:pic>
        <p:nvPicPr>
          <p:cNvPr id="130" name="Google Shape;130;p13"/>
          <p:cNvPicPr preferRelativeResize="0"/>
          <p:nvPr/>
        </p:nvPicPr>
        <p:blipFill>
          <a:blip r:embed="rId3">
            <a:alphaModFix/>
          </a:blip>
          <a:stretch>
            <a:fillRect/>
          </a:stretch>
        </p:blipFill>
        <p:spPr>
          <a:xfrm>
            <a:off x="2886925" y="1000375"/>
            <a:ext cx="4046026" cy="2655500"/>
          </a:xfrm>
          <a:prstGeom prst="rect">
            <a:avLst/>
          </a:prstGeom>
          <a:noFill/>
          <a:ln>
            <a:noFill/>
          </a:ln>
        </p:spPr>
      </p:pic>
      <p:sp>
        <p:nvSpPr>
          <p:cNvPr id="131" name="Google Shape;131;p13"/>
          <p:cNvSpPr txBox="1"/>
          <p:nvPr/>
        </p:nvSpPr>
        <p:spPr>
          <a:xfrm>
            <a:off x="2886925" y="4418675"/>
            <a:ext cx="59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sp>
        <p:nvSpPr>
          <p:cNvPr id="196" name="Google Shape;196;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1800">
                <a:solidFill>
                  <a:srgbClr val="383838"/>
                </a:solidFill>
                <a:latin typeface="Average"/>
                <a:ea typeface="Average"/>
                <a:cs typeface="Average"/>
                <a:sym typeface="Average"/>
              </a:rPr>
              <a:t>Conclusión preliminar </a:t>
            </a:r>
            <a:endParaRPr b="1" sz="1800">
              <a:solidFill>
                <a:srgbClr val="383838"/>
              </a:solidFill>
              <a:latin typeface="Average"/>
              <a:ea typeface="Average"/>
              <a:cs typeface="Average"/>
              <a:sym typeface="Average"/>
            </a:endParaRPr>
          </a:p>
          <a:p>
            <a:pPr indent="0" lvl="0" marL="0" rtl="0" algn="l">
              <a:spcBef>
                <a:spcPts val="0"/>
              </a:spcBef>
              <a:spcAft>
                <a:spcPts val="0"/>
              </a:spcAft>
              <a:buNone/>
            </a:pPr>
            <a:r>
              <a:t/>
            </a:r>
            <a:endParaRPr/>
          </a:p>
        </p:txBody>
      </p:sp>
      <p:sp>
        <p:nvSpPr>
          <p:cNvPr id="197" name="Google Shape;197;p22"/>
          <p:cNvSpPr txBox="1"/>
          <p:nvPr>
            <p:ph idx="1" type="body"/>
          </p:nvPr>
        </p:nvSpPr>
        <p:spPr>
          <a:xfrm>
            <a:off x="819150" y="1495925"/>
            <a:ext cx="7505700" cy="2448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600"/>
              </a:spcBef>
              <a:spcAft>
                <a:spcPts val="0"/>
              </a:spcAft>
              <a:buClr>
                <a:srgbClr val="383838"/>
              </a:buClr>
              <a:buSzPts val="1500"/>
              <a:buChar char="➢"/>
            </a:pPr>
            <a:r>
              <a:rPr lang="es" sz="1500">
                <a:solidFill>
                  <a:srgbClr val="383838"/>
                </a:solidFill>
              </a:rPr>
              <a:t>Observamos que la mayoría de los viajes se deben a negocios, por lo cual es importante que dentro de la categoría "Ease of Online booking" se tome en cuenta ello y se logre una interfaz amigable para las compras corporativas. Como así también se preste especial atención a los servicios brindados en la clase "Business" dado que es la más elegida</a:t>
            </a:r>
            <a:endParaRPr sz="1500">
              <a:solidFill>
                <a:srgbClr val="383838"/>
              </a:solidFill>
            </a:endParaRPr>
          </a:p>
          <a:p>
            <a:pPr indent="0" lvl="0" marL="0" rtl="0" algn="l">
              <a:spcBef>
                <a:spcPts val="1200"/>
              </a:spcBef>
              <a:spcAft>
                <a:spcPts val="1200"/>
              </a:spcAft>
              <a:buNone/>
            </a:pPr>
            <a:r>
              <a:t/>
            </a:r>
            <a:endParaRPr/>
          </a:p>
        </p:txBody>
      </p:sp>
      <p:sp>
        <p:nvSpPr>
          <p:cNvPr id="198" name="Google Shape;198;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sp>
        <p:nvSpPr>
          <p:cNvPr id="203" name="Google Shape;203;p23"/>
          <p:cNvSpPr txBox="1"/>
          <p:nvPr>
            <p:ph idx="1" type="body"/>
          </p:nvPr>
        </p:nvSpPr>
        <p:spPr>
          <a:xfrm>
            <a:off x="296175" y="208000"/>
            <a:ext cx="8536200" cy="436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83838"/>
              </a:buClr>
              <a:buSzPts val="1800"/>
              <a:buFont typeface="Average"/>
              <a:buAutoNum type="romanUcPeriod" startAt="4"/>
            </a:pPr>
            <a:r>
              <a:rPr b="1" lang="es" sz="1800">
                <a:solidFill>
                  <a:srgbClr val="383838"/>
                </a:solidFill>
                <a:latin typeface="Average"/>
                <a:ea typeface="Average"/>
                <a:cs typeface="Average"/>
                <a:sym typeface="Average"/>
              </a:rPr>
              <a:t>¿Están en su mayoría satisfechos con el servicio brindado por las aerolíneas?</a:t>
            </a:r>
            <a:endParaRPr b="1" sz="1800">
              <a:solidFill>
                <a:srgbClr val="383838"/>
              </a:solidFill>
              <a:latin typeface="Average"/>
              <a:ea typeface="Average"/>
              <a:cs typeface="Average"/>
              <a:sym typeface="Average"/>
            </a:endParaRPr>
          </a:p>
          <a:p>
            <a:pPr indent="0" lvl="0" marL="0" rtl="0" algn="l">
              <a:spcBef>
                <a:spcPts val="1200"/>
              </a:spcBef>
              <a:spcAft>
                <a:spcPts val="1200"/>
              </a:spcAft>
              <a:buNone/>
            </a:pPr>
            <a:r>
              <a:rPr lang="es" sz="1400">
                <a:solidFill>
                  <a:srgbClr val="383838"/>
                </a:solidFill>
              </a:rPr>
              <a:t>En relación al total de pasajeros, observamos que en su mayoría, calificaron la experiencia como neutral o insatisfecha.</a:t>
            </a:r>
            <a:endParaRPr sz="1400">
              <a:solidFill>
                <a:srgbClr val="383838"/>
              </a:solidFill>
            </a:endParaRPr>
          </a:p>
        </p:txBody>
      </p:sp>
      <p:sp>
        <p:nvSpPr>
          <p:cNvPr id="204" name="Google Shape;204;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pic>
        <p:nvPicPr>
          <p:cNvPr id="205" name="Google Shape;205;p23"/>
          <p:cNvPicPr preferRelativeResize="0"/>
          <p:nvPr/>
        </p:nvPicPr>
        <p:blipFill>
          <a:blip r:embed="rId3">
            <a:alphaModFix/>
          </a:blip>
          <a:stretch>
            <a:fillRect/>
          </a:stretch>
        </p:blipFill>
        <p:spPr>
          <a:xfrm>
            <a:off x="2005225" y="1590475"/>
            <a:ext cx="4574975" cy="259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9" name="Shape 209"/>
        <p:cNvGrpSpPr/>
        <p:nvPr/>
      </p:nvGrpSpPr>
      <p:grpSpPr>
        <a:xfrm>
          <a:off x="0" y="0"/>
          <a:ext cx="0" cy="0"/>
          <a:chOff x="0" y="0"/>
          <a:chExt cx="0" cy="0"/>
        </a:xfrm>
      </p:grpSpPr>
      <p:sp>
        <p:nvSpPr>
          <p:cNvPr id="210" name="Google Shape;210;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1800">
                <a:solidFill>
                  <a:srgbClr val="383838"/>
                </a:solidFill>
                <a:latin typeface="Average"/>
                <a:ea typeface="Average"/>
                <a:cs typeface="Average"/>
                <a:sym typeface="Average"/>
              </a:rPr>
              <a:t>Conclusión preliminar </a:t>
            </a:r>
            <a:endParaRPr b="1" sz="1800">
              <a:solidFill>
                <a:srgbClr val="383838"/>
              </a:solidFill>
              <a:latin typeface="Average"/>
              <a:ea typeface="Average"/>
              <a:cs typeface="Average"/>
              <a:sym typeface="Average"/>
            </a:endParaRPr>
          </a:p>
          <a:p>
            <a:pPr indent="0" lvl="0" marL="0" rtl="0" algn="l">
              <a:spcBef>
                <a:spcPts val="0"/>
              </a:spcBef>
              <a:spcAft>
                <a:spcPts val="0"/>
              </a:spcAft>
              <a:buNone/>
            </a:pPr>
            <a:r>
              <a:t/>
            </a:r>
            <a:endParaRPr/>
          </a:p>
        </p:txBody>
      </p:sp>
      <p:sp>
        <p:nvSpPr>
          <p:cNvPr id="211" name="Google Shape;211;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600"/>
              </a:spcBef>
              <a:spcAft>
                <a:spcPts val="0"/>
              </a:spcAft>
              <a:buClr>
                <a:srgbClr val="383838"/>
              </a:buClr>
              <a:buSzPts val="1400"/>
              <a:buChar char="➢"/>
            </a:pPr>
            <a:r>
              <a:rPr lang="es" sz="1400">
                <a:solidFill>
                  <a:srgbClr val="383838"/>
                </a:solidFill>
              </a:rPr>
              <a:t>En base al análisis de la variable objetivo, vemos que la mayoría de los viajeros calificó la experiencia como "Neutral or Dissatisfied", por cual las aerolíneas deben trabajar aún más sobre las variables que influyen en la satisfacción de los mismos, a los fines mejorar su experiencia y fidelizarlos.</a:t>
            </a:r>
            <a:endParaRPr sz="1400">
              <a:solidFill>
                <a:srgbClr val="D5D5D5"/>
              </a:solidFill>
              <a:highlight>
                <a:srgbClr val="383838"/>
              </a:highlight>
              <a:latin typeface="Roboto"/>
              <a:ea typeface="Roboto"/>
              <a:cs typeface="Roboto"/>
              <a:sym typeface="Roboto"/>
            </a:endParaRPr>
          </a:p>
          <a:p>
            <a:pPr indent="0" lvl="0" marL="0" rtl="0" algn="l">
              <a:spcBef>
                <a:spcPts val="1200"/>
              </a:spcBef>
              <a:spcAft>
                <a:spcPts val="1200"/>
              </a:spcAft>
              <a:buNone/>
            </a:pPr>
            <a:r>
              <a:t/>
            </a:r>
            <a:endParaRPr/>
          </a:p>
        </p:txBody>
      </p:sp>
      <p:sp>
        <p:nvSpPr>
          <p:cNvPr id="212" name="Google Shape;212;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6" name="Shape 216"/>
        <p:cNvGrpSpPr/>
        <p:nvPr/>
      </p:nvGrpSpPr>
      <p:grpSpPr>
        <a:xfrm>
          <a:off x="0" y="0"/>
          <a:ext cx="0" cy="0"/>
          <a:chOff x="0" y="0"/>
          <a:chExt cx="0" cy="0"/>
        </a:xfrm>
      </p:grpSpPr>
      <p:sp>
        <p:nvSpPr>
          <p:cNvPr id="217" name="Google Shape;217;p25"/>
          <p:cNvSpPr txBox="1"/>
          <p:nvPr>
            <p:ph idx="1" type="body"/>
          </p:nvPr>
        </p:nvSpPr>
        <p:spPr>
          <a:xfrm>
            <a:off x="505100" y="1102625"/>
            <a:ext cx="8254200" cy="344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rgbClr val="383838"/>
                </a:solidFill>
                <a:highlight>
                  <a:schemeClr val="dk1"/>
                </a:highlight>
              </a:rPr>
              <a:t>Dado que en su </a:t>
            </a:r>
            <a:r>
              <a:rPr lang="es" sz="1400">
                <a:solidFill>
                  <a:srgbClr val="383838"/>
                </a:solidFill>
                <a:highlight>
                  <a:schemeClr val="dk1"/>
                </a:highlight>
              </a:rPr>
              <a:t>mayoría</a:t>
            </a:r>
            <a:r>
              <a:rPr lang="es" sz="1400">
                <a:solidFill>
                  <a:srgbClr val="383838"/>
                </a:solidFill>
                <a:highlight>
                  <a:schemeClr val="dk1"/>
                </a:highlight>
              </a:rPr>
              <a:t> se trata de clientes que viajan por negocios, sabemos que son personas que valoran mucho su tiempo. En base a ello, establecemos la relación entre un horario de salida/llegada </a:t>
            </a:r>
            <a:r>
              <a:rPr lang="es" sz="1400">
                <a:solidFill>
                  <a:srgbClr val="383838"/>
                </a:solidFill>
                <a:highlight>
                  <a:schemeClr val="dk1"/>
                </a:highlight>
              </a:rPr>
              <a:t>conveniente</a:t>
            </a:r>
            <a:r>
              <a:rPr lang="es" sz="1400">
                <a:solidFill>
                  <a:srgbClr val="383838"/>
                </a:solidFill>
                <a:highlight>
                  <a:schemeClr val="dk1"/>
                </a:highlight>
              </a:rPr>
              <a:t> y la </a:t>
            </a:r>
            <a:r>
              <a:rPr lang="es" sz="1400">
                <a:solidFill>
                  <a:srgbClr val="383838"/>
                </a:solidFill>
                <a:highlight>
                  <a:schemeClr val="dk1"/>
                </a:highlight>
              </a:rPr>
              <a:t>satisfacción</a:t>
            </a:r>
            <a:r>
              <a:rPr lang="es" sz="1400">
                <a:solidFill>
                  <a:srgbClr val="383838"/>
                </a:solidFill>
                <a:highlight>
                  <a:schemeClr val="dk1"/>
                </a:highlight>
              </a:rPr>
              <a:t> de los mismos.</a:t>
            </a:r>
            <a:endParaRPr sz="1400">
              <a:solidFill>
                <a:srgbClr val="383838"/>
              </a:solidFill>
              <a:highlight>
                <a:schemeClr val="dk1"/>
              </a:highlight>
            </a:endParaRPr>
          </a:p>
          <a:p>
            <a:pPr indent="0" lvl="0" marL="0" rtl="0" algn="l">
              <a:spcBef>
                <a:spcPts val="1200"/>
              </a:spcBef>
              <a:spcAft>
                <a:spcPts val="1200"/>
              </a:spcAft>
              <a:buNone/>
            </a:pPr>
            <a:r>
              <a:t/>
            </a:r>
            <a:endParaRPr>
              <a:solidFill>
                <a:srgbClr val="383838"/>
              </a:solidFill>
              <a:highlight>
                <a:schemeClr val="dk1"/>
              </a:highlight>
            </a:endParaRPr>
          </a:p>
        </p:txBody>
      </p:sp>
      <p:sp>
        <p:nvSpPr>
          <p:cNvPr id="218" name="Google Shape;218;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19" name="Google Shape;219;p25"/>
          <p:cNvPicPr preferRelativeResize="0"/>
          <p:nvPr/>
        </p:nvPicPr>
        <p:blipFill>
          <a:blip r:embed="rId3">
            <a:alphaModFix/>
          </a:blip>
          <a:stretch>
            <a:fillRect/>
          </a:stretch>
        </p:blipFill>
        <p:spPr>
          <a:xfrm>
            <a:off x="1500950" y="1913675"/>
            <a:ext cx="5497101" cy="2753200"/>
          </a:xfrm>
          <a:prstGeom prst="rect">
            <a:avLst/>
          </a:prstGeom>
          <a:noFill/>
          <a:ln>
            <a:noFill/>
          </a:ln>
        </p:spPr>
      </p:pic>
      <p:sp>
        <p:nvSpPr>
          <p:cNvPr id="220" name="Google Shape;220;p25"/>
          <p:cNvSpPr txBox="1"/>
          <p:nvPr/>
        </p:nvSpPr>
        <p:spPr>
          <a:xfrm>
            <a:off x="433250" y="425025"/>
            <a:ext cx="80592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83838"/>
              </a:buClr>
              <a:buSzPts val="1800"/>
              <a:buFont typeface="Average"/>
              <a:buAutoNum type="romanUcPeriod" startAt="4"/>
            </a:pPr>
            <a:r>
              <a:rPr b="1" lang="es" sz="1800">
                <a:solidFill>
                  <a:srgbClr val="383838"/>
                </a:solidFill>
                <a:latin typeface="Average"/>
                <a:ea typeface="Average"/>
                <a:cs typeface="Average"/>
                <a:sym typeface="Average"/>
              </a:rPr>
              <a:t>¿Están en su mayoría satisfechos con el servicio brindado por las aerolíneas? (Continuación)</a:t>
            </a:r>
            <a:endParaRPr b="1" sz="1800">
              <a:solidFill>
                <a:srgbClr val="383838"/>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4" name="Shape 224"/>
        <p:cNvGrpSpPr/>
        <p:nvPr/>
      </p:nvGrpSpPr>
      <p:grpSpPr>
        <a:xfrm>
          <a:off x="0" y="0"/>
          <a:ext cx="0" cy="0"/>
          <a:chOff x="0" y="0"/>
          <a:chExt cx="0" cy="0"/>
        </a:xfrm>
      </p:grpSpPr>
      <p:sp>
        <p:nvSpPr>
          <p:cNvPr id="225" name="Google Shape;225;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1800">
                <a:solidFill>
                  <a:srgbClr val="383838"/>
                </a:solidFill>
                <a:latin typeface="Average"/>
                <a:ea typeface="Average"/>
                <a:cs typeface="Average"/>
                <a:sym typeface="Average"/>
              </a:rPr>
              <a:t>Conclusión preliminar </a:t>
            </a:r>
            <a:endParaRPr b="1" sz="1800">
              <a:solidFill>
                <a:srgbClr val="383838"/>
              </a:solidFill>
              <a:latin typeface="Average"/>
              <a:ea typeface="Average"/>
              <a:cs typeface="Average"/>
              <a:sym typeface="Average"/>
            </a:endParaRPr>
          </a:p>
          <a:p>
            <a:pPr indent="0" lvl="0" marL="0" rtl="0" algn="l">
              <a:spcBef>
                <a:spcPts val="0"/>
              </a:spcBef>
              <a:spcAft>
                <a:spcPts val="0"/>
              </a:spcAft>
              <a:buNone/>
            </a:pPr>
            <a:r>
              <a:t/>
            </a:r>
            <a:endParaRPr/>
          </a:p>
        </p:txBody>
      </p:sp>
      <p:sp>
        <p:nvSpPr>
          <p:cNvPr id="226" name="Google Shape;226;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spcBef>
                <a:spcPts val="600"/>
              </a:spcBef>
              <a:spcAft>
                <a:spcPts val="0"/>
              </a:spcAft>
              <a:buClr>
                <a:srgbClr val="383838"/>
              </a:buClr>
              <a:buSzPts val="1400"/>
              <a:buChar char="➢"/>
            </a:pPr>
            <a:r>
              <a:rPr lang="es" sz="1400">
                <a:solidFill>
                  <a:srgbClr val="383838"/>
                </a:solidFill>
              </a:rPr>
              <a:t>En base al análisis de la variable categórica, vemos que la mayoría de los pasajeros no están satisfechos con el horario de llegada/salida. Por lo cual, las aerolíneas deberían trabajar sobre ello.</a:t>
            </a:r>
            <a:endParaRPr sz="1400">
              <a:solidFill>
                <a:srgbClr val="383838"/>
              </a:solidFill>
            </a:endParaRPr>
          </a:p>
          <a:p>
            <a:pPr indent="0" lvl="0" marL="0" rtl="0" algn="l">
              <a:spcBef>
                <a:spcPts val="1200"/>
              </a:spcBef>
              <a:spcAft>
                <a:spcPts val="1200"/>
              </a:spcAft>
              <a:buNone/>
            </a:pPr>
            <a:r>
              <a:t/>
            </a:r>
            <a:endParaRPr/>
          </a:p>
        </p:txBody>
      </p:sp>
      <p:sp>
        <p:nvSpPr>
          <p:cNvPr id="227" name="Google Shape;227;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1" name="Shape 231"/>
        <p:cNvGrpSpPr/>
        <p:nvPr/>
      </p:nvGrpSpPr>
      <p:grpSpPr>
        <a:xfrm>
          <a:off x="0" y="0"/>
          <a:ext cx="0" cy="0"/>
          <a:chOff x="0" y="0"/>
          <a:chExt cx="0" cy="0"/>
        </a:xfrm>
      </p:grpSpPr>
      <p:sp>
        <p:nvSpPr>
          <p:cNvPr id="232" name="Google Shape;232;p27"/>
          <p:cNvSpPr txBox="1"/>
          <p:nvPr>
            <p:ph idx="1" type="body"/>
          </p:nvPr>
        </p:nvSpPr>
        <p:spPr>
          <a:xfrm>
            <a:off x="311700" y="168375"/>
            <a:ext cx="8520600" cy="4400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383838"/>
              </a:buClr>
              <a:buSzPts val="1800"/>
              <a:buFont typeface="Average"/>
              <a:buAutoNum type="romanUcPeriod" startAt="5"/>
            </a:pPr>
            <a:r>
              <a:rPr b="1" lang="es" sz="1800">
                <a:solidFill>
                  <a:srgbClr val="383838"/>
                </a:solidFill>
                <a:latin typeface="Average"/>
                <a:ea typeface="Average"/>
                <a:cs typeface="Average"/>
                <a:sym typeface="Average"/>
              </a:rPr>
              <a:t>¿Cómo es la relación entre la clase en la cual viajan y su grado de satisfacción?</a:t>
            </a:r>
            <a:endParaRPr b="1" sz="1800">
              <a:solidFill>
                <a:srgbClr val="383838"/>
              </a:solidFill>
              <a:latin typeface="Average"/>
              <a:ea typeface="Average"/>
              <a:cs typeface="Average"/>
              <a:sym typeface="Average"/>
            </a:endParaRPr>
          </a:p>
          <a:p>
            <a:pPr indent="0" lvl="0" marL="0" rtl="0" algn="just">
              <a:spcBef>
                <a:spcPts val="1200"/>
              </a:spcBef>
              <a:spcAft>
                <a:spcPts val="0"/>
              </a:spcAft>
              <a:buNone/>
            </a:pPr>
            <a:r>
              <a:rPr lang="es" sz="1400">
                <a:solidFill>
                  <a:srgbClr val="383838"/>
                </a:solidFill>
              </a:rPr>
              <a:t>Si realizamos similar análisis, pero separado por la clase en la que viajan, vemos que la mayor cantidad de calificaciones “Neutral o Insatisfecho” se da en los viajeros de las clases “Eco” y “Eco Plus”</a:t>
            </a:r>
            <a:endParaRPr sz="1400">
              <a:solidFill>
                <a:srgbClr val="383838"/>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33" name="Google Shape;233;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pic>
        <p:nvPicPr>
          <p:cNvPr id="234" name="Google Shape;234;p27"/>
          <p:cNvPicPr preferRelativeResize="0"/>
          <p:nvPr/>
        </p:nvPicPr>
        <p:blipFill>
          <a:blip r:embed="rId3">
            <a:alphaModFix/>
          </a:blip>
          <a:stretch>
            <a:fillRect/>
          </a:stretch>
        </p:blipFill>
        <p:spPr>
          <a:xfrm>
            <a:off x="2548148" y="1264525"/>
            <a:ext cx="4592850" cy="3368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8" name="Shape 238"/>
        <p:cNvGrpSpPr/>
        <p:nvPr/>
      </p:nvGrpSpPr>
      <p:grpSpPr>
        <a:xfrm>
          <a:off x="0" y="0"/>
          <a:ext cx="0" cy="0"/>
          <a:chOff x="0" y="0"/>
          <a:chExt cx="0" cy="0"/>
        </a:xfrm>
      </p:grpSpPr>
      <p:sp>
        <p:nvSpPr>
          <p:cNvPr id="239" name="Google Shape;239;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1800">
                <a:solidFill>
                  <a:srgbClr val="383838"/>
                </a:solidFill>
                <a:latin typeface="Average"/>
                <a:ea typeface="Average"/>
                <a:cs typeface="Average"/>
                <a:sym typeface="Average"/>
              </a:rPr>
              <a:t>Conclusión preliminar </a:t>
            </a:r>
            <a:endParaRPr b="1" sz="1800">
              <a:solidFill>
                <a:srgbClr val="383838"/>
              </a:solidFill>
              <a:latin typeface="Average"/>
              <a:ea typeface="Average"/>
              <a:cs typeface="Average"/>
              <a:sym typeface="Average"/>
            </a:endParaRPr>
          </a:p>
          <a:p>
            <a:pPr indent="0" lvl="0" marL="0" rtl="0" algn="l">
              <a:spcBef>
                <a:spcPts val="0"/>
              </a:spcBef>
              <a:spcAft>
                <a:spcPts val="0"/>
              </a:spcAft>
              <a:buNone/>
            </a:pPr>
            <a:r>
              <a:t/>
            </a:r>
            <a:endParaRPr/>
          </a:p>
        </p:txBody>
      </p:sp>
      <p:sp>
        <p:nvSpPr>
          <p:cNvPr id="240" name="Google Shape;240;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600"/>
              </a:spcBef>
              <a:spcAft>
                <a:spcPts val="0"/>
              </a:spcAft>
              <a:buClr>
                <a:srgbClr val="383838"/>
              </a:buClr>
              <a:buSzPts val="1400"/>
              <a:buChar char="➢"/>
            </a:pPr>
            <a:r>
              <a:rPr lang="es" sz="1400">
                <a:solidFill>
                  <a:srgbClr val="383838"/>
                </a:solidFill>
              </a:rPr>
              <a:t>Observamos que gran parte de los pasajeros de la clase "Business" se encuentran satisfechos con el servicio, a diferencia de lo que pasa en el resto de las clases. Por lo cual, las compañías deberían buscar estrategias para aumentar la satisfacción de los pasajeros en las clases "Eco" y "Eco Plus".</a:t>
            </a:r>
            <a:endParaRPr sz="1400"/>
          </a:p>
        </p:txBody>
      </p:sp>
      <p:sp>
        <p:nvSpPr>
          <p:cNvPr id="241" name="Google Shape;241;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5" name="Shape 245"/>
        <p:cNvGrpSpPr/>
        <p:nvPr/>
      </p:nvGrpSpPr>
      <p:grpSpPr>
        <a:xfrm>
          <a:off x="0" y="0"/>
          <a:ext cx="0" cy="0"/>
          <a:chOff x="0" y="0"/>
          <a:chExt cx="0" cy="0"/>
        </a:xfrm>
      </p:grpSpPr>
      <p:sp>
        <p:nvSpPr>
          <p:cNvPr id="246" name="Google Shape;246;p29"/>
          <p:cNvSpPr txBox="1"/>
          <p:nvPr>
            <p:ph type="title"/>
          </p:nvPr>
        </p:nvSpPr>
        <p:spPr>
          <a:xfrm>
            <a:off x="819150" y="331450"/>
            <a:ext cx="7505700" cy="862800"/>
          </a:xfrm>
          <a:prstGeom prst="rect">
            <a:avLst/>
          </a:prstGeom>
        </p:spPr>
        <p:txBody>
          <a:bodyPr anchorCtr="0" anchor="t" bIns="91425" lIns="91425" spcFirstLastPara="1" rIns="91425" wrap="square" tIns="91425">
            <a:noAutofit/>
          </a:bodyPr>
          <a:lstStyle/>
          <a:p>
            <a:pPr indent="-342900" lvl="0" marL="457200" rtl="0" algn="ctr">
              <a:lnSpc>
                <a:spcPct val="150000"/>
              </a:lnSpc>
              <a:spcBef>
                <a:spcPts val="0"/>
              </a:spcBef>
              <a:spcAft>
                <a:spcPts val="0"/>
              </a:spcAft>
              <a:buClr>
                <a:srgbClr val="383838"/>
              </a:buClr>
              <a:buSzPts val="1800"/>
              <a:buFont typeface="Average"/>
              <a:buAutoNum type="romanUcPeriod" startAt="6"/>
            </a:pPr>
            <a:r>
              <a:rPr b="1" lang="es" sz="1800">
                <a:solidFill>
                  <a:srgbClr val="383838"/>
                </a:solidFill>
                <a:latin typeface="Average"/>
                <a:ea typeface="Average"/>
                <a:cs typeface="Average"/>
                <a:sym typeface="Average"/>
              </a:rPr>
              <a:t>¿Qué variables analizaremos y cuál es la relación entre las mismas?</a:t>
            </a:r>
            <a:endParaRPr b="1" sz="1800">
              <a:solidFill>
                <a:srgbClr val="383838"/>
              </a:solidFill>
              <a:latin typeface="Average"/>
              <a:ea typeface="Average"/>
              <a:cs typeface="Average"/>
              <a:sym typeface="Average"/>
            </a:endParaRPr>
          </a:p>
          <a:p>
            <a:pPr indent="0" lvl="0" marL="0" rtl="0" algn="l">
              <a:spcBef>
                <a:spcPts val="1200"/>
              </a:spcBef>
              <a:spcAft>
                <a:spcPts val="0"/>
              </a:spcAft>
              <a:buNone/>
            </a:pPr>
            <a:r>
              <a:t/>
            </a:r>
            <a:endParaRPr/>
          </a:p>
        </p:txBody>
      </p:sp>
      <p:sp>
        <p:nvSpPr>
          <p:cNvPr id="247" name="Google Shape;247;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48" name="Google Shape;248;p29"/>
          <p:cNvPicPr preferRelativeResize="0"/>
          <p:nvPr/>
        </p:nvPicPr>
        <p:blipFill>
          <a:blip r:embed="rId3">
            <a:alphaModFix/>
          </a:blip>
          <a:stretch>
            <a:fillRect/>
          </a:stretch>
        </p:blipFill>
        <p:spPr>
          <a:xfrm>
            <a:off x="1531750" y="753950"/>
            <a:ext cx="5595226" cy="40713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sp>
        <p:nvSpPr>
          <p:cNvPr id="253" name="Google Shape;253;p30"/>
          <p:cNvSpPr txBox="1"/>
          <p:nvPr>
            <p:ph type="title"/>
          </p:nvPr>
        </p:nvSpPr>
        <p:spPr>
          <a:xfrm>
            <a:off x="747275" y="414400"/>
            <a:ext cx="6472200" cy="51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sz="2500">
                <a:solidFill>
                  <a:srgbClr val="383838"/>
                </a:solidFill>
              </a:rPr>
              <a:t>3</a:t>
            </a:r>
            <a:r>
              <a:rPr lang="es">
                <a:solidFill>
                  <a:srgbClr val="383838"/>
                </a:solidFill>
              </a:rPr>
              <a:t>.</a:t>
            </a:r>
            <a:r>
              <a:rPr lang="es"/>
              <a:t> </a:t>
            </a:r>
            <a:r>
              <a:rPr b="1" lang="es" sz="2500">
                <a:solidFill>
                  <a:srgbClr val="383838"/>
                </a:solidFill>
              </a:rPr>
              <a:t>Modelos</a:t>
            </a:r>
            <a:endParaRPr b="1" sz="2500">
              <a:solidFill>
                <a:srgbClr val="383838"/>
              </a:solidFill>
            </a:endParaRPr>
          </a:p>
          <a:p>
            <a:pPr indent="0" lvl="0" marL="0" rtl="0" algn="l">
              <a:spcBef>
                <a:spcPts val="0"/>
              </a:spcBef>
              <a:spcAft>
                <a:spcPts val="0"/>
              </a:spcAft>
              <a:buNone/>
            </a:pPr>
            <a:r>
              <a:t/>
            </a:r>
            <a:endParaRPr/>
          </a:p>
        </p:txBody>
      </p:sp>
      <p:sp>
        <p:nvSpPr>
          <p:cNvPr id="254" name="Google Shape;254;p30"/>
          <p:cNvSpPr txBox="1"/>
          <p:nvPr>
            <p:ph idx="1" type="body"/>
          </p:nvPr>
        </p:nvSpPr>
        <p:spPr>
          <a:xfrm>
            <a:off x="747275" y="1082075"/>
            <a:ext cx="7577700" cy="3356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1400"/>
              <a:t>A fin de poder cumplir nuestro objetivo de </a:t>
            </a:r>
            <a:r>
              <a:rPr lang="es" sz="1400"/>
              <a:t>predecir</a:t>
            </a:r>
            <a:r>
              <a:rPr lang="es" sz="1400"/>
              <a:t> el </a:t>
            </a:r>
            <a:r>
              <a:rPr lang="es" sz="1400"/>
              <a:t>comportamiento</a:t>
            </a:r>
            <a:r>
              <a:rPr lang="es" sz="1400"/>
              <a:t> de los pasajeros, se realizaron los siguientes “modelos supervisados de clasificación”</a:t>
            </a:r>
            <a:endParaRPr sz="1400"/>
          </a:p>
          <a:p>
            <a:pPr indent="-317500" lvl="0" marL="457200" rtl="0" algn="l">
              <a:spcBef>
                <a:spcPts val="1200"/>
              </a:spcBef>
              <a:spcAft>
                <a:spcPts val="0"/>
              </a:spcAft>
              <a:buSzPts val="1400"/>
              <a:buChar char="●"/>
            </a:pPr>
            <a:r>
              <a:rPr lang="es" sz="1400"/>
              <a:t>Random Forest</a:t>
            </a:r>
            <a:endParaRPr sz="1400"/>
          </a:p>
          <a:p>
            <a:pPr indent="-317500" lvl="0" marL="457200" rtl="0" algn="l">
              <a:spcBef>
                <a:spcPts val="0"/>
              </a:spcBef>
              <a:spcAft>
                <a:spcPts val="0"/>
              </a:spcAft>
              <a:buSzPts val="1400"/>
              <a:buChar char="●"/>
            </a:pPr>
            <a:r>
              <a:rPr lang="es" sz="1400"/>
              <a:t>KNN</a:t>
            </a:r>
            <a:endParaRPr sz="1400"/>
          </a:p>
          <a:p>
            <a:pPr indent="-317500" lvl="0" marL="457200" rtl="0" algn="l">
              <a:spcBef>
                <a:spcPts val="0"/>
              </a:spcBef>
              <a:spcAft>
                <a:spcPts val="0"/>
              </a:spcAft>
              <a:buSzPts val="1400"/>
              <a:buChar char="●"/>
            </a:pPr>
            <a:r>
              <a:rPr lang="es" sz="1400"/>
              <a:t>Logistic Regression</a:t>
            </a:r>
            <a:endParaRPr sz="1400"/>
          </a:p>
          <a:p>
            <a:pPr indent="0" lvl="0" marL="0" rtl="0" algn="l">
              <a:spcBef>
                <a:spcPts val="1200"/>
              </a:spcBef>
              <a:spcAft>
                <a:spcPts val="0"/>
              </a:spcAft>
              <a:buNone/>
            </a:pPr>
            <a:r>
              <a:rPr lang="es" sz="1400"/>
              <a:t>El nivel de confiabilidad de cada modelo para acertar sobre el grado de satisfacción del pasajero fue el siguiente:</a:t>
            </a:r>
            <a:endParaRPr sz="1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55" name="Google Shape;255;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56" name="Google Shape;256;p30"/>
          <p:cNvPicPr preferRelativeResize="0"/>
          <p:nvPr/>
        </p:nvPicPr>
        <p:blipFill>
          <a:blip r:embed="rId3">
            <a:alphaModFix/>
          </a:blip>
          <a:stretch>
            <a:fillRect/>
          </a:stretch>
        </p:blipFill>
        <p:spPr>
          <a:xfrm>
            <a:off x="1597351" y="3348950"/>
            <a:ext cx="5149775" cy="748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sp>
        <p:nvSpPr>
          <p:cNvPr id="261" name="Google Shape;261;p31"/>
          <p:cNvSpPr txBox="1"/>
          <p:nvPr>
            <p:ph type="title"/>
          </p:nvPr>
        </p:nvSpPr>
        <p:spPr>
          <a:xfrm>
            <a:off x="819150" y="845600"/>
            <a:ext cx="7505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1820">
                <a:solidFill>
                  <a:srgbClr val="383838"/>
                </a:solidFill>
                <a:latin typeface="Average"/>
                <a:ea typeface="Average"/>
                <a:cs typeface="Average"/>
                <a:sym typeface="Average"/>
              </a:rPr>
              <a:t>Conclusión preliminar </a:t>
            </a:r>
            <a:endParaRPr b="1" sz="1820">
              <a:solidFill>
                <a:srgbClr val="383838"/>
              </a:solidFill>
              <a:latin typeface="Average"/>
              <a:ea typeface="Average"/>
              <a:cs typeface="Average"/>
              <a:sym typeface="Average"/>
            </a:endParaRPr>
          </a:p>
          <a:p>
            <a:pPr indent="0" lvl="0" marL="0" rtl="0" algn="l">
              <a:spcBef>
                <a:spcPts val="0"/>
              </a:spcBef>
              <a:spcAft>
                <a:spcPts val="0"/>
              </a:spcAft>
              <a:buSzPts val="990"/>
              <a:buNone/>
            </a:pPr>
            <a:r>
              <a:t/>
            </a:r>
            <a:endParaRPr sz="2700"/>
          </a:p>
        </p:txBody>
      </p:sp>
      <p:sp>
        <p:nvSpPr>
          <p:cNvPr id="262" name="Google Shape;262;p31"/>
          <p:cNvSpPr txBox="1"/>
          <p:nvPr>
            <p:ph idx="1" type="body"/>
          </p:nvPr>
        </p:nvSpPr>
        <p:spPr>
          <a:xfrm>
            <a:off x="819150" y="1573425"/>
            <a:ext cx="7505700" cy="24480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383838"/>
              </a:buClr>
              <a:buSzPts val="1400"/>
              <a:buChar char="➢"/>
            </a:pPr>
            <a:r>
              <a:rPr lang="es" sz="1400">
                <a:solidFill>
                  <a:srgbClr val="383838"/>
                </a:solidFill>
                <a:highlight>
                  <a:schemeClr val="dk1"/>
                </a:highlight>
              </a:rPr>
              <a:t>Destacamos que todos los modelos pueden predecir con alta certeza el grado de Satisfacción de los pasajeros, siendo el modelo Random Forest en el cual encontramos los mejores resultados.</a:t>
            </a:r>
            <a:endParaRPr sz="1400">
              <a:solidFill>
                <a:srgbClr val="383838"/>
              </a:solidFill>
              <a:highlight>
                <a:schemeClr val="dk1"/>
              </a:highlight>
            </a:endParaRPr>
          </a:p>
        </p:txBody>
      </p:sp>
      <p:sp>
        <p:nvSpPr>
          <p:cNvPr id="263" name="Google Shape;263;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sp>
        <p:nvSpPr>
          <p:cNvPr id="136" name="Google Shape;136;p14"/>
          <p:cNvSpPr txBox="1"/>
          <p:nvPr>
            <p:ph type="title"/>
          </p:nvPr>
        </p:nvSpPr>
        <p:spPr>
          <a:xfrm>
            <a:off x="3605550" y="650525"/>
            <a:ext cx="39081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500" u="sng">
                <a:solidFill>
                  <a:srgbClr val="383838"/>
                </a:solidFill>
              </a:rPr>
              <a:t>ÍNDICE</a:t>
            </a:r>
            <a:endParaRPr sz="2500" u="sng">
              <a:solidFill>
                <a:srgbClr val="383838"/>
              </a:solidFill>
            </a:endParaRPr>
          </a:p>
        </p:txBody>
      </p:sp>
      <p:sp>
        <p:nvSpPr>
          <p:cNvPr id="137" name="Google Shape;137;p14"/>
          <p:cNvSpPr txBox="1"/>
          <p:nvPr>
            <p:ph idx="1" type="body"/>
          </p:nvPr>
        </p:nvSpPr>
        <p:spPr>
          <a:xfrm>
            <a:off x="819150" y="1456875"/>
            <a:ext cx="7505700" cy="24480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150000"/>
              </a:lnSpc>
              <a:spcBef>
                <a:spcPts val="0"/>
              </a:spcBef>
              <a:spcAft>
                <a:spcPts val="0"/>
              </a:spcAft>
              <a:buClr>
                <a:srgbClr val="383838"/>
              </a:buClr>
              <a:buSzPct val="100000"/>
              <a:buAutoNum type="arabicPeriod"/>
            </a:pPr>
            <a:r>
              <a:rPr lang="es" sz="1800">
                <a:solidFill>
                  <a:srgbClr val="383838"/>
                </a:solidFill>
              </a:rPr>
              <a:t>Presentación del caso y objetivo</a:t>
            </a:r>
            <a:endParaRPr sz="1800">
              <a:solidFill>
                <a:srgbClr val="383838"/>
              </a:solidFill>
            </a:endParaRPr>
          </a:p>
          <a:p>
            <a:pPr indent="-317182" lvl="0" marL="457200" rtl="0" algn="l">
              <a:lnSpc>
                <a:spcPct val="150000"/>
              </a:lnSpc>
              <a:spcBef>
                <a:spcPts val="0"/>
              </a:spcBef>
              <a:spcAft>
                <a:spcPts val="0"/>
              </a:spcAft>
              <a:buClr>
                <a:srgbClr val="383838"/>
              </a:buClr>
              <a:buSzPct val="100000"/>
              <a:buAutoNum type="arabicPeriod"/>
            </a:pPr>
            <a:r>
              <a:rPr lang="es" sz="1800">
                <a:solidFill>
                  <a:srgbClr val="383838"/>
                </a:solidFill>
              </a:rPr>
              <a:t>Análisis Exploratorio y conclusiones preliminares</a:t>
            </a:r>
            <a:endParaRPr sz="1800">
              <a:solidFill>
                <a:srgbClr val="383838"/>
              </a:solidFill>
            </a:endParaRPr>
          </a:p>
          <a:p>
            <a:pPr indent="-317182" lvl="0" marL="457200" rtl="0" algn="l">
              <a:lnSpc>
                <a:spcPct val="150000"/>
              </a:lnSpc>
              <a:spcBef>
                <a:spcPts val="0"/>
              </a:spcBef>
              <a:spcAft>
                <a:spcPts val="0"/>
              </a:spcAft>
              <a:buClr>
                <a:srgbClr val="383838"/>
              </a:buClr>
              <a:buSzPct val="100000"/>
              <a:buAutoNum type="arabicPeriod"/>
            </a:pPr>
            <a:r>
              <a:rPr lang="es" sz="1800">
                <a:solidFill>
                  <a:srgbClr val="383838"/>
                </a:solidFill>
              </a:rPr>
              <a:t>Modelos utilizados y grado de confiabilidad</a:t>
            </a:r>
            <a:endParaRPr sz="1800">
              <a:solidFill>
                <a:srgbClr val="383838"/>
              </a:solidFill>
            </a:endParaRPr>
          </a:p>
          <a:p>
            <a:pPr indent="-317182" lvl="0" marL="457200" rtl="0" algn="l">
              <a:lnSpc>
                <a:spcPct val="150000"/>
              </a:lnSpc>
              <a:spcBef>
                <a:spcPts val="0"/>
              </a:spcBef>
              <a:spcAft>
                <a:spcPts val="0"/>
              </a:spcAft>
              <a:buClr>
                <a:srgbClr val="383838"/>
              </a:buClr>
              <a:buSzPct val="100000"/>
              <a:buAutoNum type="arabicPeriod"/>
            </a:pPr>
            <a:r>
              <a:rPr lang="es" sz="1800">
                <a:solidFill>
                  <a:srgbClr val="383838"/>
                </a:solidFill>
              </a:rPr>
              <a:t>Matriz de confusión</a:t>
            </a:r>
            <a:endParaRPr sz="1800">
              <a:solidFill>
                <a:srgbClr val="383838"/>
              </a:solidFill>
            </a:endParaRPr>
          </a:p>
          <a:p>
            <a:pPr indent="-317182" lvl="0" marL="457200" rtl="0" algn="l">
              <a:lnSpc>
                <a:spcPct val="150000"/>
              </a:lnSpc>
              <a:spcBef>
                <a:spcPts val="0"/>
              </a:spcBef>
              <a:spcAft>
                <a:spcPts val="0"/>
              </a:spcAft>
              <a:buClr>
                <a:srgbClr val="383838"/>
              </a:buClr>
              <a:buSzPct val="100000"/>
              <a:buAutoNum type="arabicPeriod"/>
            </a:pPr>
            <a:r>
              <a:rPr lang="es" sz="1800">
                <a:solidFill>
                  <a:srgbClr val="383838"/>
                </a:solidFill>
              </a:rPr>
              <a:t>¿Cómo mejorar el modelo?</a:t>
            </a:r>
            <a:endParaRPr sz="1800">
              <a:solidFill>
                <a:srgbClr val="383838"/>
              </a:solidFill>
            </a:endParaRPr>
          </a:p>
          <a:p>
            <a:pPr indent="-317182" lvl="0" marL="457200" rtl="0" algn="l">
              <a:lnSpc>
                <a:spcPct val="150000"/>
              </a:lnSpc>
              <a:spcBef>
                <a:spcPts val="0"/>
              </a:spcBef>
              <a:spcAft>
                <a:spcPts val="0"/>
              </a:spcAft>
              <a:buClr>
                <a:srgbClr val="383838"/>
              </a:buClr>
              <a:buSzPct val="100000"/>
              <a:buAutoNum type="arabicPeriod"/>
            </a:pPr>
            <a:r>
              <a:rPr lang="es" sz="1800">
                <a:solidFill>
                  <a:srgbClr val="383838"/>
                </a:solidFill>
              </a:rPr>
              <a:t>Matriz de confusión luego de mejorar el modelo</a:t>
            </a:r>
            <a:endParaRPr sz="1800">
              <a:solidFill>
                <a:srgbClr val="383838"/>
              </a:solidFill>
            </a:endParaRPr>
          </a:p>
          <a:p>
            <a:pPr indent="-317182" lvl="0" marL="457200" rtl="0" algn="l">
              <a:lnSpc>
                <a:spcPct val="150000"/>
              </a:lnSpc>
              <a:spcBef>
                <a:spcPts val="0"/>
              </a:spcBef>
              <a:spcAft>
                <a:spcPts val="0"/>
              </a:spcAft>
              <a:buClr>
                <a:srgbClr val="383838"/>
              </a:buClr>
              <a:buSzPct val="100000"/>
              <a:buAutoNum type="arabicPeriod"/>
            </a:pPr>
            <a:r>
              <a:rPr lang="es" sz="1800">
                <a:solidFill>
                  <a:srgbClr val="383838"/>
                </a:solidFill>
              </a:rPr>
              <a:t>Conclusión</a:t>
            </a:r>
            <a:endParaRPr sz="1800">
              <a:solidFill>
                <a:srgbClr val="383838"/>
              </a:solidFill>
            </a:endParaRPr>
          </a:p>
          <a:p>
            <a:pPr indent="-317182" lvl="0" marL="457200" rtl="0" algn="l">
              <a:lnSpc>
                <a:spcPct val="150000"/>
              </a:lnSpc>
              <a:spcBef>
                <a:spcPts val="0"/>
              </a:spcBef>
              <a:spcAft>
                <a:spcPts val="0"/>
              </a:spcAft>
              <a:buClr>
                <a:srgbClr val="383838"/>
              </a:buClr>
              <a:buSzPct val="100000"/>
              <a:buAutoNum type="arabicPeriod"/>
            </a:pPr>
            <a:r>
              <a:rPr lang="es" sz="1800">
                <a:solidFill>
                  <a:srgbClr val="383838"/>
                </a:solidFill>
              </a:rPr>
              <a:t>Fuente</a:t>
            </a:r>
            <a:endParaRPr sz="1800">
              <a:solidFill>
                <a:srgbClr val="383838"/>
              </a:solidFill>
            </a:endParaRPr>
          </a:p>
        </p:txBody>
      </p:sp>
      <p:sp>
        <p:nvSpPr>
          <p:cNvPr id="138" name="Google Shape;138;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7" name="Shape 267"/>
        <p:cNvGrpSpPr/>
        <p:nvPr/>
      </p:nvGrpSpPr>
      <p:grpSpPr>
        <a:xfrm>
          <a:off x="0" y="0"/>
          <a:ext cx="0" cy="0"/>
          <a:chOff x="0" y="0"/>
          <a:chExt cx="0" cy="0"/>
        </a:xfrm>
      </p:grpSpPr>
      <p:sp>
        <p:nvSpPr>
          <p:cNvPr id="268" name="Google Shape;268;p32"/>
          <p:cNvSpPr txBox="1"/>
          <p:nvPr>
            <p:ph type="title"/>
          </p:nvPr>
        </p:nvSpPr>
        <p:spPr>
          <a:xfrm>
            <a:off x="652225" y="313500"/>
            <a:ext cx="3408300" cy="57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sz="2500">
                <a:solidFill>
                  <a:srgbClr val="383838"/>
                </a:solidFill>
              </a:rPr>
              <a:t>5</a:t>
            </a:r>
            <a:r>
              <a:rPr b="1" lang="es" sz="2500">
                <a:solidFill>
                  <a:srgbClr val="383838"/>
                </a:solidFill>
              </a:rPr>
              <a:t>. Matriz de Confusión</a:t>
            </a:r>
            <a:endParaRPr b="1" sz="2500">
              <a:solidFill>
                <a:srgbClr val="383838"/>
              </a:solidFill>
            </a:endParaRPr>
          </a:p>
          <a:p>
            <a:pPr indent="0" lvl="0" marL="0" rtl="0" algn="l">
              <a:spcBef>
                <a:spcPts val="0"/>
              </a:spcBef>
              <a:spcAft>
                <a:spcPts val="0"/>
              </a:spcAft>
              <a:buNone/>
            </a:pPr>
            <a:r>
              <a:t/>
            </a:r>
            <a:endParaRPr/>
          </a:p>
        </p:txBody>
      </p:sp>
      <p:sp>
        <p:nvSpPr>
          <p:cNvPr id="269" name="Google Shape;269;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70" name="Google Shape;270;p32"/>
          <p:cNvPicPr preferRelativeResize="0"/>
          <p:nvPr/>
        </p:nvPicPr>
        <p:blipFill>
          <a:blip r:embed="rId3">
            <a:alphaModFix/>
          </a:blip>
          <a:stretch>
            <a:fillRect/>
          </a:stretch>
        </p:blipFill>
        <p:spPr>
          <a:xfrm>
            <a:off x="2617275" y="1100850"/>
            <a:ext cx="3794275" cy="3128100"/>
          </a:xfrm>
          <a:prstGeom prst="rect">
            <a:avLst/>
          </a:prstGeom>
          <a:noFill/>
          <a:ln>
            <a:noFill/>
          </a:ln>
        </p:spPr>
      </p:pic>
      <p:pic>
        <p:nvPicPr>
          <p:cNvPr id="271" name="Google Shape;271;p32"/>
          <p:cNvPicPr preferRelativeResize="0"/>
          <p:nvPr/>
        </p:nvPicPr>
        <p:blipFill>
          <a:blip r:embed="rId4">
            <a:alphaModFix/>
          </a:blip>
          <a:stretch>
            <a:fillRect/>
          </a:stretch>
        </p:blipFill>
        <p:spPr>
          <a:xfrm>
            <a:off x="2828488" y="4318775"/>
            <a:ext cx="3371850" cy="552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5" name="Shape 275"/>
        <p:cNvGrpSpPr/>
        <p:nvPr/>
      </p:nvGrpSpPr>
      <p:grpSpPr>
        <a:xfrm>
          <a:off x="0" y="0"/>
          <a:ext cx="0" cy="0"/>
          <a:chOff x="0" y="0"/>
          <a:chExt cx="0" cy="0"/>
        </a:xfrm>
      </p:grpSpPr>
      <p:sp>
        <p:nvSpPr>
          <p:cNvPr id="276" name="Google Shape;276;p33"/>
          <p:cNvSpPr txBox="1"/>
          <p:nvPr>
            <p:ph type="title"/>
          </p:nvPr>
        </p:nvSpPr>
        <p:spPr>
          <a:xfrm>
            <a:off x="819150" y="845600"/>
            <a:ext cx="7505700" cy="56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1820">
                <a:solidFill>
                  <a:srgbClr val="383838"/>
                </a:solidFill>
                <a:latin typeface="Average"/>
                <a:ea typeface="Average"/>
                <a:cs typeface="Average"/>
                <a:sym typeface="Average"/>
              </a:rPr>
              <a:t>Conclusión preliminar </a:t>
            </a:r>
            <a:endParaRPr b="1" sz="1820">
              <a:solidFill>
                <a:srgbClr val="383838"/>
              </a:solidFill>
              <a:latin typeface="Average"/>
              <a:ea typeface="Average"/>
              <a:cs typeface="Average"/>
              <a:sym typeface="Average"/>
            </a:endParaRPr>
          </a:p>
          <a:p>
            <a:pPr indent="0" lvl="0" marL="0" rtl="0" algn="l">
              <a:spcBef>
                <a:spcPts val="0"/>
              </a:spcBef>
              <a:spcAft>
                <a:spcPts val="0"/>
              </a:spcAft>
              <a:buSzPts val="990"/>
              <a:buNone/>
            </a:pPr>
            <a:r>
              <a:t/>
            </a:r>
            <a:endParaRPr sz="2700"/>
          </a:p>
        </p:txBody>
      </p:sp>
      <p:sp>
        <p:nvSpPr>
          <p:cNvPr id="277" name="Google Shape;277;p33"/>
          <p:cNvSpPr txBox="1"/>
          <p:nvPr>
            <p:ph idx="1" type="body"/>
          </p:nvPr>
        </p:nvSpPr>
        <p:spPr>
          <a:xfrm>
            <a:off x="819150" y="1634000"/>
            <a:ext cx="7505700" cy="24480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600"/>
              </a:spcBef>
              <a:spcAft>
                <a:spcPts val="0"/>
              </a:spcAft>
              <a:buClr>
                <a:srgbClr val="383838"/>
              </a:buClr>
              <a:buSzPts val="1400"/>
              <a:buChar char="➢"/>
            </a:pPr>
            <a:r>
              <a:rPr lang="es" sz="1400">
                <a:solidFill>
                  <a:srgbClr val="383838"/>
                </a:solidFill>
              </a:rPr>
              <a:t>Observamos un alto porcentaje de Precisión en el modelo, dado que cuando el mismo identifica que un pasajero estará satisfecho, en el 80% de los casos ello es correcto.</a:t>
            </a:r>
            <a:endParaRPr sz="1400">
              <a:solidFill>
                <a:srgbClr val="383838"/>
              </a:solidFill>
            </a:endParaRPr>
          </a:p>
          <a:p>
            <a:pPr indent="0" lvl="0" marL="0" rtl="0" algn="l">
              <a:spcBef>
                <a:spcPts val="600"/>
              </a:spcBef>
              <a:spcAft>
                <a:spcPts val="0"/>
              </a:spcAft>
              <a:buNone/>
            </a:pPr>
            <a:r>
              <a:t/>
            </a:r>
            <a:endParaRPr sz="1400">
              <a:solidFill>
                <a:srgbClr val="383838"/>
              </a:solidFill>
            </a:endParaRPr>
          </a:p>
          <a:p>
            <a:pPr indent="-317500" lvl="0" marL="457200" rtl="0" algn="l">
              <a:lnSpc>
                <a:spcPct val="150000"/>
              </a:lnSpc>
              <a:spcBef>
                <a:spcPts val="600"/>
              </a:spcBef>
              <a:spcAft>
                <a:spcPts val="0"/>
              </a:spcAft>
              <a:buClr>
                <a:srgbClr val="383838"/>
              </a:buClr>
              <a:buSzPts val="1400"/>
              <a:buChar char="➢"/>
            </a:pPr>
            <a:r>
              <a:rPr lang="es" sz="1400">
                <a:solidFill>
                  <a:srgbClr val="383838"/>
                </a:solidFill>
              </a:rPr>
              <a:t>Con respecto al Recall Score, el modelo no presenta dificultades para clasificar si el pasajero estará satisfecho o insatisfecho, dado que en el 80% de los casos su clasificación fue correcta.</a:t>
            </a:r>
            <a:endParaRPr sz="1200">
              <a:solidFill>
                <a:srgbClr val="D5D5D5"/>
              </a:solidFill>
              <a:highlight>
                <a:srgbClr val="383838"/>
              </a:highlight>
              <a:latin typeface="Roboto"/>
              <a:ea typeface="Roboto"/>
              <a:cs typeface="Roboto"/>
              <a:sym typeface="Roboto"/>
            </a:endParaRPr>
          </a:p>
          <a:p>
            <a:pPr indent="0" lvl="0" marL="0" rtl="0" algn="l">
              <a:spcBef>
                <a:spcPts val="500"/>
              </a:spcBef>
              <a:spcAft>
                <a:spcPts val="1200"/>
              </a:spcAft>
              <a:buNone/>
            </a:pPr>
            <a:r>
              <a:t/>
            </a:r>
            <a:endParaRPr/>
          </a:p>
        </p:txBody>
      </p:sp>
      <p:sp>
        <p:nvSpPr>
          <p:cNvPr id="278" name="Google Shape;278;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2" name="Shape 282"/>
        <p:cNvGrpSpPr/>
        <p:nvPr/>
      </p:nvGrpSpPr>
      <p:grpSpPr>
        <a:xfrm>
          <a:off x="0" y="0"/>
          <a:ext cx="0" cy="0"/>
          <a:chOff x="0" y="0"/>
          <a:chExt cx="0" cy="0"/>
        </a:xfrm>
      </p:grpSpPr>
      <p:sp>
        <p:nvSpPr>
          <p:cNvPr id="283" name="Google Shape;283;p34"/>
          <p:cNvSpPr txBox="1"/>
          <p:nvPr>
            <p:ph type="title"/>
          </p:nvPr>
        </p:nvSpPr>
        <p:spPr>
          <a:xfrm>
            <a:off x="954200" y="462950"/>
            <a:ext cx="5846100" cy="59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sz="2500">
                <a:solidFill>
                  <a:srgbClr val="383838"/>
                </a:solidFill>
              </a:rPr>
              <a:t>5</a:t>
            </a:r>
            <a:r>
              <a:rPr b="1" lang="es" sz="2500">
                <a:solidFill>
                  <a:srgbClr val="383838"/>
                </a:solidFill>
              </a:rPr>
              <a:t>. ¿Cómo mejorar el Modelo?</a:t>
            </a:r>
            <a:endParaRPr b="1" sz="2500">
              <a:solidFill>
                <a:srgbClr val="383838"/>
              </a:solidFill>
            </a:endParaRPr>
          </a:p>
          <a:p>
            <a:pPr indent="0" lvl="0" marL="0" rtl="0" algn="l">
              <a:spcBef>
                <a:spcPts val="0"/>
              </a:spcBef>
              <a:spcAft>
                <a:spcPts val="0"/>
              </a:spcAft>
              <a:buNone/>
            </a:pPr>
            <a:r>
              <a:t/>
            </a:r>
            <a:endParaRPr/>
          </a:p>
        </p:txBody>
      </p:sp>
      <p:sp>
        <p:nvSpPr>
          <p:cNvPr id="284" name="Google Shape;284;p34"/>
          <p:cNvSpPr txBox="1"/>
          <p:nvPr>
            <p:ph idx="1" type="body"/>
          </p:nvPr>
        </p:nvSpPr>
        <p:spPr>
          <a:xfrm>
            <a:off x="762875" y="1473000"/>
            <a:ext cx="7505700" cy="244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s" sz="1400">
                <a:solidFill>
                  <a:srgbClr val="383838"/>
                </a:solidFill>
              </a:rPr>
              <a:t>I</a:t>
            </a:r>
            <a:r>
              <a:rPr lang="es" sz="1400">
                <a:solidFill>
                  <a:srgbClr val="383838"/>
                </a:solidFill>
              </a:rPr>
              <a:t>nten</a:t>
            </a:r>
            <a:r>
              <a:rPr lang="es" sz="1400">
                <a:solidFill>
                  <a:srgbClr val="383838"/>
                </a:solidFill>
              </a:rPr>
              <a:t>taremos mejorar el modelo y evitar el overfitting a través de la aplicación de</a:t>
            </a:r>
            <a:r>
              <a:rPr lang="es"/>
              <a:t> la técnica de </a:t>
            </a:r>
            <a:r>
              <a:rPr b="1" lang="es" sz="1400">
                <a:solidFill>
                  <a:srgbClr val="383838"/>
                </a:solidFill>
              </a:rPr>
              <a:t>Stratified - k Fold. </a:t>
            </a:r>
            <a:r>
              <a:rPr lang="es" sz="1400">
                <a:solidFill>
                  <a:srgbClr val="383838"/>
                </a:solidFill>
              </a:rPr>
              <a:t>Luego de su aplicación, obtuvimos el siguiente resultado referido al grado de exactitud del mismo:</a:t>
            </a:r>
            <a:endParaRPr/>
          </a:p>
        </p:txBody>
      </p:sp>
      <p:sp>
        <p:nvSpPr>
          <p:cNvPr id="285" name="Google Shape;285;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86" name="Google Shape;286;p34"/>
          <p:cNvPicPr preferRelativeResize="0"/>
          <p:nvPr/>
        </p:nvPicPr>
        <p:blipFill>
          <a:blip r:embed="rId3">
            <a:alphaModFix/>
          </a:blip>
          <a:stretch>
            <a:fillRect/>
          </a:stretch>
        </p:blipFill>
        <p:spPr>
          <a:xfrm>
            <a:off x="2792600" y="2748400"/>
            <a:ext cx="3558800" cy="393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0" name="Shape 290"/>
        <p:cNvGrpSpPr/>
        <p:nvPr/>
      </p:nvGrpSpPr>
      <p:grpSpPr>
        <a:xfrm>
          <a:off x="0" y="0"/>
          <a:ext cx="0" cy="0"/>
          <a:chOff x="0" y="0"/>
          <a:chExt cx="0" cy="0"/>
        </a:xfrm>
      </p:grpSpPr>
      <p:sp>
        <p:nvSpPr>
          <p:cNvPr id="291" name="Google Shape;291;p35"/>
          <p:cNvSpPr txBox="1"/>
          <p:nvPr>
            <p:ph type="title"/>
          </p:nvPr>
        </p:nvSpPr>
        <p:spPr>
          <a:xfrm>
            <a:off x="556150" y="387325"/>
            <a:ext cx="75057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sz="2500">
                <a:solidFill>
                  <a:srgbClr val="383838"/>
                </a:solidFill>
              </a:rPr>
              <a:t>6</a:t>
            </a:r>
            <a:r>
              <a:rPr b="1" lang="es" sz="2500">
                <a:solidFill>
                  <a:srgbClr val="383838"/>
                </a:solidFill>
              </a:rPr>
              <a:t>. Matriz de Confusión</a:t>
            </a:r>
            <a:endParaRPr b="1" sz="2500">
              <a:solidFill>
                <a:srgbClr val="383838"/>
              </a:solidFill>
            </a:endParaRPr>
          </a:p>
          <a:p>
            <a:pPr indent="0" lvl="0" marL="0" rtl="0" algn="l">
              <a:spcBef>
                <a:spcPts val="0"/>
              </a:spcBef>
              <a:spcAft>
                <a:spcPts val="0"/>
              </a:spcAft>
              <a:buNone/>
            </a:pPr>
            <a:r>
              <a:t/>
            </a:r>
            <a:endParaRPr/>
          </a:p>
        </p:txBody>
      </p:sp>
      <p:sp>
        <p:nvSpPr>
          <p:cNvPr id="292" name="Google Shape;292;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293" name="Google Shape;293;p35"/>
          <p:cNvPicPr preferRelativeResize="0"/>
          <p:nvPr/>
        </p:nvPicPr>
        <p:blipFill>
          <a:blip r:embed="rId3">
            <a:alphaModFix/>
          </a:blip>
          <a:stretch>
            <a:fillRect/>
          </a:stretch>
        </p:blipFill>
        <p:spPr>
          <a:xfrm>
            <a:off x="2361200" y="1048825"/>
            <a:ext cx="3900750" cy="3215875"/>
          </a:xfrm>
          <a:prstGeom prst="rect">
            <a:avLst/>
          </a:prstGeom>
          <a:noFill/>
          <a:ln>
            <a:noFill/>
          </a:ln>
        </p:spPr>
      </p:pic>
      <p:pic>
        <p:nvPicPr>
          <p:cNvPr id="294" name="Google Shape;294;p35"/>
          <p:cNvPicPr preferRelativeResize="0"/>
          <p:nvPr/>
        </p:nvPicPr>
        <p:blipFill>
          <a:blip r:embed="rId4">
            <a:alphaModFix/>
          </a:blip>
          <a:stretch>
            <a:fillRect/>
          </a:stretch>
        </p:blipFill>
        <p:spPr>
          <a:xfrm>
            <a:off x="2797950" y="4319625"/>
            <a:ext cx="3090575" cy="519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8" name="Shape 298"/>
        <p:cNvGrpSpPr/>
        <p:nvPr/>
      </p:nvGrpSpPr>
      <p:grpSpPr>
        <a:xfrm>
          <a:off x="0" y="0"/>
          <a:ext cx="0" cy="0"/>
          <a:chOff x="0" y="0"/>
          <a:chExt cx="0" cy="0"/>
        </a:xfrm>
      </p:grpSpPr>
      <p:sp>
        <p:nvSpPr>
          <p:cNvPr id="299" name="Google Shape;299;p36"/>
          <p:cNvSpPr txBox="1"/>
          <p:nvPr>
            <p:ph type="title"/>
          </p:nvPr>
        </p:nvSpPr>
        <p:spPr>
          <a:xfrm>
            <a:off x="819150" y="431350"/>
            <a:ext cx="7505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1800">
                <a:solidFill>
                  <a:srgbClr val="383838"/>
                </a:solidFill>
                <a:latin typeface="Average"/>
                <a:ea typeface="Average"/>
                <a:cs typeface="Average"/>
                <a:sym typeface="Average"/>
              </a:rPr>
              <a:t>Conclusión Preliminar</a:t>
            </a:r>
            <a:endParaRPr sz="1800">
              <a:latin typeface="Average"/>
              <a:ea typeface="Average"/>
              <a:cs typeface="Average"/>
              <a:sym typeface="Average"/>
            </a:endParaRPr>
          </a:p>
        </p:txBody>
      </p:sp>
      <p:sp>
        <p:nvSpPr>
          <p:cNvPr id="300" name="Google Shape;300;p36"/>
          <p:cNvSpPr txBox="1"/>
          <p:nvPr>
            <p:ph idx="1" type="body"/>
          </p:nvPr>
        </p:nvSpPr>
        <p:spPr>
          <a:xfrm>
            <a:off x="819150" y="902125"/>
            <a:ext cx="7505700" cy="35367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600"/>
              </a:spcBef>
              <a:spcAft>
                <a:spcPts val="0"/>
              </a:spcAft>
              <a:buClr>
                <a:srgbClr val="383838"/>
              </a:buClr>
              <a:buSzPts val="1400"/>
              <a:buChar char="➢"/>
            </a:pPr>
            <a:r>
              <a:rPr lang="es" sz="1400">
                <a:solidFill>
                  <a:srgbClr val="383838"/>
                </a:solidFill>
                <a:highlight>
                  <a:schemeClr val="dk1"/>
                </a:highlight>
              </a:rPr>
              <a:t>Si bien observamos en un primer momento que la exactitud del modelo Ramdom Forest disminuye del 96% al 90% luego de aplicar la técnica de Cross Validation </a:t>
            </a:r>
            <a:r>
              <a:rPr b="1" lang="es" sz="1400">
                <a:solidFill>
                  <a:srgbClr val="383838"/>
                </a:solidFill>
                <a:highlight>
                  <a:schemeClr val="dk1"/>
                </a:highlight>
              </a:rPr>
              <a:t>Stratified - k Fold</a:t>
            </a:r>
            <a:r>
              <a:rPr lang="es" sz="1400">
                <a:solidFill>
                  <a:srgbClr val="383838"/>
                </a:solidFill>
                <a:highlight>
                  <a:schemeClr val="dk1"/>
                </a:highlight>
              </a:rPr>
              <a:t>, al realizar nuevamente la matriz de confusión observamos los siguientes resultados:</a:t>
            </a:r>
            <a:endParaRPr sz="1400">
              <a:solidFill>
                <a:srgbClr val="383838"/>
              </a:solidFill>
              <a:highlight>
                <a:schemeClr val="dk1"/>
              </a:highlight>
            </a:endParaRPr>
          </a:p>
          <a:p>
            <a:pPr indent="-317500" lvl="0" marL="914400" rtl="0" algn="l">
              <a:lnSpc>
                <a:spcPct val="150000"/>
              </a:lnSpc>
              <a:spcBef>
                <a:spcPts val="0"/>
              </a:spcBef>
              <a:spcAft>
                <a:spcPts val="0"/>
              </a:spcAft>
              <a:buClr>
                <a:srgbClr val="383838"/>
              </a:buClr>
              <a:buSzPts val="1400"/>
              <a:buChar char="●"/>
            </a:pPr>
            <a:r>
              <a:rPr lang="es" sz="1400">
                <a:solidFill>
                  <a:srgbClr val="383838"/>
                </a:solidFill>
                <a:highlight>
                  <a:schemeClr val="dk1"/>
                </a:highlight>
              </a:rPr>
              <a:t>Mejora el porcentaje de Precisión en el modelo, elevando el porcentaje de precisión del 80% al 90% Esto significa mejor porcentaje de acierto para los casos que el modelo identifica un pasajero satisfecho.</a:t>
            </a:r>
            <a:endParaRPr sz="1400">
              <a:solidFill>
                <a:srgbClr val="383838"/>
              </a:solidFill>
              <a:highlight>
                <a:schemeClr val="dk1"/>
              </a:highlight>
            </a:endParaRPr>
          </a:p>
          <a:p>
            <a:pPr indent="-317500" lvl="0" marL="914400" rtl="0" algn="l">
              <a:lnSpc>
                <a:spcPct val="150000"/>
              </a:lnSpc>
              <a:spcBef>
                <a:spcPts val="0"/>
              </a:spcBef>
              <a:spcAft>
                <a:spcPts val="0"/>
              </a:spcAft>
              <a:buClr>
                <a:srgbClr val="383838"/>
              </a:buClr>
              <a:buSzPts val="1400"/>
              <a:buChar char="●"/>
            </a:pPr>
            <a:r>
              <a:rPr lang="es" sz="1400">
                <a:solidFill>
                  <a:srgbClr val="383838"/>
                </a:solidFill>
                <a:highlight>
                  <a:schemeClr val="dk1"/>
                </a:highlight>
              </a:rPr>
              <a:t>Mejora el Recall Score, elevando el porcentaje del 80% inicial hasta el 86% Esto significa una mejora considerable del modelo a la hora de clasificar si el pasajero estará satisfecho o insatisfecho.</a:t>
            </a:r>
            <a:endParaRPr sz="1400">
              <a:solidFill>
                <a:srgbClr val="383838"/>
              </a:solidFill>
              <a:highlight>
                <a:schemeClr val="dk1"/>
              </a:highlight>
            </a:endParaRPr>
          </a:p>
          <a:p>
            <a:pPr indent="0" lvl="0" marL="0" rtl="0" algn="l">
              <a:spcBef>
                <a:spcPts val="500"/>
              </a:spcBef>
              <a:spcAft>
                <a:spcPts val="1200"/>
              </a:spcAft>
              <a:buNone/>
            </a:pPr>
            <a:r>
              <a:t/>
            </a:r>
            <a:endParaRPr b="1"/>
          </a:p>
        </p:txBody>
      </p:sp>
      <p:sp>
        <p:nvSpPr>
          <p:cNvPr id="301" name="Google Shape;301;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5" name="Shape 305"/>
        <p:cNvGrpSpPr/>
        <p:nvPr/>
      </p:nvGrpSpPr>
      <p:grpSpPr>
        <a:xfrm>
          <a:off x="0" y="0"/>
          <a:ext cx="0" cy="0"/>
          <a:chOff x="0" y="0"/>
          <a:chExt cx="0" cy="0"/>
        </a:xfrm>
      </p:grpSpPr>
      <p:sp>
        <p:nvSpPr>
          <p:cNvPr id="306" name="Google Shape;306;p37"/>
          <p:cNvSpPr txBox="1"/>
          <p:nvPr>
            <p:ph type="title"/>
          </p:nvPr>
        </p:nvSpPr>
        <p:spPr>
          <a:xfrm>
            <a:off x="819150" y="845600"/>
            <a:ext cx="7505700" cy="50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1800">
                <a:solidFill>
                  <a:srgbClr val="383838"/>
                </a:solidFill>
                <a:latin typeface="Average"/>
                <a:ea typeface="Average"/>
                <a:cs typeface="Average"/>
                <a:sym typeface="Average"/>
              </a:rPr>
              <a:t>Conclusión</a:t>
            </a:r>
            <a:endParaRPr/>
          </a:p>
        </p:txBody>
      </p:sp>
      <p:sp>
        <p:nvSpPr>
          <p:cNvPr id="307" name="Google Shape;307;p37"/>
          <p:cNvSpPr txBox="1"/>
          <p:nvPr>
            <p:ph idx="1" type="body"/>
          </p:nvPr>
        </p:nvSpPr>
        <p:spPr>
          <a:xfrm>
            <a:off x="819150" y="1347750"/>
            <a:ext cx="7505700" cy="3340200"/>
          </a:xfrm>
          <a:prstGeom prst="rect">
            <a:avLst/>
          </a:prstGeom>
        </p:spPr>
        <p:txBody>
          <a:bodyPr anchorCtr="0" anchor="t" bIns="91425" lIns="91425" spcFirstLastPara="1" rIns="91425" wrap="square" tIns="91425">
            <a:normAutofit fontScale="85000" lnSpcReduction="20000"/>
          </a:bodyPr>
          <a:lstStyle/>
          <a:p>
            <a:pPr indent="0" lvl="0" marL="76200" marR="38100" rtl="0" algn="just">
              <a:lnSpc>
                <a:spcPct val="150000"/>
              </a:lnSpc>
              <a:spcBef>
                <a:spcPts val="600"/>
              </a:spcBef>
              <a:spcAft>
                <a:spcPts val="0"/>
              </a:spcAft>
              <a:buNone/>
            </a:pPr>
            <a:r>
              <a:rPr lang="es" sz="2000">
                <a:solidFill>
                  <a:srgbClr val="383838"/>
                </a:solidFill>
                <a:highlight>
                  <a:schemeClr val="dk1"/>
                </a:highlight>
              </a:rPr>
              <a:t>Luego de realizado el modelado y aplicadas las técnicas de Cross Validation, podemos concluir en que el modelo posee un alto grado de confiabilidad a la hora de determinar si un pasajero estará satisfecho o no por el servicio ofrecido por la compañía </a:t>
            </a:r>
            <a:r>
              <a:rPr lang="es" sz="2000">
                <a:solidFill>
                  <a:srgbClr val="383838"/>
                </a:solidFill>
                <a:highlight>
                  <a:schemeClr val="dk1"/>
                </a:highlight>
              </a:rPr>
              <a:t>aérea</a:t>
            </a:r>
            <a:r>
              <a:rPr lang="es" sz="2000">
                <a:solidFill>
                  <a:srgbClr val="383838"/>
                </a:solidFill>
                <a:highlight>
                  <a:schemeClr val="dk1"/>
                </a:highlight>
              </a:rPr>
              <a:t>.</a:t>
            </a:r>
            <a:endParaRPr sz="2000">
              <a:solidFill>
                <a:srgbClr val="383838"/>
              </a:solidFill>
              <a:highlight>
                <a:schemeClr val="dk1"/>
              </a:highlight>
            </a:endParaRPr>
          </a:p>
          <a:p>
            <a:pPr indent="0" lvl="0" marL="76200" marR="38100" rtl="0" algn="just">
              <a:lnSpc>
                <a:spcPct val="150000"/>
              </a:lnSpc>
              <a:spcBef>
                <a:spcPts val="600"/>
              </a:spcBef>
              <a:spcAft>
                <a:spcPts val="0"/>
              </a:spcAft>
              <a:buNone/>
            </a:pPr>
            <a:r>
              <a:rPr lang="es" sz="2000">
                <a:solidFill>
                  <a:srgbClr val="383838"/>
                </a:solidFill>
                <a:highlight>
                  <a:schemeClr val="dk1"/>
                </a:highlight>
              </a:rPr>
              <a:t>La aplicación de este modelo sería de gran ayuda para que las aerolíneas puedan trabajar sobre aquellos factores que influyen en la satisfacción del pasajero, a los fines de obtener nuevos clientes y fidelizar a los actuales, permitiéndoles incrementar sus ganancias y haciendo su negocio sostenible en el tiempo.</a:t>
            </a:r>
            <a:endParaRPr sz="1050">
              <a:solidFill>
                <a:srgbClr val="D5D5D5"/>
              </a:solidFill>
              <a:latin typeface="Roboto"/>
              <a:ea typeface="Roboto"/>
              <a:cs typeface="Roboto"/>
              <a:sym typeface="Roboto"/>
            </a:endParaRPr>
          </a:p>
          <a:p>
            <a:pPr indent="0" lvl="0" marL="0" rtl="0" algn="l">
              <a:spcBef>
                <a:spcPts val="500"/>
              </a:spcBef>
              <a:spcAft>
                <a:spcPts val="1200"/>
              </a:spcAft>
              <a:buNone/>
            </a:pPr>
            <a:r>
              <a:t/>
            </a:r>
            <a:endParaRPr/>
          </a:p>
        </p:txBody>
      </p:sp>
      <p:sp>
        <p:nvSpPr>
          <p:cNvPr id="308" name="Google Shape;308;p3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2" name="Shape 312"/>
        <p:cNvGrpSpPr/>
        <p:nvPr/>
      </p:nvGrpSpPr>
      <p:grpSpPr>
        <a:xfrm>
          <a:off x="0" y="0"/>
          <a:ext cx="0" cy="0"/>
          <a:chOff x="0" y="0"/>
          <a:chExt cx="0" cy="0"/>
        </a:xfrm>
      </p:grpSpPr>
      <p:sp>
        <p:nvSpPr>
          <p:cNvPr id="313" name="Google Shape;313;p38"/>
          <p:cNvSpPr txBox="1"/>
          <p:nvPr>
            <p:ph type="title"/>
          </p:nvPr>
        </p:nvSpPr>
        <p:spPr>
          <a:xfrm>
            <a:off x="734925" y="455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500">
                <a:solidFill>
                  <a:srgbClr val="383838"/>
                </a:solidFill>
              </a:rPr>
              <a:t>8</a:t>
            </a:r>
            <a:r>
              <a:rPr b="1" lang="es" sz="2500">
                <a:solidFill>
                  <a:srgbClr val="383838"/>
                </a:solidFill>
              </a:rPr>
              <a:t>. Fuente del Dataset</a:t>
            </a:r>
            <a:endParaRPr b="1" sz="2500">
              <a:solidFill>
                <a:srgbClr val="383838"/>
              </a:solidFill>
            </a:endParaRPr>
          </a:p>
        </p:txBody>
      </p:sp>
      <p:sp>
        <p:nvSpPr>
          <p:cNvPr id="314" name="Google Shape;314;p38"/>
          <p:cNvSpPr txBox="1"/>
          <p:nvPr>
            <p:ph idx="1" type="body"/>
          </p:nvPr>
        </p:nvSpPr>
        <p:spPr>
          <a:xfrm>
            <a:off x="227475" y="1167598"/>
            <a:ext cx="8520600" cy="2808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383838"/>
              </a:buClr>
              <a:buSzPts val="1500"/>
              <a:buFont typeface="Roboto"/>
              <a:buChar char="➢"/>
            </a:pPr>
            <a:r>
              <a:rPr lang="es" sz="1500">
                <a:solidFill>
                  <a:srgbClr val="383838"/>
                </a:solidFill>
                <a:highlight>
                  <a:schemeClr val="dk1"/>
                </a:highlight>
                <a:latin typeface="Roboto"/>
                <a:ea typeface="Roboto"/>
                <a:cs typeface="Roboto"/>
                <a:sym typeface="Roboto"/>
              </a:rPr>
              <a:t>https://www.kaggle.com</a:t>
            </a:r>
            <a:endParaRPr sz="2100">
              <a:solidFill>
                <a:srgbClr val="383838"/>
              </a:solidFill>
              <a:highlight>
                <a:schemeClr val="dk1"/>
              </a:highlight>
            </a:endParaRPr>
          </a:p>
        </p:txBody>
      </p:sp>
      <p:sp>
        <p:nvSpPr>
          <p:cNvPr id="315" name="Google Shape;315;p3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9" name="Shape 319"/>
        <p:cNvGrpSpPr/>
        <p:nvPr/>
      </p:nvGrpSpPr>
      <p:grpSpPr>
        <a:xfrm>
          <a:off x="0" y="0"/>
          <a:ext cx="0" cy="0"/>
          <a:chOff x="0" y="0"/>
          <a:chExt cx="0" cy="0"/>
        </a:xfrm>
      </p:grpSpPr>
      <p:sp>
        <p:nvSpPr>
          <p:cNvPr id="320" name="Google Shape;320;p39"/>
          <p:cNvSpPr txBox="1"/>
          <p:nvPr>
            <p:ph type="title"/>
          </p:nvPr>
        </p:nvSpPr>
        <p:spPr>
          <a:xfrm>
            <a:off x="819150" y="537600"/>
            <a:ext cx="7505700" cy="954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s" sz="2133">
                <a:solidFill>
                  <a:srgbClr val="383838"/>
                </a:solidFill>
                <a:latin typeface="Average"/>
                <a:ea typeface="Average"/>
                <a:cs typeface="Average"/>
                <a:sym typeface="Average"/>
              </a:rPr>
              <a:t>¡</a:t>
            </a:r>
            <a:r>
              <a:rPr b="1" lang="es" sz="2133">
                <a:solidFill>
                  <a:srgbClr val="383838"/>
                </a:solidFill>
                <a:latin typeface="Average"/>
                <a:ea typeface="Average"/>
                <a:cs typeface="Average"/>
                <a:sym typeface="Average"/>
              </a:rPr>
              <a:t>Muchas gracias!</a:t>
            </a:r>
            <a:endParaRPr b="1" sz="2133">
              <a:solidFill>
                <a:srgbClr val="383838"/>
              </a:solidFill>
              <a:latin typeface="Average"/>
              <a:ea typeface="Average"/>
              <a:cs typeface="Average"/>
              <a:sym typeface="Average"/>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1" name="Google Shape;321;p3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pic>
        <p:nvPicPr>
          <p:cNvPr id="322" name="Google Shape;322;p39"/>
          <p:cNvPicPr preferRelativeResize="0"/>
          <p:nvPr/>
        </p:nvPicPr>
        <p:blipFill>
          <a:blip r:embed="rId3">
            <a:alphaModFix/>
          </a:blip>
          <a:stretch>
            <a:fillRect/>
          </a:stretch>
        </p:blipFill>
        <p:spPr>
          <a:xfrm>
            <a:off x="1526363" y="1146175"/>
            <a:ext cx="6181725"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383838"/>
              </a:buClr>
              <a:buSzPts val="2500"/>
              <a:buAutoNum type="arabicPeriod"/>
            </a:pPr>
            <a:r>
              <a:rPr b="1" lang="es" sz="2500">
                <a:solidFill>
                  <a:srgbClr val="383838"/>
                </a:solidFill>
              </a:rPr>
              <a:t>Presentación del caso y objetivo</a:t>
            </a:r>
            <a:endParaRPr b="1" sz="2500">
              <a:solidFill>
                <a:srgbClr val="383838"/>
              </a:solidFill>
            </a:endParaRPr>
          </a:p>
        </p:txBody>
      </p:sp>
      <p:sp>
        <p:nvSpPr>
          <p:cNvPr id="144" name="Google Shape;144;p15"/>
          <p:cNvSpPr txBox="1"/>
          <p:nvPr>
            <p:ph idx="1" type="body"/>
          </p:nvPr>
        </p:nvSpPr>
        <p:spPr>
          <a:xfrm>
            <a:off x="819150" y="1420875"/>
            <a:ext cx="7505700" cy="301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750" u="sng">
                <a:solidFill>
                  <a:srgbClr val="37474F"/>
                </a:solidFill>
                <a:latin typeface="Arial"/>
                <a:ea typeface="Arial"/>
                <a:cs typeface="Arial"/>
                <a:sym typeface="Arial"/>
              </a:rPr>
              <a:t>Presentación del caso:</a:t>
            </a:r>
            <a:endParaRPr sz="1750" u="sng">
              <a:solidFill>
                <a:srgbClr val="37474F"/>
              </a:solidFill>
              <a:latin typeface="Arial"/>
              <a:ea typeface="Arial"/>
              <a:cs typeface="Arial"/>
              <a:sym typeface="Arial"/>
            </a:endParaRPr>
          </a:p>
          <a:p>
            <a:pPr indent="-339725" lvl="0" marL="457200" rtl="0" algn="l">
              <a:spcBef>
                <a:spcPts val="1200"/>
              </a:spcBef>
              <a:spcAft>
                <a:spcPts val="0"/>
              </a:spcAft>
              <a:buClr>
                <a:srgbClr val="37474F"/>
              </a:buClr>
              <a:buSzPts val="1750"/>
              <a:buFont typeface="Arial"/>
              <a:buChar char="➢"/>
            </a:pPr>
            <a:r>
              <a:rPr b="1" lang="es" sz="1750">
                <a:solidFill>
                  <a:srgbClr val="37474F"/>
                </a:solidFill>
                <a:latin typeface="Arial"/>
                <a:ea typeface="Arial"/>
                <a:cs typeface="Arial"/>
                <a:sym typeface="Arial"/>
              </a:rPr>
              <a:t>¿Por qué es importante brindar un buen servicio?</a:t>
            </a:r>
            <a:endParaRPr sz="1400">
              <a:solidFill>
                <a:srgbClr val="383838"/>
              </a:solidFill>
            </a:endParaRPr>
          </a:p>
          <a:p>
            <a:pPr indent="0" lvl="0" marL="0" rtl="0" algn="just">
              <a:lnSpc>
                <a:spcPct val="150000"/>
              </a:lnSpc>
              <a:spcBef>
                <a:spcPts val="1200"/>
              </a:spcBef>
              <a:spcAft>
                <a:spcPts val="0"/>
              </a:spcAft>
              <a:buNone/>
            </a:pPr>
            <a:r>
              <a:rPr lang="es" sz="1400">
                <a:solidFill>
                  <a:srgbClr val="383838"/>
                </a:solidFill>
              </a:rPr>
              <a:t>Para cualquier compañía aérea es sumamente importante mantener una buena reputación y conocer la experiencia de los pasajeros con la finalidad de mejorar sus servicios en pos de</a:t>
            </a:r>
            <a:r>
              <a:rPr lang="es" sz="1400">
                <a:solidFill>
                  <a:srgbClr val="383838"/>
                </a:solidFill>
              </a:rPr>
              <a:t> </a:t>
            </a:r>
            <a:r>
              <a:rPr lang="es" sz="1400">
                <a:solidFill>
                  <a:srgbClr val="383838"/>
                </a:solidFill>
              </a:rPr>
              <a:t>captar un mayor porcentaje del mercado y lograr la fidelización de sus clientes actuales. Lo que redundará en mayores ganancias y un modelo de negocio sostenible a través del tiempo.</a:t>
            </a:r>
            <a:endParaRPr sz="1400">
              <a:solidFill>
                <a:srgbClr val="383838"/>
              </a:solidFill>
            </a:endParaRPr>
          </a:p>
          <a:p>
            <a:pPr indent="0" lvl="0" marL="0" rtl="0" algn="l">
              <a:spcBef>
                <a:spcPts val="1200"/>
              </a:spcBef>
              <a:spcAft>
                <a:spcPts val="1200"/>
              </a:spcAft>
              <a:buNone/>
            </a:pPr>
            <a:r>
              <a:t/>
            </a:r>
            <a:endParaRPr/>
          </a:p>
        </p:txBody>
      </p:sp>
      <p:sp>
        <p:nvSpPr>
          <p:cNvPr id="145" name="Google Shape;145;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9" name="Shape 149"/>
        <p:cNvGrpSpPr/>
        <p:nvPr/>
      </p:nvGrpSpPr>
      <p:grpSpPr>
        <a:xfrm>
          <a:off x="0" y="0"/>
          <a:ext cx="0" cy="0"/>
          <a:chOff x="0" y="0"/>
          <a:chExt cx="0" cy="0"/>
        </a:xfrm>
      </p:grpSpPr>
      <p:sp>
        <p:nvSpPr>
          <p:cNvPr id="150" name="Google Shape;150;p16"/>
          <p:cNvSpPr txBox="1"/>
          <p:nvPr>
            <p:ph idx="1" type="body"/>
          </p:nvPr>
        </p:nvSpPr>
        <p:spPr>
          <a:xfrm>
            <a:off x="311700" y="383975"/>
            <a:ext cx="8520600" cy="418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50">
              <a:solidFill>
                <a:srgbClr val="37474F"/>
              </a:solidFill>
              <a:latin typeface="Arial"/>
              <a:ea typeface="Arial"/>
              <a:cs typeface="Arial"/>
              <a:sym typeface="Arial"/>
            </a:endParaRPr>
          </a:p>
          <a:p>
            <a:pPr indent="-339725" lvl="0" marL="457200" rtl="0" algn="l">
              <a:spcBef>
                <a:spcPts val="1200"/>
              </a:spcBef>
              <a:spcAft>
                <a:spcPts val="0"/>
              </a:spcAft>
              <a:buClr>
                <a:srgbClr val="37474F"/>
              </a:buClr>
              <a:buSzPts val="1750"/>
              <a:buFont typeface="Arial"/>
              <a:buChar char="➢"/>
            </a:pPr>
            <a:r>
              <a:rPr b="1" lang="es" sz="1750">
                <a:solidFill>
                  <a:srgbClr val="37474F"/>
                </a:solidFill>
                <a:latin typeface="Arial"/>
                <a:ea typeface="Arial"/>
                <a:cs typeface="Arial"/>
                <a:sym typeface="Arial"/>
              </a:rPr>
              <a:t>¿Cómo podemos ayudar a las compañías a mejorar sus servicios?</a:t>
            </a:r>
            <a:endParaRPr b="1">
              <a:solidFill>
                <a:schemeClr val="lt1"/>
              </a:solidFill>
            </a:endParaRPr>
          </a:p>
          <a:p>
            <a:pPr indent="0" lvl="0" marL="0" rtl="0" algn="just">
              <a:spcBef>
                <a:spcPts val="1200"/>
              </a:spcBef>
              <a:spcAft>
                <a:spcPts val="0"/>
              </a:spcAft>
              <a:buNone/>
            </a:pPr>
            <a:r>
              <a:t/>
            </a:r>
            <a:endParaRPr sz="1400">
              <a:solidFill>
                <a:srgbClr val="383838"/>
              </a:solidFill>
            </a:endParaRPr>
          </a:p>
          <a:p>
            <a:pPr indent="0" lvl="0" marL="0" rtl="0" algn="just">
              <a:lnSpc>
                <a:spcPct val="150000"/>
              </a:lnSpc>
              <a:spcBef>
                <a:spcPts val="1200"/>
              </a:spcBef>
              <a:spcAft>
                <a:spcPts val="0"/>
              </a:spcAft>
              <a:buNone/>
            </a:pPr>
            <a:r>
              <a:rPr lang="es" sz="1400">
                <a:solidFill>
                  <a:srgbClr val="383838"/>
                </a:solidFill>
              </a:rPr>
              <a:t>A través del análisis de los datos, se desea predecir si el cliente se encontrará “satisfecho” o “neutral/insatisfecho” por el servicio brindado</a:t>
            </a:r>
            <a:endParaRPr sz="1400">
              <a:solidFill>
                <a:srgbClr val="383838"/>
              </a:solidFill>
            </a:endParaRPr>
          </a:p>
          <a:p>
            <a:pPr indent="0" lvl="0" marL="0" rtl="0" algn="just">
              <a:lnSpc>
                <a:spcPct val="150000"/>
              </a:lnSpc>
              <a:spcBef>
                <a:spcPts val="1200"/>
              </a:spcBef>
              <a:spcAft>
                <a:spcPts val="1200"/>
              </a:spcAft>
              <a:buNone/>
            </a:pPr>
            <a:r>
              <a:rPr lang="es" sz="1400">
                <a:solidFill>
                  <a:srgbClr val="383838"/>
                </a:solidFill>
              </a:rPr>
              <a:t>Para lograr el objetivo propuesto realizaremos un “Modelo supervisado de Clasificación” el cual contemplará distintas variables que influyen en la experiencia del pasajero. Entre las mismas podemos mencionar: la edad del pasajero, su género, el motivo del viaje, la clase en la cual viaje, la distancia del vuelo, el servicio de a bordo, entre otras.</a:t>
            </a:r>
            <a:endParaRPr>
              <a:solidFill>
                <a:srgbClr val="383838"/>
              </a:solidFill>
              <a:highlight>
                <a:srgbClr val="383838"/>
              </a:highlight>
              <a:latin typeface="Roboto"/>
              <a:ea typeface="Roboto"/>
              <a:cs typeface="Roboto"/>
              <a:sym typeface="Roboto"/>
            </a:endParaRPr>
          </a:p>
        </p:txBody>
      </p:sp>
      <p:sp>
        <p:nvSpPr>
          <p:cNvPr id="151" name="Google Shape;151;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500">
                <a:solidFill>
                  <a:srgbClr val="383838"/>
                </a:solidFill>
              </a:rPr>
              <a:t>2. Análisis Exploratorio</a:t>
            </a:r>
            <a:endParaRPr b="1" sz="2500">
              <a:solidFill>
                <a:srgbClr val="383838"/>
              </a:solidFill>
            </a:endParaRPr>
          </a:p>
        </p:txBody>
      </p:sp>
      <p:sp>
        <p:nvSpPr>
          <p:cNvPr id="157" name="Google Shape;157;p17"/>
          <p:cNvSpPr txBox="1"/>
          <p:nvPr>
            <p:ph idx="1" type="body"/>
          </p:nvPr>
        </p:nvSpPr>
        <p:spPr>
          <a:xfrm>
            <a:off x="819150" y="13952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rgbClr val="383838"/>
                </a:solidFill>
              </a:rPr>
              <a:t>En esta primera instancia, a través de los datos intentamos dar respuesta las siguientes preguntas:</a:t>
            </a:r>
            <a:endParaRPr sz="1400">
              <a:solidFill>
                <a:srgbClr val="383838"/>
              </a:solidFill>
            </a:endParaRPr>
          </a:p>
          <a:p>
            <a:pPr indent="-317500" lvl="0" marL="457200" rtl="0" algn="l">
              <a:lnSpc>
                <a:spcPct val="150000"/>
              </a:lnSpc>
              <a:spcBef>
                <a:spcPts val="1200"/>
              </a:spcBef>
              <a:spcAft>
                <a:spcPts val="0"/>
              </a:spcAft>
              <a:buClr>
                <a:srgbClr val="383838"/>
              </a:buClr>
              <a:buSzPts val="1400"/>
              <a:buAutoNum type="romanUcPeriod"/>
            </a:pPr>
            <a:r>
              <a:rPr lang="es" sz="1400">
                <a:solidFill>
                  <a:srgbClr val="383838"/>
                </a:solidFill>
              </a:rPr>
              <a:t>¿</a:t>
            </a:r>
            <a:r>
              <a:rPr lang="es" sz="1400">
                <a:solidFill>
                  <a:srgbClr val="383838"/>
                </a:solidFill>
              </a:rPr>
              <a:t>Cuáles</a:t>
            </a:r>
            <a:r>
              <a:rPr lang="es" sz="1400">
                <a:solidFill>
                  <a:srgbClr val="383838"/>
                </a:solidFill>
              </a:rPr>
              <a:t> son las características de los viajeros más frecuentes? (</a:t>
            </a:r>
            <a:r>
              <a:rPr lang="es" sz="1400">
                <a:solidFill>
                  <a:srgbClr val="383838"/>
                </a:solidFill>
              </a:rPr>
              <a:t>Género</a:t>
            </a:r>
            <a:r>
              <a:rPr lang="es" sz="1400">
                <a:solidFill>
                  <a:srgbClr val="383838"/>
                </a:solidFill>
              </a:rPr>
              <a:t>, edad)</a:t>
            </a:r>
            <a:endParaRPr sz="1400">
              <a:solidFill>
                <a:srgbClr val="383838"/>
              </a:solidFill>
            </a:endParaRPr>
          </a:p>
          <a:p>
            <a:pPr indent="-317500" lvl="0" marL="457200" rtl="0" algn="l">
              <a:lnSpc>
                <a:spcPct val="150000"/>
              </a:lnSpc>
              <a:spcBef>
                <a:spcPts val="0"/>
              </a:spcBef>
              <a:spcAft>
                <a:spcPts val="0"/>
              </a:spcAft>
              <a:buClr>
                <a:srgbClr val="383838"/>
              </a:buClr>
              <a:buSzPts val="1400"/>
              <a:buAutoNum type="romanUcPeriod"/>
            </a:pPr>
            <a:r>
              <a:rPr lang="es" sz="1400">
                <a:solidFill>
                  <a:srgbClr val="383838"/>
                </a:solidFill>
              </a:rPr>
              <a:t>¿Por </a:t>
            </a:r>
            <a:r>
              <a:rPr lang="es" sz="1400">
                <a:solidFill>
                  <a:srgbClr val="383838"/>
                </a:solidFill>
              </a:rPr>
              <a:t>qué</a:t>
            </a:r>
            <a:r>
              <a:rPr lang="es" sz="1400">
                <a:solidFill>
                  <a:srgbClr val="383838"/>
                </a:solidFill>
              </a:rPr>
              <a:t> viajan? (Negocios, motivos personales)</a:t>
            </a:r>
            <a:endParaRPr sz="1400">
              <a:solidFill>
                <a:srgbClr val="383838"/>
              </a:solidFill>
            </a:endParaRPr>
          </a:p>
          <a:p>
            <a:pPr indent="-317500" lvl="0" marL="457200" rtl="0" algn="l">
              <a:lnSpc>
                <a:spcPct val="150000"/>
              </a:lnSpc>
              <a:spcBef>
                <a:spcPts val="0"/>
              </a:spcBef>
              <a:spcAft>
                <a:spcPts val="0"/>
              </a:spcAft>
              <a:buClr>
                <a:srgbClr val="383838"/>
              </a:buClr>
              <a:buSzPts val="1400"/>
              <a:buAutoNum type="romanUcPeriod"/>
            </a:pPr>
            <a:r>
              <a:rPr lang="es" sz="1400">
                <a:solidFill>
                  <a:srgbClr val="383838"/>
                </a:solidFill>
              </a:rPr>
              <a:t>¿Qué clase utilizan con mayor frecuencia? (Business, Eco, Eco Plus)</a:t>
            </a:r>
            <a:endParaRPr sz="1400">
              <a:solidFill>
                <a:srgbClr val="383838"/>
              </a:solidFill>
            </a:endParaRPr>
          </a:p>
          <a:p>
            <a:pPr indent="-317500" lvl="0" marL="457200" rtl="0" algn="l">
              <a:lnSpc>
                <a:spcPct val="150000"/>
              </a:lnSpc>
              <a:spcBef>
                <a:spcPts val="0"/>
              </a:spcBef>
              <a:spcAft>
                <a:spcPts val="0"/>
              </a:spcAft>
              <a:buClr>
                <a:srgbClr val="383838"/>
              </a:buClr>
              <a:buSzPts val="1400"/>
              <a:buAutoNum type="romanUcPeriod"/>
            </a:pPr>
            <a:r>
              <a:rPr lang="es" sz="1400">
                <a:solidFill>
                  <a:srgbClr val="383838"/>
                </a:solidFill>
              </a:rPr>
              <a:t>¿Están en su mayoría satisfechos con el servicio brindado por las aerolíneas?</a:t>
            </a:r>
            <a:endParaRPr sz="1400">
              <a:solidFill>
                <a:srgbClr val="383838"/>
              </a:solidFill>
            </a:endParaRPr>
          </a:p>
          <a:p>
            <a:pPr indent="-317500" lvl="0" marL="457200" rtl="0" algn="l">
              <a:lnSpc>
                <a:spcPct val="150000"/>
              </a:lnSpc>
              <a:spcBef>
                <a:spcPts val="0"/>
              </a:spcBef>
              <a:spcAft>
                <a:spcPts val="0"/>
              </a:spcAft>
              <a:buClr>
                <a:srgbClr val="383838"/>
              </a:buClr>
              <a:buSzPts val="1400"/>
              <a:buAutoNum type="romanUcPeriod"/>
            </a:pPr>
            <a:r>
              <a:rPr lang="es" sz="1400">
                <a:solidFill>
                  <a:srgbClr val="383838"/>
                </a:solidFill>
              </a:rPr>
              <a:t>¿Cómo es la relación entre la clase en la cual viajan y su grado de satisfacción?</a:t>
            </a:r>
            <a:endParaRPr sz="1400">
              <a:solidFill>
                <a:srgbClr val="383838"/>
              </a:solidFill>
            </a:endParaRPr>
          </a:p>
          <a:p>
            <a:pPr indent="-317500" lvl="0" marL="457200" rtl="0" algn="l">
              <a:lnSpc>
                <a:spcPct val="150000"/>
              </a:lnSpc>
              <a:spcBef>
                <a:spcPts val="0"/>
              </a:spcBef>
              <a:spcAft>
                <a:spcPts val="0"/>
              </a:spcAft>
              <a:buClr>
                <a:srgbClr val="383838"/>
              </a:buClr>
              <a:buSzPts val="1400"/>
              <a:buAutoNum type="romanUcPeriod"/>
            </a:pPr>
            <a:r>
              <a:rPr lang="es" sz="1400">
                <a:solidFill>
                  <a:srgbClr val="383838"/>
                </a:solidFill>
              </a:rPr>
              <a:t>¿Qué variables analizaremos y cuál es la relación entre las mismas?</a:t>
            </a:r>
            <a:endParaRPr sz="1400">
              <a:solidFill>
                <a:srgbClr val="383838"/>
              </a:solidFill>
            </a:endParaRPr>
          </a:p>
        </p:txBody>
      </p:sp>
      <p:sp>
        <p:nvSpPr>
          <p:cNvPr id="158" name="Google Shape;158;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18"/>
          <p:cNvSpPr txBox="1"/>
          <p:nvPr>
            <p:ph idx="1" type="body"/>
          </p:nvPr>
        </p:nvSpPr>
        <p:spPr>
          <a:xfrm>
            <a:off x="351650" y="1092350"/>
            <a:ext cx="4031400" cy="37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rgbClr val="383838"/>
                </a:solidFill>
              </a:rPr>
              <a:t>Observamos que la cantidad de viajeros Hombres y Mujeres es muy similar:</a:t>
            </a:r>
            <a:endParaRPr sz="1400">
              <a:solidFill>
                <a:srgbClr val="383838"/>
              </a:solidFill>
            </a:endParaRPr>
          </a:p>
          <a:p>
            <a:pPr indent="0" lvl="0" marL="0" rtl="0" algn="l">
              <a:spcBef>
                <a:spcPts val="1200"/>
              </a:spcBef>
              <a:spcAft>
                <a:spcPts val="1200"/>
              </a:spcAft>
              <a:buNone/>
            </a:pPr>
            <a:r>
              <a:t/>
            </a:r>
            <a:endParaRPr/>
          </a:p>
        </p:txBody>
      </p:sp>
      <p:pic>
        <p:nvPicPr>
          <p:cNvPr id="164" name="Google Shape;164;p18"/>
          <p:cNvPicPr preferRelativeResize="0"/>
          <p:nvPr/>
        </p:nvPicPr>
        <p:blipFill>
          <a:blip r:embed="rId3">
            <a:alphaModFix/>
          </a:blip>
          <a:stretch>
            <a:fillRect/>
          </a:stretch>
        </p:blipFill>
        <p:spPr>
          <a:xfrm>
            <a:off x="418376" y="1831551"/>
            <a:ext cx="3641326" cy="2849450"/>
          </a:xfrm>
          <a:prstGeom prst="rect">
            <a:avLst/>
          </a:prstGeom>
          <a:noFill/>
          <a:ln>
            <a:noFill/>
          </a:ln>
        </p:spPr>
      </p:pic>
      <p:sp>
        <p:nvSpPr>
          <p:cNvPr id="165" name="Google Shape;165;p18"/>
          <p:cNvSpPr txBox="1"/>
          <p:nvPr/>
        </p:nvSpPr>
        <p:spPr>
          <a:xfrm>
            <a:off x="4939050" y="1092350"/>
            <a:ext cx="39342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383838"/>
                </a:solidFill>
                <a:latin typeface="Calibri"/>
                <a:ea typeface="Calibri"/>
                <a:cs typeface="Calibri"/>
                <a:sym typeface="Calibri"/>
              </a:rPr>
              <a:t>Las edades más frecuentes de los viajeros se </a:t>
            </a:r>
            <a:r>
              <a:rPr lang="es">
                <a:solidFill>
                  <a:srgbClr val="383838"/>
                </a:solidFill>
                <a:latin typeface="Calibri"/>
                <a:ea typeface="Calibri"/>
                <a:cs typeface="Calibri"/>
                <a:sym typeface="Calibri"/>
              </a:rPr>
              <a:t>sitúan</a:t>
            </a:r>
            <a:r>
              <a:rPr lang="es">
                <a:solidFill>
                  <a:srgbClr val="383838"/>
                </a:solidFill>
                <a:latin typeface="Calibri"/>
                <a:ea typeface="Calibri"/>
                <a:cs typeface="Calibri"/>
                <a:sym typeface="Calibri"/>
              </a:rPr>
              <a:t> entre los 25 y los 44 años:</a:t>
            </a:r>
            <a:endParaRPr sz="1500">
              <a:solidFill>
                <a:srgbClr val="383838"/>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pic>
        <p:nvPicPr>
          <p:cNvPr id="166" name="Google Shape;166;p18"/>
          <p:cNvPicPr preferRelativeResize="0"/>
          <p:nvPr/>
        </p:nvPicPr>
        <p:blipFill>
          <a:blip r:embed="rId4">
            <a:alphaModFix/>
          </a:blip>
          <a:stretch>
            <a:fillRect/>
          </a:stretch>
        </p:blipFill>
        <p:spPr>
          <a:xfrm>
            <a:off x="4896901" y="1954726"/>
            <a:ext cx="3493824" cy="2758950"/>
          </a:xfrm>
          <a:prstGeom prst="rect">
            <a:avLst/>
          </a:prstGeom>
          <a:noFill/>
          <a:ln>
            <a:noFill/>
          </a:ln>
        </p:spPr>
      </p:pic>
      <p:sp>
        <p:nvSpPr>
          <p:cNvPr id="167" name="Google Shape;167;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sp>
        <p:nvSpPr>
          <p:cNvPr id="168" name="Google Shape;168;p18"/>
          <p:cNvSpPr txBox="1"/>
          <p:nvPr/>
        </p:nvSpPr>
        <p:spPr>
          <a:xfrm>
            <a:off x="227925" y="383950"/>
            <a:ext cx="85827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83838"/>
              </a:buClr>
              <a:buSzPts val="1800"/>
              <a:buFont typeface="Average"/>
              <a:buAutoNum type="romanUcPeriod"/>
            </a:pPr>
            <a:r>
              <a:rPr b="1" lang="es" sz="1800">
                <a:solidFill>
                  <a:srgbClr val="383838"/>
                </a:solidFill>
                <a:latin typeface="Average"/>
                <a:ea typeface="Average"/>
                <a:cs typeface="Average"/>
                <a:sym typeface="Average"/>
              </a:rPr>
              <a:t>¿Cuáles son las características de los viajeros más frecuentes?</a:t>
            </a:r>
            <a:endParaRPr b="1" sz="1800">
              <a:solidFill>
                <a:srgbClr val="383838"/>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2" name="Shape 172"/>
        <p:cNvGrpSpPr/>
        <p:nvPr/>
      </p:nvGrpSpPr>
      <p:grpSpPr>
        <a:xfrm>
          <a:off x="0" y="0"/>
          <a:ext cx="0" cy="0"/>
          <a:chOff x="0" y="0"/>
          <a:chExt cx="0" cy="0"/>
        </a:xfrm>
      </p:grpSpPr>
      <p:sp>
        <p:nvSpPr>
          <p:cNvPr id="173" name="Google Shape;173;p19"/>
          <p:cNvSpPr txBox="1"/>
          <p:nvPr>
            <p:ph type="title"/>
          </p:nvPr>
        </p:nvSpPr>
        <p:spPr>
          <a:xfrm>
            <a:off x="819150" y="557925"/>
            <a:ext cx="7505700" cy="59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sz="1800">
                <a:solidFill>
                  <a:srgbClr val="383838"/>
                </a:solidFill>
                <a:latin typeface="Average"/>
                <a:ea typeface="Average"/>
                <a:cs typeface="Average"/>
                <a:sym typeface="Average"/>
              </a:rPr>
              <a:t>Conclusión</a:t>
            </a:r>
            <a:r>
              <a:rPr b="1" lang="es" sz="1800">
                <a:solidFill>
                  <a:srgbClr val="383838"/>
                </a:solidFill>
                <a:latin typeface="Average"/>
                <a:ea typeface="Average"/>
                <a:cs typeface="Average"/>
                <a:sym typeface="Average"/>
              </a:rPr>
              <a:t> preliminar </a:t>
            </a:r>
            <a:endParaRPr b="1" sz="1800">
              <a:solidFill>
                <a:srgbClr val="383838"/>
              </a:solidFill>
              <a:latin typeface="Average"/>
              <a:ea typeface="Average"/>
              <a:cs typeface="Average"/>
              <a:sym typeface="Average"/>
            </a:endParaRPr>
          </a:p>
        </p:txBody>
      </p:sp>
      <p:sp>
        <p:nvSpPr>
          <p:cNvPr id="174" name="Google Shape;174;p19"/>
          <p:cNvSpPr txBox="1"/>
          <p:nvPr>
            <p:ph idx="1" type="body"/>
          </p:nvPr>
        </p:nvSpPr>
        <p:spPr>
          <a:xfrm>
            <a:off x="727100" y="1385425"/>
            <a:ext cx="7505700" cy="3286500"/>
          </a:xfrm>
          <a:prstGeom prst="rect">
            <a:avLst/>
          </a:prstGeom>
        </p:spPr>
        <p:txBody>
          <a:bodyPr anchorCtr="0" anchor="t" bIns="91425" lIns="91425" spcFirstLastPara="1" rIns="91425" wrap="square" tIns="91425">
            <a:normAutofit fontScale="25000"/>
          </a:bodyPr>
          <a:lstStyle/>
          <a:p>
            <a:pPr indent="-319087" lvl="0" marL="457200" rtl="0" algn="just">
              <a:lnSpc>
                <a:spcPct val="150000"/>
              </a:lnSpc>
              <a:spcBef>
                <a:spcPts val="600"/>
              </a:spcBef>
              <a:spcAft>
                <a:spcPts val="0"/>
              </a:spcAft>
              <a:buClr>
                <a:srgbClr val="383838"/>
              </a:buClr>
              <a:buSzPct val="100000"/>
              <a:buChar char="➢"/>
            </a:pPr>
            <a:r>
              <a:rPr lang="es" sz="5700">
                <a:solidFill>
                  <a:srgbClr val="383838"/>
                </a:solidFill>
              </a:rPr>
              <a:t>Observamos que la cantidad de viajeros hombres y mujeres es similar, por lo cual las compañías aéreas deberían tenerlo en cuenta a la hora de brindar distintas series y películas en la categoría de "Inflight entertainment".</a:t>
            </a:r>
            <a:endParaRPr sz="5700">
              <a:solidFill>
                <a:srgbClr val="383838"/>
              </a:solidFill>
            </a:endParaRPr>
          </a:p>
          <a:p>
            <a:pPr indent="-319087" lvl="0" marL="457200" rtl="0" algn="just">
              <a:lnSpc>
                <a:spcPct val="150000"/>
              </a:lnSpc>
              <a:spcBef>
                <a:spcPts val="1000"/>
              </a:spcBef>
              <a:spcAft>
                <a:spcPts val="0"/>
              </a:spcAft>
              <a:buClr>
                <a:srgbClr val="383838"/>
              </a:buClr>
              <a:buSzPct val="100000"/>
              <a:buChar char="➢"/>
            </a:pPr>
            <a:r>
              <a:rPr lang="es" sz="5700">
                <a:solidFill>
                  <a:srgbClr val="383838"/>
                </a:solidFill>
              </a:rPr>
              <a:t>Observamos que la mayoría de los viajeros comprenden entre los 25 y los 44 años, por lo cual se recomienda a las aerolíneas un estudio de mercado a los fines de conocer en mayor profundidad los gustos de las personas de ese rango etario tanto para la categoría de "Inflight entertainment" como la de "Food and drink".</a:t>
            </a:r>
            <a:endParaRPr sz="5700">
              <a:solidFill>
                <a:srgbClr val="383838"/>
              </a:solidFill>
              <a:highlight>
                <a:schemeClr val="dk1"/>
              </a:highlight>
            </a:endParaRPr>
          </a:p>
          <a:p>
            <a:pPr indent="0" lvl="0" marL="0" rtl="0" algn="l">
              <a:spcBef>
                <a:spcPts val="1000"/>
              </a:spcBef>
              <a:spcAft>
                <a:spcPts val="1200"/>
              </a:spcAft>
              <a:buNone/>
            </a:pPr>
            <a:r>
              <a:t/>
            </a:r>
            <a:endParaRPr sz="1400">
              <a:solidFill>
                <a:srgbClr val="383838"/>
              </a:solidFill>
            </a:endParaRPr>
          </a:p>
        </p:txBody>
      </p:sp>
      <p:sp>
        <p:nvSpPr>
          <p:cNvPr id="175" name="Google Shape;175;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sp>
        <p:nvSpPr>
          <p:cNvPr id="180" name="Google Shape;180;p20"/>
          <p:cNvSpPr txBox="1"/>
          <p:nvPr>
            <p:ph idx="1" type="body"/>
          </p:nvPr>
        </p:nvSpPr>
        <p:spPr>
          <a:xfrm>
            <a:off x="187800" y="999950"/>
            <a:ext cx="8768400" cy="39135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s" sz="1400">
                <a:solidFill>
                  <a:srgbClr val="383838"/>
                </a:solidFill>
              </a:rPr>
              <a:t>Encontramos que l</a:t>
            </a:r>
            <a:r>
              <a:rPr lang="es" sz="1400">
                <a:solidFill>
                  <a:srgbClr val="383838"/>
                </a:solidFill>
              </a:rPr>
              <a:t>a mayoría de los viajes se deben a negocios:</a:t>
            </a:r>
            <a:endParaRPr sz="1400">
              <a:solidFill>
                <a:srgbClr val="383838"/>
              </a:solidFill>
            </a:endParaRPr>
          </a:p>
          <a:p>
            <a:pPr indent="0" lvl="0" marL="0" rtl="0" algn="l">
              <a:spcBef>
                <a:spcPts val="1200"/>
              </a:spcBef>
              <a:spcAft>
                <a:spcPts val="1200"/>
              </a:spcAft>
              <a:buNone/>
            </a:pPr>
            <a:r>
              <a:t/>
            </a:r>
            <a:endParaRPr/>
          </a:p>
        </p:txBody>
      </p:sp>
      <p:sp>
        <p:nvSpPr>
          <p:cNvPr id="181" name="Google Shape;181;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dk2"/>
                </a:solidFill>
                <a:latin typeface="Nunito"/>
                <a:ea typeface="Nunito"/>
                <a:cs typeface="Nunito"/>
                <a:sym typeface="Nunito"/>
              </a:rPr>
              <a:t>‹#›</a:t>
            </a:fld>
            <a:endParaRPr>
              <a:solidFill>
                <a:schemeClr val="dk2"/>
              </a:solidFill>
              <a:latin typeface="Nunito"/>
              <a:ea typeface="Nunito"/>
              <a:cs typeface="Nunito"/>
              <a:sym typeface="Nunito"/>
            </a:endParaRPr>
          </a:p>
        </p:txBody>
      </p:sp>
      <p:pic>
        <p:nvPicPr>
          <p:cNvPr id="182" name="Google Shape;182;p20"/>
          <p:cNvPicPr preferRelativeResize="0"/>
          <p:nvPr/>
        </p:nvPicPr>
        <p:blipFill>
          <a:blip r:embed="rId3">
            <a:alphaModFix/>
          </a:blip>
          <a:stretch>
            <a:fillRect/>
          </a:stretch>
        </p:blipFill>
        <p:spPr>
          <a:xfrm>
            <a:off x="2589200" y="1541225"/>
            <a:ext cx="3372200" cy="3372200"/>
          </a:xfrm>
          <a:prstGeom prst="rect">
            <a:avLst/>
          </a:prstGeom>
          <a:noFill/>
          <a:ln>
            <a:noFill/>
          </a:ln>
        </p:spPr>
      </p:pic>
      <p:sp>
        <p:nvSpPr>
          <p:cNvPr id="183" name="Google Shape;183;p20"/>
          <p:cNvSpPr txBox="1"/>
          <p:nvPr/>
        </p:nvSpPr>
        <p:spPr>
          <a:xfrm>
            <a:off x="331525" y="476375"/>
            <a:ext cx="83766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383838"/>
              </a:buClr>
              <a:buSzPts val="1800"/>
              <a:buFont typeface="Average"/>
              <a:buAutoNum type="romanUcPeriod" startAt="2"/>
            </a:pPr>
            <a:r>
              <a:rPr b="1" lang="es" sz="1800">
                <a:solidFill>
                  <a:srgbClr val="383838"/>
                </a:solidFill>
                <a:latin typeface="Average"/>
                <a:ea typeface="Average"/>
                <a:cs typeface="Average"/>
                <a:sym typeface="Average"/>
              </a:rPr>
              <a:t>¿Por qué viajan? </a:t>
            </a:r>
            <a:endParaRPr b="1" sz="1800">
              <a:solidFill>
                <a:srgbClr val="383838"/>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sp>
        <p:nvSpPr>
          <p:cNvPr id="188" name="Google Shape;188;p21"/>
          <p:cNvSpPr txBox="1"/>
          <p:nvPr>
            <p:ph type="title"/>
          </p:nvPr>
        </p:nvSpPr>
        <p:spPr>
          <a:xfrm>
            <a:off x="449575" y="363075"/>
            <a:ext cx="7505700" cy="483000"/>
          </a:xfrm>
          <a:prstGeom prst="rect">
            <a:avLst/>
          </a:prstGeom>
        </p:spPr>
        <p:txBody>
          <a:bodyPr anchorCtr="0" anchor="t" bIns="91425" lIns="91425" spcFirstLastPara="1" rIns="91425" wrap="square" tIns="91425">
            <a:normAutofit/>
          </a:bodyPr>
          <a:lstStyle/>
          <a:p>
            <a:pPr indent="-457200" lvl="0" marL="457200" rtl="0" algn="l">
              <a:lnSpc>
                <a:spcPct val="115000"/>
              </a:lnSpc>
              <a:spcBef>
                <a:spcPts val="0"/>
              </a:spcBef>
              <a:spcAft>
                <a:spcPts val="1200"/>
              </a:spcAft>
              <a:buNone/>
            </a:pPr>
            <a:r>
              <a:rPr b="1" lang="es" sz="1800">
                <a:solidFill>
                  <a:srgbClr val="383838"/>
                </a:solidFill>
                <a:latin typeface="Average"/>
                <a:ea typeface="Average"/>
                <a:cs typeface="Average"/>
                <a:sym typeface="Average"/>
              </a:rPr>
              <a:t>   III.            ¿Qué clase utilizan con mayor frecuencia?</a:t>
            </a:r>
            <a:endParaRPr b="1" sz="1800">
              <a:solidFill>
                <a:srgbClr val="383838"/>
              </a:solidFill>
              <a:latin typeface="Average"/>
              <a:ea typeface="Average"/>
              <a:cs typeface="Average"/>
              <a:sym typeface="Average"/>
            </a:endParaRPr>
          </a:p>
        </p:txBody>
      </p:sp>
      <p:sp>
        <p:nvSpPr>
          <p:cNvPr id="189" name="Google Shape;189;p21"/>
          <p:cNvSpPr txBox="1"/>
          <p:nvPr>
            <p:ph idx="1" type="body"/>
          </p:nvPr>
        </p:nvSpPr>
        <p:spPr>
          <a:xfrm>
            <a:off x="535900" y="846075"/>
            <a:ext cx="7788900" cy="359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rgbClr val="383838"/>
                </a:solidFill>
              </a:rPr>
              <a:t>Observamos que la clase más elegida es la Business:</a:t>
            </a:r>
            <a:endParaRPr sz="1400">
              <a:solidFill>
                <a:srgbClr val="383838"/>
              </a:solidFill>
            </a:endParaRPr>
          </a:p>
          <a:p>
            <a:pPr indent="0" lvl="0" marL="0" rtl="0" algn="l">
              <a:spcBef>
                <a:spcPts val="1200"/>
              </a:spcBef>
              <a:spcAft>
                <a:spcPts val="1200"/>
              </a:spcAft>
              <a:buNone/>
            </a:pPr>
            <a:r>
              <a:t/>
            </a:r>
            <a:endParaRPr/>
          </a:p>
        </p:txBody>
      </p:sp>
      <p:sp>
        <p:nvSpPr>
          <p:cNvPr id="190" name="Google Shape;190;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191" name="Google Shape;191;p21"/>
          <p:cNvPicPr preferRelativeResize="0"/>
          <p:nvPr/>
        </p:nvPicPr>
        <p:blipFill>
          <a:blip r:embed="rId3">
            <a:alphaModFix/>
          </a:blip>
          <a:stretch>
            <a:fillRect/>
          </a:stretch>
        </p:blipFill>
        <p:spPr>
          <a:xfrm>
            <a:off x="2339349" y="1443450"/>
            <a:ext cx="4746574" cy="3289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