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61" r:id="rId2"/>
    <p:sldId id="262" r:id="rId3"/>
    <p:sldId id="260" r:id="rId4"/>
    <p:sldId id="263" r:id="rId5"/>
    <p:sldId id="264" r:id="rId6"/>
    <p:sldId id="265" r:id="rId7"/>
    <p:sldId id="266" r:id="rId8"/>
    <p:sldId id="259" r:id="rId9"/>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178D46-4F36-4FC3-89A1-EA33466AB165}"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GB"/>
        </a:p>
      </dgm:t>
    </dgm:pt>
    <dgm:pt modelId="{EFDE220D-BDBA-4432-81E2-E1ABE58C0B7F}">
      <dgm:prSet phldrT="[Text]" custT="1"/>
      <dgm:spPr/>
      <dgm:t>
        <a:bodyPr/>
        <a:lstStyle/>
        <a:p>
          <a:r>
            <a:rPr lang="en-US" sz="1000" b="1" dirty="0" smtClean="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ACQUISITION</a:t>
          </a:r>
          <a:endParaRPr lang="en-GB" sz="1000" b="1" dirty="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dgm:t>
    </dgm:pt>
    <dgm:pt modelId="{A908F315-55A1-4A75-8315-E65F52690A2C}" type="parTrans" cxnId="{4A6AF96F-1BDD-4807-8E95-0E936C1DC8F1}">
      <dgm:prSet/>
      <dgm:spPr/>
      <dgm:t>
        <a:bodyPr/>
        <a:lstStyle/>
        <a:p>
          <a:endParaRPr lang="en-GB"/>
        </a:p>
      </dgm:t>
    </dgm:pt>
    <dgm:pt modelId="{07CCDD47-6E00-46C6-ACA8-757C829023DF}" type="sibTrans" cxnId="{4A6AF96F-1BDD-4807-8E95-0E936C1DC8F1}">
      <dgm:prSet/>
      <dgm:spPr/>
      <dgm:t>
        <a:bodyPr/>
        <a:lstStyle/>
        <a:p>
          <a:endParaRPr lang="en-GB"/>
        </a:p>
      </dgm:t>
    </dgm:pt>
    <dgm:pt modelId="{B7950AA2-7CB4-407E-A246-25D69B0CBBF4}">
      <dgm:prSet phldrT="[Text]" custT="1"/>
      <dgm:spPr/>
      <dgm:t>
        <a:bodyPr/>
        <a:lstStyle/>
        <a:p>
          <a:r>
            <a:rPr lang="en-US" sz="1000" b="1" dirty="0" smtClean="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IMPLEMENTATION</a:t>
          </a:r>
          <a:endParaRPr lang="en-GB" sz="1000" b="1" dirty="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dgm:t>
    </dgm:pt>
    <dgm:pt modelId="{33B83BC2-7D95-456A-94AE-7FF29594F481}" type="parTrans" cxnId="{08A6A623-D230-46FF-AB12-64B2CCB57132}">
      <dgm:prSet/>
      <dgm:spPr/>
      <dgm:t>
        <a:bodyPr/>
        <a:lstStyle/>
        <a:p>
          <a:endParaRPr lang="en-GB"/>
        </a:p>
      </dgm:t>
    </dgm:pt>
    <dgm:pt modelId="{60E217EB-2ABA-4049-9ABB-6BB9FA968B0B}" type="sibTrans" cxnId="{08A6A623-D230-46FF-AB12-64B2CCB57132}">
      <dgm:prSet/>
      <dgm:spPr/>
      <dgm:t>
        <a:bodyPr/>
        <a:lstStyle/>
        <a:p>
          <a:endParaRPr lang="en-GB"/>
        </a:p>
      </dgm:t>
    </dgm:pt>
    <dgm:pt modelId="{B858F73F-B227-4B1D-AA70-EF8070FFFD7D}">
      <dgm:prSet phldrT="[Text]" custT="1"/>
      <dgm:spPr/>
      <dgm:t>
        <a:bodyPr/>
        <a:lstStyle/>
        <a:p>
          <a:r>
            <a:rPr lang="en-US" sz="1000" b="1" dirty="0" smtClean="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MANAGEMENT</a:t>
          </a:r>
          <a:endParaRPr lang="en-GB" sz="1000" b="1" dirty="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dgm:t>
    </dgm:pt>
    <dgm:pt modelId="{F67411CA-661F-40C4-BD83-5DA3C3C0BB29}" type="parTrans" cxnId="{8A44FB63-8503-4A9C-969E-6B59B776BB26}">
      <dgm:prSet/>
      <dgm:spPr/>
      <dgm:t>
        <a:bodyPr/>
        <a:lstStyle/>
        <a:p>
          <a:endParaRPr lang="en-GB"/>
        </a:p>
      </dgm:t>
    </dgm:pt>
    <dgm:pt modelId="{5FF12861-D05E-40D3-B150-A662F8345FE0}" type="sibTrans" cxnId="{8A44FB63-8503-4A9C-969E-6B59B776BB26}">
      <dgm:prSet/>
      <dgm:spPr/>
      <dgm:t>
        <a:bodyPr/>
        <a:lstStyle/>
        <a:p>
          <a:endParaRPr lang="en-GB"/>
        </a:p>
      </dgm:t>
    </dgm:pt>
    <dgm:pt modelId="{5E1653CD-A0B6-4E70-8687-B75C05DFD0BF}" type="pres">
      <dgm:prSet presAssocID="{88178D46-4F36-4FC3-89A1-EA33466AB165}" presName="Name0" presStyleCnt="0">
        <dgm:presLayoutVars>
          <dgm:chMax val="7"/>
          <dgm:chPref val="7"/>
          <dgm:dir/>
          <dgm:animLvl val="lvl"/>
        </dgm:presLayoutVars>
      </dgm:prSet>
      <dgm:spPr/>
      <dgm:t>
        <a:bodyPr/>
        <a:lstStyle/>
        <a:p>
          <a:endParaRPr lang="en-GB"/>
        </a:p>
      </dgm:t>
    </dgm:pt>
    <dgm:pt modelId="{1451E66D-BDDB-4A5D-9085-2774BD99EB9B}" type="pres">
      <dgm:prSet presAssocID="{EFDE220D-BDBA-4432-81E2-E1ABE58C0B7F}" presName="Accent1" presStyleCnt="0"/>
      <dgm:spPr/>
    </dgm:pt>
    <dgm:pt modelId="{CE06B495-CB23-4257-B7DE-3CAA6B2BC382}" type="pres">
      <dgm:prSet presAssocID="{EFDE220D-BDBA-4432-81E2-E1ABE58C0B7F}" presName="Accent" presStyleLbl="node1" presStyleIdx="0" presStyleCnt="3"/>
      <dgm:spPr>
        <a:solidFill>
          <a:schemeClr val="accent4">
            <a:lumMod val="20000"/>
            <a:lumOff val="80000"/>
          </a:schemeClr>
        </a:solidFill>
      </dgm:spPr>
      <dgm:t>
        <a:bodyPr/>
        <a:lstStyle/>
        <a:p>
          <a:endParaRPr lang="en-GB"/>
        </a:p>
      </dgm:t>
    </dgm:pt>
    <dgm:pt modelId="{8D56AB67-0B00-415C-8FB1-5581A9D47226}" type="pres">
      <dgm:prSet presAssocID="{EFDE220D-BDBA-4432-81E2-E1ABE58C0B7F}" presName="Parent1" presStyleLbl="revTx" presStyleIdx="0" presStyleCnt="3">
        <dgm:presLayoutVars>
          <dgm:chMax val="1"/>
          <dgm:chPref val="1"/>
          <dgm:bulletEnabled val="1"/>
        </dgm:presLayoutVars>
      </dgm:prSet>
      <dgm:spPr/>
      <dgm:t>
        <a:bodyPr/>
        <a:lstStyle/>
        <a:p>
          <a:endParaRPr lang="en-GB"/>
        </a:p>
      </dgm:t>
    </dgm:pt>
    <dgm:pt modelId="{70F52F6E-BF31-44AB-98F4-D2ECD528CD45}" type="pres">
      <dgm:prSet presAssocID="{B7950AA2-7CB4-407E-A246-25D69B0CBBF4}" presName="Accent2" presStyleCnt="0"/>
      <dgm:spPr/>
    </dgm:pt>
    <dgm:pt modelId="{19524E38-4B0A-4B4F-9A05-F55FB8D7C130}" type="pres">
      <dgm:prSet presAssocID="{B7950AA2-7CB4-407E-A246-25D69B0CBBF4}" presName="Accent" presStyleLbl="node1" presStyleIdx="1" presStyleCnt="3"/>
      <dgm:spPr>
        <a:solidFill>
          <a:schemeClr val="accent4">
            <a:lumMod val="20000"/>
            <a:lumOff val="80000"/>
          </a:schemeClr>
        </a:solidFill>
      </dgm:spPr>
      <dgm:t>
        <a:bodyPr/>
        <a:lstStyle/>
        <a:p>
          <a:endParaRPr lang="en-GB"/>
        </a:p>
      </dgm:t>
    </dgm:pt>
    <dgm:pt modelId="{6E4060CE-1956-472A-B60B-A0BBEC1CF1EF}" type="pres">
      <dgm:prSet presAssocID="{B7950AA2-7CB4-407E-A246-25D69B0CBBF4}" presName="Parent2" presStyleLbl="revTx" presStyleIdx="1" presStyleCnt="3" custScaleX="136600" custLinFactNeighborX="12257">
        <dgm:presLayoutVars>
          <dgm:chMax val="1"/>
          <dgm:chPref val="1"/>
          <dgm:bulletEnabled val="1"/>
        </dgm:presLayoutVars>
      </dgm:prSet>
      <dgm:spPr/>
      <dgm:t>
        <a:bodyPr/>
        <a:lstStyle/>
        <a:p>
          <a:endParaRPr lang="en-GB"/>
        </a:p>
      </dgm:t>
    </dgm:pt>
    <dgm:pt modelId="{D4408C1F-6C91-4CB0-AEC2-3386733ADF54}" type="pres">
      <dgm:prSet presAssocID="{B858F73F-B227-4B1D-AA70-EF8070FFFD7D}" presName="Accent3" presStyleCnt="0"/>
      <dgm:spPr/>
    </dgm:pt>
    <dgm:pt modelId="{37A80F59-2BB7-4781-AF28-8F30F133C980}" type="pres">
      <dgm:prSet presAssocID="{B858F73F-B227-4B1D-AA70-EF8070FFFD7D}" presName="Accent" presStyleLbl="node1" presStyleIdx="2" presStyleCnt="3"/>
      <dgm:spPr>
        <a:solidFill>
          <a:schemeClr val="accent4">
            <a:lumMod val="20000"/>
            <a:lumOff val="80000"/>
          </a:schemeClr>
        </a:solidFill>
      </dgm:spPr>
      <dgm:t>
        <a:bodyPr/>
        <a:lstStyle/>
        <a:p>
          <a:endParaRPr lang="en-GB"/>
        </a:p>
      </dgm:t>
    </dgm:pt>
    <dgm:pt modelId="{48937385-215B-4418-A281-2F41D3DCFB45}" type="pres">
      <dgm:prSet presAssocID="{B858F73F-B227-4B1D-AA70-EF8070FFFD7D}" presName="Parent3" presStyleLbl="revTx" presStyleIdx="2" presStyleCnt="3" custScaleX="117531">
        <dgm:presLayoutVars>
          <dgm:chMax val="1"/>
          <dgm:chPref val="1"/>
          <dgm:bulletEnabled val="1"/>
        </dgm:presLayoutVars>
      </dgm:prSet>
      <dgm:spPr/>
      <dgm:t>
        <a:bodyPr/>
        <a:lstStyle/>
        <a:p>
          <a:endParaRPr lang="en-GB"/>
        </a:p>
      </dgm:t>
    </dgm:pt>
  </dgm:ptLst>
  <dgm:cxnLst>
    <dgm:cxn modelId="{08A6A623-D230-46FF-AB12-64B2CCB57132}" srcId="{88178D46-4F36-4FC3-89A1-EA33466AB165}" destId="{B7950AA2-7CB4-407E-A246-25D69B0CBBF4}" srcOrd="1" destOrd="0" parTransId="{33B83BC2-7D95-456A-94AE-7FF29594F481}" sibTransId="{60E217EB-2ABA-4049-9ABB-6BB9FA968B0B}"/>
    <dgm:cxn modelId="{8BE6C94F-C531-428D-8997-2DD3B240F85C}" type="presOf" srcId="{EFDE220D-BDBA-4432-81E2-E1ABE58C0B7F}" destId="{8D56AB67-0B00-415C-8FB1-5581A9D47226}" srcOrd="0" destOrd="0" presId="urn:microsoft.com/office/officeart/2009/layout/CircleArrowProcess"/>
    <dgm:cxn modelId="{4A6AF96F-1BDD-4807-8E95-0E936C1DC8F1}" srcId="{88178D46-4F36-4FC3-89A1-EA33466AB165}" destId="{EFDE220D-BDBA-4432-81E2-E1ABE58C0B7F}" srcOrd="0" destOrd="0" parTransId="{A908F315-55A1-4A75-8315-E65F52690A2C}" sibTransId="{07CCDD47-6E00-46C6-ACA8-757C829023DF}"/>
    <dgm:cxn modelId="{B8E827F4-0AFA-4DB3-A5C4-6897C91BE50D}" type="presOf" srcId="{B7950AA2-7CB4-407E-A246-25D69B0CBBF4}" destId="{6E4060CE-1956-472A-B60B-A0BBEC1CF1EF}" srcOrd="0" destOrd="0" presId="urn:microsoft.com/office/officeart/2009/layout/CircleArrowProcess"/>
    <dgm:cxn modelId="{0A8067B2-5969-4FA0-9592-E250AC610B1D}" type="presOf" srcId="{B858F73F-B227-4B1D-AA70-EF8070FFFD7D}" destId="{48937385-215B-4418-A281-2F41D3DCFB45}" srcOrd="0" destOrd="0" presId="urn:microsoft.com/office/officeart/2009/layout/CircleArrowProcess"/>
    <dgm:cxn modelId="{8A44FB63-8503-4A9C-969E-6B59B776BB26}" srcId="{88178D46-4F36-4FC3-89A1-EA33466AB165}" destId="{B858F73F-B227-4B1D-AA70-EF8070FFFD7D}" srcOrd="2" destOrd="0" parTransId="{F67411CA-661F-40C4-BD83-5DA3C3C0BB29}" sibTransId="{5FF12861-D05E-40D3-B150-A662F8345FE0}"/>
    <dgm:cxn modelId="{80CEA0C2-983A-47EB-B537-EE2681AE8CE2}" type="presOf" srcId="{88178D46-4F36-4FC3-89A1-EA33466AB165}" destId="{5E1653CD-A0B6-4E70-8687-B75C05DFD0BF}" srcOrd="0" destOrd="0" presId="urn:microsoft.com/office/officeart/2009/layout/CircleArrowProcess"/>
    <dgm:cxn modelId="{E724136E-AA40-431F-AB8A-8B016AD2EB70}" type="presParOf" srcId="{5E1653CD-A0B6-4E70-8687-B75C05DFD0BF}" destId="{1451E66D-BDDB-4A5D-9085-2774BD99EB9B}" srcOrd="0" destOrd="0" presId="urn:microsoft.com/office/officeart/2009/layout/CircleArrowProcess"/>
    <dgm:cxn modelId="{B99C8536-1982-4C83-9CF5-7B426E3630EB}" type="presParOf" srcId="{1451E66D-BDDB-4A5D-9085-2774BD99EB9B}" destId="{CE06B495-CB23-4257-B7DE-3CAA6B2BC382}" srcOrd="0" destOrd="0" presId="urn:microsoft.com/office/officeart/2009/layout/CircleArrowProcess"/>
    <dgm:cxn modelId="{1F9C73F3-664A-429F-A3AD-D10BC5E2BBA9}" type="presParOf" srcId="{5E1653CD-A0B6-4E70-8687-B75C05DFD0BF}" destId="{8D56AB67-0B00-415C-8FB1-5581A9D47226}" srcOrd="1" destOrd="0" presId="urn:microsoft.com/office/officeart/2009/layout/CircleArrowProcess"/>
    <dgm:cxn modelId="{FAAF8743-7F81-4310-AA71-D4D1D8AE0D37}" type="presParOf" srcId="{5E1653CD-A0B6-4E70-8687-B75C05DFD0BF}" destId="{70F52F6E-BF31-44AB-98F4-D2ECD528CD45}" srcOrd="2" destOrd="0" presId="urn:microsoft.com/office/officeart/2009/layout/CircleArrowProcess"/>
    <dgm:cxn modelId="{1452AAC7-C9C1-445D-832F-7EF69B23A679}" type="presParOf" srcId="{70F52F6E-BF31-44AB-98F4-D2ECD528CD45}" destId="{19524E38-4B0A-4B4F-9A05-F55FB8D7C130}" srcOrd="0" destOrd="0" presId="urn:microsoft.com/office/officeart/2009/layout/CircleArrowProcess"/>
    <dgm:cxn modelId="{A935132B-188E-40F9-B394-0D7F1EA22884}" type="presParOf" srcId="{5E1653CD-A0B6-4E70-8687-B75C05DFD0BF}" destId="{6E4060CE-1956-472A-B60B-A0BBEC1CF1EF}" srcOrd="3" destOrd="0" presId="urn:microsoft.com/office/officeart/2009/layout/CircleArrowProcess"/>
    <dgm:cxn modelId="{D6A0F509-CC2C-42FD-8E6F-066CA0853FDD}" type="presParOf" srcId="{5E1653CD-A0B6-4E70-8687-B75C05DFD0BF}" destId="{D4408C1F-6C91-4CB0-AEC2-3386733ADF54}" srcOrd="4" destOrd="0" presId="urn:microsoft.com/office/officeart/2009/layout/CircleArrowProcess"/>
    <dgm:cxn modelId="{BFEACE44-8354-4A5B-A802-43C6D96B7D17}" type="presParOf" srcId="{D4408C1F-6C91-4CB0-AEC2-3386733ADF54}" destId="{37A80F59-2BB7-4781-AF28-8F30F133C980}" srcOrd="0" destOrd="0" presId="urn:microsoft.com/office/officeart/2009/layout/CircleArrowProcess"/>
    <dgm:cxn modelId="{23CFC747-679A-4150-BD58-451A70A5AAEC}" type="presParOf" srcId="{5E1653CD-A0B6-4E70-8687-B75C05DFD0BF}" destId="{48937385-215B-4418-A281-2F41D3DCFB45}"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6B495-CB23-4257-B7DE-3CAA6B2BC382}">
      <dsp:nvSpPr>
        <dsp:cNvPr id="0" name=""/>
        <dsp:cNvSpPr/>
      </dsp:nvSpPr>
      <dsp:spPr>
        <a:xfrm>
          <a:off x="2587708" y="0"/>
          <a:ext cx="2895560" cy="2896001"/>
        </a:xfrm>
        <a:prstGeom prst="circularArrow">
          <a:avLst>
            <a:gd name="adj1" fmla="val 10980"/>
            <a:gd name="adj2" fmla="val 1142322"/>
            <a:gd name="adj3" fmla="val 4500000"/>
            <a:gd name="adj4" fmla="val 10800000"/>
            <a:gd name="adj5" fmla="val 12500"/>
          </a:avLst>
        </a:prstGeom>
        <a:solidFill>
          <a:schemeClr val="accent4">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6AB67-0B00-415C-8FB1-5581A9D47226}">
      <dsp:nvSpPr>
        <dsp:cNvPr id="0" name=""/>
        <dsp:cNvSpPr/>
      </dsp:nvSpPr>
      <dsp:spPr>
        <a:xfrm>
          <a:off x="3227722" y="1045544"/>
          <a:ext cx="1609007" cy="80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ACQUISITION</a:t>
          </a:r>
          <a:endParaRPr lang="en-GB" sz="1000" b="1" kern="1200" dirty="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dsp:txBody>
      <dsp:txXfrm>
        <a:off x="3227722" y="1045544"/>
        <a:ext cx="1609007" cy="804311"/>
      </dsp:txXfrm>
    </dsp:sp>
    <dsp:sp modelId="{19524E38-4B0A-4B4F-9A05-F55FB8D7C130}">
      <dsp:nvSpPr>
        <dsp:cNvPr id="0" name=""/>
        <dsp:cNvSpPr/>
      </dsp:nvSpPr>
      <dsp:spPr>
        <a:xfrm>
          <a:off x="1783476" y="1663967"/>
          <a:ext cx="2895560" cy="2896001"/>
        </a:xfrm>
        <a:prstGeom prst="leftCircularArrow">
          <a:avLst>
            <a:gd name="adj1" fmla="val 10980"/>
            <a:gd name="adj2" fmla="val 1142322"/>
            <a:gd name="adj3" fmla="val 6300000"/>
            <a:gd name="adj4" fmla="val 18900000"/>
            <a:gd name="adj5" fmla="val 12500"/>
          </a:avLst>
        </a:prstGeom>
        <a:solidFill>
          <a:schemeClr val="accent4">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4060CE-1956-472A-B60B-A0BBEC1CF1EF}">
      <dsp:nvSpPr>
        <dsp:cNvPr id="0" name=""/>
        <dsp:cNvSpPr/>
      </dsp:nvSpPr>
      <dsp:spPr>
        <a:xfrm>
          <a:off x="2329520" y="2719137"/>
          <a:ext cx="2197903" cy="80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IMPLEMENTATION</a:t>
          </a:r>
          <a:endParaRPr lang="en-GB" sz="1000" b="1" kern="1200" dirty="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dsp:txBody>
      <dsp:txXfrm>
        <a:off x="2329520" y="2719137"/>
        <a:ext cx="2197903" cy="804311"/>
      </dsp:txXfrm>
    </dsp:sp>
    <dsp:sp modelId="{37A80F59-2BB7-4781-AF28-8F30F133C980}">
      <dsp:nvSpPr>
        <dsp:cNvPr id="0" name=""/>
        <dsp:cNvSpPr/>
      </dsp:nvSpPr>
      <dsp:spPr>
        <a:xfrm>
          <a:off x="2793795" y="3527057"/>
          <a:ext cx="2487735" cy="2488732"/>
        </a:xfrm>
        <a:prstGeom prst="blockArc">
          <a:avLst>
            <a:gd name="adj1" fmla="val 13500000"/>
            <a:gd name="adj2" fmla="val 10800000"/>
            <a:gd name="adj3" fmla="val 12740"/>
          </a:avLst>
        </a:prstGeom>
        <a:solidFill>
          <a:schemeClr val="accent4">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937385-215B-4418-A281-2F41D3DCFB45}">
      <dsp:nvSpPr>
        <dsp:cNvPr id="0" name=""/>
        <dsp:cNvSpPr/>
      </dsp:nvSpPr>
      <dsp:spPr>
        <a:xfrm>
          <a:off x="3090490" y="4395136"/>
          <a:ext cx="1891082" cy="80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MANAGEMENT</a:t>
          </a:r>
          <a:endParaRPr lang="en-GB" sz="1000" b="1" kern="1200" dirty="0">
            <a:solidFill>
              <a:srgbClr val="FFFF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dsp:txBody>
      <dsp:txXfrm>
        <a:off x="3090490" y="4395136"/>
        <a:ext cx="1891082" cy="80431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9/21/2015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a:t>
            </a:r>
            <a:r>
              <a:rPr lang="en-US" sz="4000"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nformation</a:t>
            </a: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t</a:t>
            </a:r>
            <a:r>
              <a:rPr lang="en-US" sz="4000"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echnology</a:t>
            </a: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4000"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and</a:t>
            </a: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b</a:t>
            </a:r>
            <a:r>
              <a:rPr lang="en-US" sz="4000"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usiness</a:t>
            </a: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s</a:t>
            </a:r>
            <a:r>
              <a:rPr lang="en-US" sz="4000"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ystems</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b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r>
            <a:b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31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a:t>
            </a:r>
            <a:r>
              <a:rPr lang="en-US" sz="31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31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a:t>
            </a:r>
            <a:r>
              <a:rPr lang="en-US" sz="28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onsulting</a:t>
            </a:r>
            <a:r>
              <a:rPr lang="en-US" sz="31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31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verview</a:t>
            </a:r>
            <a:endParaRPr lang="en-GB" sz="28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p:txBody>
          <a:bodyPr/>
          <a:lstStyle/>
          <a:p>
            <a:endParaRPr lang="en-GB" b="1"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2126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T</a:t>
            </a:r>
            <a:r>
              <a:rPr lang="en-US" sz="1200" dirty="0" smtClean="0"/>
              <a:t>ime</a:t>
            </a:r>
            <a:r>
              <a:rPr lang="en-US" sz="1600" dirty="0" smtClean="0"/>
              <a:t> </a:t>
            </a:r>
            <a:r>
              <a:rPr lang="en-US" sz="1200" dirty="0" smtClean="0"/>
              <a:t>is the</a:t>
            </a:r>
            <a:r>
              <a:rPr lang="en-US" sz="1600" dirty="0" smtClean="0"/>
              <a:t> f</a:t>
            </a:r>
            <a:r>
              <a:rPr lang="en-US" sz="1200" dirty="0" smtClean="0"/>
              <a:t>riend</a:t>
            </a:r>
            <a:r>
              <a:rPr lang="en-US" sz="1600" dirty="0" smtClean="0"/>
              <a:t> </a:t>
            </a:r>
            <a:r>
              <a:rPr lang="en-US" sz="1200" dirty="0" smtClean="0"/>
              <a:t>of the</a:t>
            </a:r>
            <a:r>
              <a:rPr lang="en-US" sz="1600" dirty="0" smtClean="0"/>
              <a:t> w</a:t>
            </a:r>
            <a:r>
              <a:rPr lang="en-US" sz="1200" dirty="0" smtClean="0"/>
              <a:t>onderful</a:t>
            </a:r>
            <a:r>
              <a:rPr lang="en-US" sz="1600" dirty="0" smtClean="0"/>
              <a:t> c</a:t>
            </a:r>
            <a:r>
              <a:rPr lang="en-US" sz="1200" dirty="0" smtClean="0"/>
              <a:t>ompany</a:t>
            </a:r>
            <a:r>
              <a:rPr lang="en-US" sz="1600" dirty="0" smtClean="0"/>
              <a:t>, </a:t>
            </a:r>
            <a:r>
              <a:rPr lang="en-US" sz="1200" dirty="0" smtClean="0"/>
              <a:t>the</a:t>
            </a:r>
            <a:r>
              <a:rPr lang="en-US" sz="1600" dirty="0" smtClean="0"/>
              <a:t> e</a:t>
            </a:r>
            <a:r>
              <a:rPr lang="en-US" sz="1200" dirty="0" smtClean="0"/>
              <a:t>nemy</a:t>
            </a:r>
            <a:r>
              <a:rPr lang="en-US" sz="1600" dirty="0" smtClean="0"/>
              <a:t> </a:t>
            </a:r>
            <a:r>
              <a:rPr lang="en-US" sz="1200" dirty="0" smtClean="0"/>
              <a:t>of the</a:t>
            </a:r>
            <a:r>
              <a:rPr lang="en-US" sz="1600" dirty="0" smtClean="0"/>
              <a:t> m</a:t>
            </a:r>
            <a:r>
              <a:rPr lang="en-US" sz="1200" dirty="0" smtClean="0"/>
              <a:t>ediocre</a:t>
            </a:r>
            <a:r>
              <a:rPr lang="en-US" sz="1600" dirty="0" smtClean="0"/>
              <a:t>. </a:t>
            </a:r>
            <a:r>
              <a:rPr lang="en-US" sz="1600" dirty="0"/>
              <a:t>-</a:t>
            </a:r>
            <a:r>
              <a:rPr lang="en-US" sz="1600" dirty="0" smtClean="0"/>
              <a:t>w</a:t>
            </a:r>
            <a:r>
              <a:rPr lang="en-US" sz="1200" dirty="0" smtClean="0"/>
              <a:t>arren</a:t>
            </a:r>
            <a:r>
              <a:rPr lang="en-US" sz="1600" dirty="0" smtClean="0"/>
              <a:t> B</a:t>
            </a:r>
            <a:r>
              <a:rPr lang="en-US" sz="1200" dirty="0" smtClean="0"/>
              <a:t>uffett</a:t>
            </a:r>
            <a:endParaRPr lang="en-GB" sz="1200" dirty="0"/>
          </a:p>
        </p:txBody>
      </p:sp>
      <p:sp>
        <p:nvSpPr>
          <p:cNvPr id="3" name="Content Placeholder 2"/>
          <p:cNvSpPr>
            <a:spLocks noGrp="1"/>
          </p:cNvSpPr>
          <p:nvPr>
            <p:ph idx="1"/>
          </p:nvPr>
        </p:nvSpPr>
        <p:spPr/>
        <p:txBody>
          <a:bodyPr>
            <a:noAutofit/>
          </a:bodyPr>
          <a:lstStyle/>
          <a:p>
            <a:pPr marL="0" indent="0" algn="just">
              <a:buNone/>
            </a:pPr>
            <a:r>
              <a:rPr lang="en-US" sz="325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 good deal of two different entity must always have an intent to accomplish a double-edge goal. You probably can see even more than that. We help clients realize savings and appreciate the value of their [IT] capital and resources. </a:t>
            </a:r>
            <a:r>
              <a:rPr lang="en-US" sz="325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a:t>
            </a:r>
            <a:r>
              <a:rPr lang="en-US" sz="325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 get to sharpen our practice, execute faster and efficiently, and continue to improve on expectations.</a:t>
            </a:r>
            <a:r>
              <a:rPr lang="en-US" sz="34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GB" sz="34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013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txBox="1">
            <a:spLocks/>
          </p:cNvSpPr>
          <p:nvPr/>
        </p:nvSpPr>
        <p:spPr>
          <a:xfrm>
            <a:off x="0" y="1962865"/>
            <a:ext cx="12192000" cy="2614232"/>
          </a:xfrm>
          <a:prstGeom prst="rect">
            <a:avLst/>
          </a:prstGeom>
          <a:solidFill>
            <a:schemeClr val="tx1"/>
          </a:solidFill>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spcBef>
                <a:spcPts val="0"/>
              </a:spcBef>
              <a:spcAft>
                <a:spcPts val="0"/>
              </a:spcAft>
            </a:pPr>
            <a:endParaRPr lang="en-US" dirty="0" smtClean="0">
              <a:solidFill>
                <a:schemeClr val="bg2">
                  <a:lumMod val="50000"/>
                </a:schemeClr>
              </a:solidFill>
              <a:latin typeface="Segoe UI" panose="020B0502040204020203" pitchFamily="34" charset="0"/>
              <a:cs typeface="Segoe UI" panose="020B0502040204020203" pitchFamily="34" charset="0"/>
            </a:endParaRPr>
          </a:p>
          <a:p>
            <a:pPr>
              <a:spcBef>
                <a:spcPts val="0"/>
              </a:spcBef>
              <a:spcAft>
                <a:spcPts val="0"/>
              </a:spcAft>
            </a:pPr>
            <a:r>
              <a:rPr lang="en-US"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Computing and infrastructure</a:t>
            </a:r>
          </a:p>
          <a:p>
            <a:pPr>
              <a:spcBef>
                <a:spcPts val="0"/>
              </a:spcBef>
              <a:spcAft>
                <a:spcPts val="0"/>
              </a:spcAft>
            </a:pPr>
            <a:r>
              <a:rPr lang="en-US"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Business systems and applications</a:t>
            </a:r>
          </a:p>
          <a:p>
            <a:pPr>
              <a:spcBef>
                <a:spcPts val="0"/>
              </a:spcBef>
              <a:spcAft>
                <a:spcPts val="0"/>
              </a:spcAft>
            </a:pPr>
            <a:r>
              <a:rPr lang="en-US"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Security, privacy controls and risk management</a:t>
            </a:r>
          </a:p>
          <a:p>
            <a:pPr>
              <a:spcBef>
                <a:spcPts val="0"/>
              </a:spcBef>
              <a:spcAft>
                <a:spcPts val="0"/>
              </a:spcAft>
            </a:pPr>
            <a:r>
              <a:rPr lang="en-US"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Didactics and training (our tested, proven methods)</a:t>
            </a:r>
          </a:p>
          <a:p>
            <a:pPr>
              <a:spcBef>
                <a:spcPts val="0"/>
              </a:spcBef>
              <a:spcAft>
                <a:spcPts val="0"/>
              </a:spcAft>
            </a:pPr>
            <a:r>
              <a:rPr lang="en-US"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Management systems e.g. risks, operations</a:t>
            </a:r>
          </a:p>
          <a:p>
            <a:pPr>
              <a:spcBef>
                <a:spcPts val="0"/>
              </a:spcBef>
              <a:spcAft>
                <a:spcPts val="0"/>
              </a:spcAft>
            </a:pPr>
            <a:r>
              <a:rPr lang="en-US"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Compliance i.e. regulations and standards</a:t>
            </a:r>
          </a:p>
          <a:p>
            <a:pPr>
              <a:spcBef>
                <a:spcPts val="0"/>
              </a:spcBef>
              <a:spcAft>
                <a:spcPts val="0"/>
              </a:spcAft>
            </a:pPr>
            <a:r>
              <a:rPr lang="en-US" dirty="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Human capital sourcing i.e. practitioners</a:t>
            </a:r>
            <a:endParaRPr lang="en-US" dirty="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6740115" y="1747759"/>
            <a:ext cx="4170025" cy="3475021"/>
          </a:xfrm>
          <a:prstGeom prst="rect">
            <a:avLst/>
          </a:prstGeom>
        </p:spPr>
      </p:pic>
      <p:sp>
        <p:nvSpPr>
          <p:cNvPr id="3" name="Subtitle 2"/>
          <p:cNvSpPr>
            <a:spLocks noGrp="1"/>
          </p:cNvSpPr>
          <p:nvPr>
            <p:ph type="subTitle" idx="1"/>
          </p:nvPr>
        </p:nvSpPr>
        <p:spPr>
          <a:xfrm>
            <a:off x="670141" y="5593978"/>
            <a:ext cx="7186479" cy="795725"/>
          </a:xfrm>
        </p:spPr>
        <p:txBody>
          <a:bodyPr>
            <a:noAutofit/>
          </a:bodyPr>
          <a:lstStyle/>
          <a:p>
            <a:pPr>
              <a:spcBef>
                <a:spcPts val="0"/>
              </a:spcBef>
              <a:spcAft>
                <a:spcPts val="0"/>
              </a:spcAft>
            </a:pPr>
            <a:r>
              <a:rPr lang="en-US"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a:t>
            </a:r>
            <a:r>
              <a:rPr lang="en-US" sz="1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NFORMATION </a:t>
            </a:r>
            <a:r>
              <a:rPr lang="en-US"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a:t>
            </a:r>
            <a:r>
              <a:rPr lang="en-US" sz="1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ECHNOLOGY AS </a:t>
            </a:r>
            <a:r>
              <a:rPr lang="en-US"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a:t>
            </a:r>
            <a:r>
              <a:rPr lang="en-US" sz="1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USINESS </a:t>
            </a:r>
            <a:r>
              <a:rPr lang="en-US"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F</a:t>
            </a:r>
            <a:r>
              <a:rPr lang="en-US" sz="1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ACILITY</a:t>
            </a:r>
          </a:p>
          <a:p>
            <a:pPr>
              <a:spcBef>
                <a:spcPts val="0"/>
              </a:spcBef>
              <a:spcAft>
                <a:spcPts val="0"/>
              </a:spcAft>
            </a:pPr>
            <a:r>
              <a:rPr lang="en-US"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a:t>
            </a:r>
            <a:r>
              <a:rPr lang="en-US" sz="1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OMPETITIVE </a:t>
            </a:r>
            <a:r>
              <a:rPr lang="en-US"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a:t>
            </a:r>
            <a:r>
              <a:rPr lang="en-US" sz="1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USINESS | </a:t>
            </a:r>
            <a:r>
              <a:rPr lang="en-US"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t>
            </a:r>
            <a:r>
              <a:rPr lang="en-US" sz="1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EAMLESS </a:t>
            </a:r>
            <a:r>
              <a:rPr lang="en-US"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a:t>
            </a:r>
            <a:r>
              <a:rPr lang="en-US" sz="1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ECHNOLOGY</a:t>
            </a:r>
            <a:endParaRPr lang="en-GB" sz="18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7" name="Title 1"/>
          <p:cNvSpPr txBox="1">
            <a:spLocks/>
          </p:cNvSpPr>
          <p:nvPr/>
        </p:nvSpPr>
        <p:spPr>
          <a:xfrm rot="16200000">
            <a:off x="8512641" y="2737267"/>
            <a:ext cx="5146433" cy="1061960"/>
          </a:xfrm>
          <a:prstGeom prst="rect">
            <a:avLst/>
          </a:prstGeom>
          <a:effectLst>
            <a:innerShdw blurRad="63500" dist="50800" dir="13500000">
              <a:prstClr val="black">
                <a:alpha val="50000"/>
              </a:prstClr>
            </a:innerShdw>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300"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a:t>
            </a:r>
            <a:r>
              <a:rPr lang="en-US" sz="2000"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a:t>
            </a:r>
            <a:r>
              <a:rPr lang="en-US" sz="2000" b="1" dirty="0" smtClean="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ality</a:t>
            </a:r>
            <a:r>
              <a:rPr lang="en-US" sz="2800" b="1" dirty="0" smtClean="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100" b="1" baseline="50000" dirty="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ɵ</a:t>
            </a:r>
            <a:r>
              <a:rPr lang="en-US" sz="2800" b="1" baseline="50000" dirty="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300" b="1" dirty="0" smtClean="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a:t>
            </a:r>
            <a:r>
              <a:rPr lang="en-US" sz="2000" b="1" dirty="0" smtClean="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tility</a:t>
            </a:r>
            <a:r>
              <a:rPr lang="en-US" sz="2800" b="1" dirty="0" smtClean="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100" b="1" baseline="50000" dirty="0" smtClean="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ɵ</a:t>
            </a:r>
            <a:r>
              <a:rPr lang="en-US" sz="2800" b="1" dirty="0" smtClean="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300" b="1" dirty="0" smtClean="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t>
            </a:r>
            <a:r>
              <a:rPr lang="en-US" sz="2000" b="1" dirty="0" smtClean="0">
                <a:solidFill>
                  <a:schemeClr val="bg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af</a:t>
            </a:r>
            <a:r>
              <a:rPr lang="en-US" sz="2000"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ety</a:t>
            </a:r>
            <a:endParaRPr lang="en-GB" sz="20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aphicFrame>
        <p:nvGraphicFramePr>
          <p:cNvPr id="5" name="Diagram 4"/>
          <p:cNvGraphicFramePr/>
          <p:nvPr>
            <p:extLst/>
          </p:nvPr>
        </p:nvGraphicFramePr>
        <p:xfrm>
          <a:off x="5186781" y="372978"/>
          <a:ext cx="7266745" cy="6015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Straight Connector 12"/>
          <p:cNvCxnSpPr/>
          <p:nvPr/>
        </p:nvCxnSpPr>
        <p:spPr>
          <a:xfrm>
            <a:off x="813579" y="4629290"/>
            <a:ext cx="6386732" cy="0"/>
          </a:xfrm>
          <a:prstGeom prst="line">
            <a:avLst/>
          </a:prstGeom>
          <a:ln w="571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txBox="1">
            <a:spLocks/>
          </p:cNvSpPr>
          <p:nvPr/>
        </p:nvSpPr>
        <p:spPr>
          <a:xfrm>
            <a:off x="673348" y="827832"/>
            <a:ext cx="8049547" cy="91403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spcBef>
                <a:spcPts val="0"/>
              </a:spcBef>
              <a:spcAft>
                <a:spcPts val="0"/>
              </a:spcAft>
            </a:pPr>
            <a:r>
              <a:rPr lang="en-US" sz="26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a:t>
            </a:r>
            <a:r>
              <a:rPr lang="en-US" sz="18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ONSULTANCY &amp;</a:t>
            </a:r>
            <a:r>
              <a:rPr lang="en-US" sz="24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6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a:t>
            </a:r>
            <a:r>
              <a:rPr lang="en-US" sz="18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DVANCE</a:t>
            </a:r>
            <a:r>
              <a:rPr lang="en-US" sz="24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6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t>
            </a:r>
            <a:r>
              <a:rPr lang="en-US" sz="18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ERVICES</a:t>
            </a:r>
          </a:p>
          <a:p>
            <a:pPr>
              <a:spcBef>
                <a:spcPts val="0"/>
              </a:spcBef>
              <a:spcAft>
                <a:spcPts val="0"/>
              </a:spcAft>
            </a:pPr>
            <a:r>
              <a:rPr lang="en-US" dirty="0" smtClean="0">
                <a:solidFill>
                  <a:schemeClr val="bg2">
                    <a:lumMod val="50000"/>
                  </a:schemeClr>
                </a:solidFill>
                <a:latin typeface="Segoe UI" panose="020B0502040204020203" pitchFamily="34" charset="0"/>
                <a:cs typeface="Segoe UI" panose="020B0502040204020203" pitchFamily="34" charset="0"/>
              </a:rPr>
              <a:t>  </a:t>
            </a:r>
            <a:endParaRPr lang="en-US" dirty="0">
              <a:solidFill>
                <a:schemeClr val="bg2">
                  <a:lumMod val="50000"/>
                </a:schemeClr>
              </a:solidFill>
              <a:latin typeface="Segoe UI" panose="020B0502040204020203" pitchFamily="34" charset="0"/>
              <a:cs typeface="Segoe UI" panose="020B0502040204020203" pitchFamily="34" charset="0"/>
            </a:endParaRPr>
          </a:p>
        </p:txBody>
      </p:sp>
      <p:cxnSp>
        <p:nvCxnSpPr>
          <p:cNvPr id="20" name="Straight Connector 19"/>
          <p:cNvCxnSpPr/>
          <p:nvPr/>
        </p:nvCxnSpPr>
        <p:spPr>
          <a:xfrm>
            <a:off x="821600" y="1896704"/>
            <a:ext cx="6386732" cy="0"/>
          </a:xfrm>
          <a:prstGeom prst="line">
            <a:avLst/>
          </a:prstGeom>
          <a:ln w="571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59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 </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ou</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h</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ave a</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f</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acility*</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that</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s</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tand </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f</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irm</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as a</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M</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anifestation</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of</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y</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our</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o</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rganization’s</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P</a:t>
            </a:r>
            <a:r>
              <a:rPr lang="en-US" sz="28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otency</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t>
            </a:r>
            <a:endParaRPr lang="en-GB"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Autofit/>
          </a:bodyPr>
          <a:lstStyle/>
          <a:p>
            <a:pPr marL="0" indent="0">
              <a:buNone/>
            </a:pPr>
            <a:endParaRPr lang="en-US" sz="50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0" indent="0" algn="just">
              <a:buNone/>
            </a:pPr>
            <a:r>
              <a:rPr lang="en-US" sz="50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a:t>
            </a:r>
            <a:r>
              <a:rPr lang="en-US" sz="50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our company can make it practical: Standardization—an internal </a:t>
            </a:r>
            <a:r>
              <a:rPr lang="en-US" sz="50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fashion, </a:t>
            </a:r>
            <a:r>
              <a:rPr lang="en-US" sz="50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and Compliance—a </a:t>
            </a:r>
            <a:r>
              <a:rPr lang="en-US" sz="50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habit.   </a:t>
            </a:r>
          </a:p>
          <a:p>
            <a:pPr marL="0" indent="0">
              <a:buNone/>
            </a:pPr>
            <a:endParaRPr lang="en-GB" sz="48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4" name="TextBox 3"/>
          <p:cNvSpPr txBox="1"/>
          <p:nvPr/>
        </p:nvSpPr>
        <p:spPr>
          <a:xfrm>
            <a:off x="9218612" y="673768"/>
            <a:ext cx="2319672" cy="3693319"/>
          </a:xfrm>
          <a:prstGeom prst="rect">
            <a:avLst/>
          </a:prstGeom>
          <a:noFill/>
        </p:spPr>
        <p:txBody>
          <a:bodyPr wrap="square" rtlCol="0">
            <a:spAutoFit/>
          </a:bodyPr>
          <a:lstStyle/>
          <a:p>
            <a:r>
              <a:rPr lang="en-US" b="1"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We are licensed* to conduct security compliance and certification covering Information Security </a:t>
            </a:r>
            <a:r>
              <a:rPr lang="en-US" b="1" dirty="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a:t>
            </a:r>
            <a:r>
              <a:rPr lang="en-US" b="1"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anagement </a:t>
            </a:r>
            <a:r>
              <a:rPr lang="en-US" b="1" dirty="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t>
            </a:r>
            <a:r>
              <a:rPr lang="en-US" b="1"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ystems (</a:t>
            </a:r>
            <a:r>
              <a:rPr lang="en-US" b="1" i="1"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ISO/IEC 27001</a:t>
            </a:r>
            <a:r>
              <a:rPr lang="en-US" b="1"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and </a:t>
            </a:r>
            <a:r>
              <a:rPr lang="en-US" b="1" dirty="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a:t>
            </a:r>
            <a:r>
              <a:rPr lang="en-US" b="1"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ayment </a:t>
            </a:r>
            <a:r>
              <a:rPr lang="en-US" b="1" dirty="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a:t>
            </a:r>
            <a:r>
              <a:rPr lang="en-US" b="1"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ard and data security (</a:t>
            </a:r>
            <a:r>
              <a:rPr lang="en-US" b="1" i="1"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PCI DSS</a:t>
            </a:r>
            <a:r>
              <a:rPr lang="en-US" b="1" dirty="0" smtClean="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GB" b="1" dirty="0">
              <a:solidFill>
                <a:schemeClr val="bg2">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5" name="TextBox 4"/>
          <p:cNvSpPr txBox="1"/>
          <p:nvPr/>
        </p:nvSpPr>
        <p:spPr>
          <a:xfrm>
            <a:off x="9384633" y="4911557"/>
            <a:ext cx="2382265" cy="1477328"/>
          </a:xfrm>
          <a:prstGeom prst="rect">
            <a:avLst/>
          </a:prstGeom>
          <a:noFill/>
        </p:spPr>
        <p:txBody>
          <a:bodyPr wrap="square" rtlCol="0">
            <a:spAutoFit/>
          </a:bodyPr>
          <a:lstStyle/>
          <a:p>
            <a:r>
              <a:rPr lang="en-US" b="1" i="1" dirty="0" smtClean="0">
                <a:effectLst>
                  <a:outerShdw blurRad="38100" dist="38100" dir="2700000" algn="tl">
                    <a:srgbClr val="000000">
                      <a:alpha val="43137"/>
                    </a:srgbClr>
                  </a:outerShdw>
                </a:effectLst>
              </a:rPr>
              <a:t>At the end of the day, the goals are simple: [quality, utility]* safety and security</a:t>
            </a:r>
            <a:r>
              <a:rPr lang="en-US" b="1" dirty="0" smtClean="0">
                <a:effectLst>
                  <a:outerShdw blurRad="38100" dist="38100" dir="2700000" algn="tl">
                    <a:srgbClr val="000000">
                      <a:alpha val="43137"/>
                    </a:srgbClr>
                  </a:outerShdw>
                </a:effectLst>
              </a:rPr>
              <a:t>. –Jodi </a:t>
            </a:r>
            <a:r>
              <a:rPr lang="en-US" b="1" dirty="0" err="1" smtClean="0">
                <a:effectLst>
                  <a:outerShdw blurRad="38100" dist="38100" dir="2700000" algn="tl">
                    <a:srgbClr val="000000">
                      <a:alpha val="43137"/>
                    </a:srgbClr>
                  </a:outerShdw>
                </a:effectLst>
              </a:rPr>
              <a:t>Rell</a:t>
            </a:r>
            <a:r>
              <a:rPr lang="en-US" b="1" dirty="0" smtClean="0">
                <a:effectLst>
                  <a:outerShdw blurRad="38100" dist="38100" dir="2700000" algn="tl">
                    <a:srgbClr val="000000">
                      <a:alpha val="43137"/>
                    </a:srgbClr>
                  </a:outerShdw>
                </a:effectLst>
              </a:rPr>
              <a:t> </a:t>
            </a:r>
            <a:endParaRPr lang="en-GB"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510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 d</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esire</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to be</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o</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bserved</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c</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onsidered</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e</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steemed</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p</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raised</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b</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eloved and </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dmired</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by </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is</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f</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ellows is </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ne</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of the </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arliest as well as the </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k</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eenest </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ispositions</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d</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iscovered in the </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eart of </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an</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–j</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ohn</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a:t>
            </a:r>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dams</a:t>
            </a:r>
            <a:r>
              <a:rPr lang="en-US" sz="16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GB" sz="16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Autofit/>
          </a:bodyPr>
          <a:lstStyle/>
          <a:p>
            <a:pPr marL="0" indent="0" algn="just">
              <a:buNone/>
            </a:pPr>
            <a:r>
              <a:rPr lang="en-US" sz="2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We </a:t>
            </a:r>
            <a:r>
              <a:rPr lang="en-US" sz="28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want to talk with you. </a:t>
            </a:r>
            <a:r>
              <a:rPr lang="en-US" sz="2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And we try our best not to bore you with our almost 20 years of professional as well as business practices, behind it were successfully delivered projects at various industries, academe and professional institutions, altogether. </a:t>
            </a:r>
          </a:p>
          <a:p>
            <a:pPr marL="0" indent="0" algn="just">
              <a:buNone/>
            </a:pPr>
            <a:r>
              <a:rPr lang="en-US" sz="2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Most of them have repeatedly renewed contracts with us.</a:t>
            </a:r>
          </a:p>
          <a:p>
            <a:pPr marL="0" indent="0" algn="just">
              <a:buNone/>
            </a:pPr>
            <a:r>
              <a:rPr lang="en-US" sz="28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Please do not hesitate to contact us and we come over at your most convenient time and place.</a:t>
            </a:r>
            <a:endParaRPr lang="en-GB" sz="28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4" name="TextBox 3"/>
          <p:cNvSpPr txBox="1"/>
          <p:nvPr/>
        </p:nvSpPr>
        <p:spPr>
          <a:xfrm>
            <a:off x="9829799" y="661730"/>
            <a:ext cx="1846659" cy="4788574"/>
          </a:xfrm>
          <a:prstGeom prst="rect">
            <a:avLst/>
          </a:prstGeom>
          <a:noFill/>
        </p:spPr>
        <p:txBody>
          <a:bodyPr vert="vert270" wrap="square" rtlCol="0">
            <a:spAutoFit/>
          </a:bodyPr>
          <a:lstStyle/>
          <a:p>
            <a:pPr algn="ctr"/>
            <a:r>
              <a:rPr lang="en-US" sz="3600" dirty="0" smtClean="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+63 2 274 9531   </a:t>
            </a:r>
            <a:endParaRPr lang="en-US" sz="3600" dirty="0" smtClean="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ctr"/>
            <a:r>
              <a:rPr lang="en-US" sz="3600" dirty="0" smtClean="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t>
            </a:r>
            <a:r>
              <a:rPr lang="en-US" sz="3600" dirty="0" smtClean="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63 998 5776501   </a:t>
            </a:r>
          </a:p>
          <a:p>
            <a:pPr algn="ctr"/>
            <a:r>
              <a:rPr lang="en-US" sz="3600" dirty="0" smtClean="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queries@strategict.pro </a:t>
            </a:r>
            <a:endParaRPr lang="en-GB" sz="36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414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ou, too, can </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iscover what </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akes </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ou and</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y</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our</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e</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nterprise</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b</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eat</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T</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hen</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D</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esign and </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xecute along</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b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ow</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m</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ay</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w</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h</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elp</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y</a:t>
            </a:r>
            <a:r>
              <a:rPr lang="en-US" sz="2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ou</a:t>
            </a:r>
            <a:r>
              <a:rPr lang="en-US" sz="27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t>
            </a:r>
            <a:r>
              <a:rPr lang="en-US" dirty="0" smtClean="0">
                <a:effectLst>
                  <a:outerShdw blurRad="38100" dist="38100" dir="2700000" algn="tl">
                    <a:srgbClr val="000000">
                      <a:alpha val="43137"/>
                    </a:srgbClr>
                  </a:outerShdw>
                </a:effectLst>
              </a:rPr>
              <a:t> </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marL="0" indent="0">
              <a:buNone/>
            </a:pPr>
            <a:r>
              <a:rPr lang="en-US" sz="24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Even for highly-developed countries and international companies didn’t stop sourcing outside consultants.</a:t>
            </a:r>
          </a:p>
          <a:p>
            <a:r>
              <a:rPr lang="en-US" sz="24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Japan. Immediately in a post-WWII era, it made high quality consumer electronics and appliances, and automobiles.  </a:t>
            </a:r>
          </a:p>
          <a:p>
            <a:r>
              <a:rPr lang="en-US" sz="24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GE. It made the most influential leadership program around the world.</a:t>
            </a:r>
          </a:p>
          <a:p>
            <a:r>
              <a:rPr lang="en-US" sz="24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IBM. All of its businesses was saved, remain intact and still within its own umbrella. It became a truly efficient giant enterprise.</a:t>
            </a:r>
            <a:endParaRPr lang="en-GB" sz="24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4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W</a:t>
            </a:r>
            <a:r>
              <a:rPr lang="en-US" sz="2800" dirty="0" smtClean="0">
                <a:effectLst>
                  <a:outerShdw blurRad="38100" dist="38100" dir="2700000" algn="tl">
                    <a:srgbClr val="000000">
                      <a:alpha val="43137"/>
                    </a:srgbClr>
                  </a:outerShdw>
                </a:effectLst>
              </a:rPr>
              <a:t>HAT’S</a:t>
            </a:r>
            <a:r>
              <a:rPr lang="en-US" dirty="0" smtClean="0">
                <a:effectLst>
                  <a:outerShdw blurRad="38100" dist="38100" dir="2700000" algn="tl">
                    <a:srgbClr val="000000">
                      <a:alpha val="43137"/>
                    </a:srgbClr>
                  </a:outerShdw>
                </a:effectLst>
              </a:rPr>
              <a:t> Y</a:t>
            </a:r>
            <a:r>
              <a:rPr lang="en-US" sz="2800" dirty="0" smtClean="0">
                <a:effectLst>
                  <a:outerShdw blurRad="38100" dist="38100" dir="2700000" algn="tl">
                    <a:srgbClr val="000000">
                      <a:alpha val="43137"/>
                    </a:srgbClr>
                  </a:outerShdw>
                </a:effectLst>
              </a:rPr>
              <a:t>OUR</a:t>
            </a:r>
            <a:r>
              <a:rPr lang="en-US" dirty="0" smtClean="0">
                <a:effectLst>
                  <a:outerShdw blurRad="38100" dist="38100" dir="2700000" algn="tl">
                    <a:srgbClr val="000000">
                      <a:alpha val="43137"/>
                    </a:srgbClr>
                  </a:outerShdw>
                </a:effectLst>
              </a:rPr>
              <a:t> G</a:t>
            </a:r>
            <a:r>
              <a:rPr lang="en-US" sz="2800" dirty="0" smtClean="0">
                <a:effectLst>
                  <a:outerShdw blurRad="38100" dist="38100" dir="2700000" algn="tl">
                    <a:srgbClr val="000000">
                      <a:alpha val="43137"/>
                    </a:srgbClr>
                  </a:outerShdw>
                </a:effectLst>
              </a:rPr>
              <a:t>OAL</a:t>
            </a:r>
            <a:r>
              <a:rPr lang="en-US" dirty="0" smtClean="0">
                <a:effectLst>
                  <a:outerShdw blurRad="38100" dist="38100" dir="2700000" algn="tl">
                    <a:srgbClr val="000000">
                      <a:alpha val="43137"/>
                    </a:srgbClr>
                  </a:outerShdw>
                </a:effectLst>
              </a:rPr>
              <a: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u="sng"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a:t>
            </a:r>
            <a:r>
              <a:rPr lang="en-US" sz="1600" u="sng"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RITE AND</a:t>
            </a:r>
            <a:r>
              <a:rPr lang="en-US" u="sng"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E</a:t>
            </a:r>
            <a:r>
              <a:rPr lang="en-US" sz="1600" u="sng"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XAMINE</a:t>
            </a:r>
            <a:r>
              <a:rPr lang="en-US" u="sng"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Y</a:t>
            </a:r>
            <a:r>
              <a:rPr lang="en-US" sz="1600" u="sng"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OUR</a:t>
            </a:r>
            <a:r>
              <a:rPr lang="en-US" u="sng"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D</a:t>
            </a:r>
            <a:r>
              <a:rPr lang="en-US" sz="1600" u="sng"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ISCOVERIES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GB" dirty="0"/>
          </a:p>
        </p:txBody>
      </p:sp>
    </p:spTree>
    <p:extLst>
      <p:ext uri="{BB962C8B-B14F-4D97-AF65-F5344CB8AC3E}">
        <p14:creationId xmlns:p14="http://schemas.microsoft.com/office/powerpoint/2010/main" val="7207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007" y="685799"/>
            <a:ext cx="10809093" cy="2971801"/>
          </a:xfrm>
        </p:spPr>
        <p:txBody>
          <a:bodyPr/>
          <a:lstStyle/>
          <a:p>
            <a:r>
              <a:rPr lang="en-US" sz="3600" baseline="40000" dirty="0" smtClean="0">
                <a:solidFill>
                  <a:schemeClr val="bg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3600" dirty="0" smtClean="0">
                <a:solidFill>
                  <a:schemeClr val="bg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3600" baseline="40000" dirty="0" smtClean="0">
                <a:solidFill>
                  <a:schemeClr val="bg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WE DELIVER, YOU USE</a:t>
            </a:r>
            <a:r>
              <a:rPr lang="en-US" dirty="0">
                <a:solidFill>
                  <a:schemeClr val="bg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7200"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IT </a:t>
            </a:r>
            <a:r>
              <a:rPr lang="en-US" sz="3600" baseline="40000" dirty="0" smtClean="0">
                <a:solidFill>
                  <a:schemeClr val="bg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AS BUSINESS FACILITY</a:t>
            </a:r>
            <a:endParaRPr lang="en-GB" sz="3600" baseline="40000" dirty="0">
              <a:solidFill>
                <a:schemeClr val="bg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787791" y="720836"/>
            <a:ext cx="8046724" cy="2782018"/>
          </a:xfrm>
        </p:spPr>
        <p:txBody>
          <a:bodyPr>
            <a:normAutofit/>
          </a:bodyPr>
          <a:lstStyle/>
          <a:p>
            <a:r>
              <a:rPr lang="en-US" sz="120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a:t>
            </a:r>
            <a:r>
              <a:rPr lang="en-US" sz="120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20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a:t>
            </a:r>
            <a:r>
              <a:rPr lang="en-US" sz="120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20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a:t>
            </a:r>
            <a:r>
              <a:rPr lang="en-US" sz="12000"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2000" b="1" dirty="0" smtClean="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t>
            </a:r>
          </a:p>
        </p:txBody>
      </p:sp>
      <p:sp>
        <p:nvSpPr>
          <p:cNvPr id="4" name="Subtitle 2"/>
          <p:cNvSpPr txBox="1">
            <a:spLocks/>
          </p:cNvSpPr>
          <p:nvPr/>
        </p:nvSpPr>
        <p:spPr>
          <a:xfrm>
            <a:off x="787791" y="2322207"/>
            <a:ext cx="8044379" cy="111031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2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COHERENT                                  EFFECTIVE                                    ORGANIZE                                      SENSIBLE</a:t>
            </a:r>
          </a:p>
        </p:txBody>
      </p:sp>
      <p:sp>
        <p:nvSpPr>
          <p:cNvPr id="5" name="Title 1"/>
          <p:cNvSpPr txBox="1">
            <a:spLocks/>
          </p:cNvSpPr>
          <p:nvPr/>
        </p:nvSpPr>
        <p:spPr>
          <a:xfrm>
            <a:off x="695935" y="1189884"/>
            <a:ext cx="10809093" cy="2971801"/>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aseline="400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GB" sz="3600" baseline="400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8" name="TextBox 7"/>
          <p:cNvSpPr txBox="1"/>
          <p:nvPr/>
        </p:nvSpPr>
        <p:spPr>
          <a:xfrm>
            <a:off x="0" y="6098766"/>
            <a:ext cx="12191999" cy="369332"/>
          </a:xfrm>
          <a:prstGeom prst="rect">
            <a:avLst/>
          </a:prstGeom>
          <a:noFill/>
        </p:spPr>
        <p:txBody>
          <a:bodyPr wrap="square" rtlCol="0">
            <a:spAutoFit/>
          </a:bodyPr>
          <a:lstStyle/>
          <a:p>
            <a:pPr algn="ct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Technology and Business Partners: </a:t>
            </a: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Microsoft BizSpark</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IBM Global Entrepreneur</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Jumbo Systems</a:t>
            </a:r>
            <a:endPar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7" name="TextBox 6"/>
          <p:cNvSpPr txBox="1"/>
          <p:nvPr/>
        </p:nvSpPr>
        <p:spPr>
          <a:xfrm>
            <a:off x="-4016" y="4013291"/>
            <a:ext cx="12191999" cy="923330"/>
          </a:xfrm>
          <a:prstGeom prst="rect">
            <a:avLst/>
          </a:prstGeom>
          <a:noFill/>
        </p:spPr>
        <p:txBody>
          <a:bodyPr wrap="square" rtlCol="0">
            <a:spAutoFit/>
          </a:bodyPr>
          <a:lstStyle/>
          <a:p>
            <a:r>
              <a:rPr lang="en-US" i="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Some info relevant to our work and interests may be found here </a:t>
            </a:r>
          </a:p>
          <a:p>
            <a:endParaRPr lang="en-US"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http://bit.ly/bitsandticks or Vericz.com</a:t>
            </a:r>
            <a:r>
              <a:rPr lang="en-US"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t>
            </a:r>
            <a:endParaRPr lang="en-GB"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025548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454</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Segoe UI</vt:lpstr>
      <vt:lpstr>Wingdings 3</vt:lpstr>
      <vt:lpstr>Slice</vt:lpstr>
      <vt:lpstr>information technology and business systems   A Consulting overview</vt:lpstr>
      <vt:lpstr>Time is the friend of the wonderful company, the enemy of the mediocre. -warren Buffett</vt:lpstr>
      <vt:lpstr>PowerPoint Presentation</vt:lpstr>
      <vt:lpstr>Do you have a facility* that stand firm as a Manifestation of your organization’s Potency?</vt:lpstr>
      <vt:lpstr>A desire to be observed, considered, esteemed, praised, beloved and admired  by his fellows is one of the earliest as well as the keenest dispositions discovered in the heart of man. –john Adams </vt:lpstr>
      <vt:lpstr>You, too, can discover what makes you and your enterprise beat. Then Design and execute along.  How may we help you? </vt:lpstr>
      <vt:lpstr>WHAT’S YOUR GOAL?</vt:lpstr>
      <vt:lpstr>   WE DELIVER, YOU USE IT AS BUSINESS FACILITY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2015-08-12T03:47:01Z</dcterms:created>
  <dcterms:modified xsi:type="dcterms:W3CDTF">2015-09-21T00:53:36Z</dcterms:modified>
</cp:coreProperties>
</file>