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handoutMasterIdLst>
    <p:handoutMasterId r:id="rId35"/>
  </p:handoutMasterIdLst>
  <p:sldIdLst>
    <p:sldId id="256" r:id="rId2"/>
    <p:sldId id="292" r:id="rId3"/>
    <p:sldId id="279" r:id="rId4"/>
    <p:sldId id="274" r:id="rId5"/>
    <p:sldId id="275" r:id="rId6"/>
    <p:sldId id="284" r:id="rId7"/>
    <p:sldId id="257" r:id="rId8"/>
    <p:sldId id="258" r:id="rId9"/>
    <p:sldId id="263" r:id="rId10"/>
    <p:sldId id="265" r:id="rId11"/>
    <p:sldId id="272" r:id="rId12"/>
    <p:sldId id="282" r:id="rId13"/>
    <p:sldId id="288" r:id="rId14"/>
    <p:sldId id="285" r:id="rId15"/>
    <p:sldId id="281" r:id="rId16"/>
    <p:sldId id="286" r:id="rId17"/>
    <p:sldId id="287" r:id="rId18"/>
    <p:sldId id="289" r:id="rId19"/>
    <p:sldId id="261" r:id="rId20"/>
    <p:sldId id="293" r:id="rId21"/>
    <p:sldId id="260" r:id="rId22"/>
    <p:sldId id="262" r:id="rId23"/>
    <p:sldId id="266" r:id="rId24"/>
    <p:sldId id="294" r:id="rId25"/>
    <p:sldId id="295" r:id="rId26"/>
    <p:sldId id="296" r:id="rId27"/>
    <p:sldId id="267" r:id="rId28"/>
    <p:sldId id="268" r:id="rId29"/>
    <p:sldId id="273" r:id="rId30"/>
    <p:sldId id="277"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79" autoAdjust="0"/>
    <p:restoredTop sz="90855" autoAdjust="0"/>
  </p:normalViewPr>
  <p:slideViewPr>
    <p:cSldViewPr snapToGrid="0">
      <p:cViewPr varScale="1">
        <p:scale>
          <a:sx n="72" d="100"/>
          <a:sy n="72" d="100"/>
        </p:scale>
        <p:origin x="6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27DC8C-D42D-48EE-A37B-92E1E9FE0B5E}" type="datetimeFigureOut">
              <a:rPr lang="en-US" smtClean="0"/>
              <a:t>10/29/2015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©2015 Rodel Urani. All rights reserved.</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7D3E94-2D79-4ED1-B404-A99DA755E93A}" type="slidenum">
              <a:rPr lang="en-US" smtClean="0"/>
              <a:t>‹#›</a:t>
            </a:fld>
            <a:endParaRPr lang="en-US"/>
          </a:p>
        </p:txBody>
      </p:sp>
    </p:spTree>
    <p:extLst>
      <p:ext uri="{BB962C8B-B14F-4D97-AF65-F5344CB8AC3E}">
        <p14:creationId xmlns:p14="http://schemas.microsoft.com/office/powerpoint/2010/main" val="213773673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21DFC-AB76-4CE2-9066-5F70F2B4C605}" type="datetimeFigureOut">
              <a:rPr lang="en-US" smtClean="0"/>
              <a:t>10/29/2015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©2015 Rodel Urani. All rights reserved.</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E6748-2579-4AEF-BF03-B86D9174A15C}" type="slidenum">
              <a:rPr lang="en-US" smtClean="0"/>
              <a:t>‹#›</a:t>
            </a:fld>
            <a:endParaRPr lang="en-US"/>
          </a:p>
        </p:txBody>
      </p:sp>
    </p:spTree>
    <p:extLst>
      <p:ext uri="{BB962C8B-B14F-4D97-AF65-F5344CB8AC3E}">
        <p14:creationId xmlns:p14="http://schemas.microsoft.com/office/powerpoint/2010/main" val="180296551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337228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206024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37217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366283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1950423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721662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298704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1140287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542945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18076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153204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131083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256917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4280545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85872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212230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99498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307187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3789354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64139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68336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©2015 Rodel Urani. All rights reserved.</a:t>
            </a:r>
            <a:endParaRPr lang="en-US"/>
          </a:p>
        </p:txBody>
      </p:sp>
    </p:spTree>
    <p:extLst>
      <p:ext uri="{BB962C8B-B14F-4D97-AF65-F5344CB8AC3E}">
        <p14:creationId xmlns:p14="http://schemas.microsoft.com/office/powerpoint/2010/main" val="269764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C31581-DE81-4743-A9C5-7E2D2CF6158C}" type="datetime1">
              <a:rPr lang="en-US" smtClean="0"/>
              <a:t>10/29/2015</a:t>
            </a:fld>
            <a:endParaRPr lang="en-US" dirty="0"/>
          </a:p>
        </p:txBody>
      </p:sp>
      <p:sp>
        <p:nvSpPr>
          <p:cNvPr id="5" name="Footer Placeholder 4"/>
          <p:cNvSpPr>
            <a:spLocks noGrp="1"/>
          </p:cNvSpPr>
          <p:nvPr>
            <p:ph type="ftr" sz="quarter" idx="11"/>
          </p:nvPr>
        </p:nvSpPr>
        <p:spPr/>
        <p:txBody>
          <a:bodyPr/>
          <a:lstStyle/>
          <a:p>
            <a:r>
              <a:rPr lang="en-GB" smtClean="0"/>
              <a:t>©2015 Vericz.com. All rights reserved.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854B4A-283B-42AD-96F9-0880CFB515C2}" type="datetime1">
              <a:rPr lang="en-US" smtClean="0"/>
              <a:t>10/29/2015</a:t>
            </a:fld>
            <a:endParaRPr lang="en-US" dirty="0"/>
          </a:p>
        </p:txBody>
      </p:sp>
      <p:sp>
        <p:nvSpPr>
          <p:cNvPr id="5" name="Footer Placeholder 4"/>
          <p:cNvSpPr>
            <a:spLocks noGrp="1"/>
          </p:cNvSpPr>
          <p:nvPr>
            <p:ph type="ftr" sz="quarter" idx="11"/>
          </p:nvPr>
        </p:nvSpPr>
        <p:spPr/>
        <p:txBody>
          <a:bodyPr/>
          <a:lstStyle/>
          <a:p>
            <a:r>
              <a:rPr lang="en-GB" smtClean="0"/>
              <a:t>©2015 Vericz.com. All rights reserved.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72CA50B-EEA1-42FC-8DB6-A420B60DDAFE}" type="datetime1">
              <a:rPr lang="en-US" smtClean="0"/>
              <a:t>10/29/2015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GB" smtClean="0"/>
              <a:t>©2015 Vericz.com. All rights reserved.</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4DC68-45CD-4150-85E5-74E5AB81E068}" type="datetime1">
              <a:rPr lang="en-US" smtClean="0"/>
              <a:t>10/29/2015</a:t>
            </a:fld>
            <a:endParaRPr lang="en-US" dirty="0"/>
          </a:p>
        </p:txBody>
      </p:sp>
      <p:sp>
        <p:nvSpPr>
          <p:cNvPr id="5" name="Footer Placeholder 4"/>
          <p:cNvSpPr>
            <a:spLocks noGrp="1"/>
          </p:cNvSpPr>
          <p:nvPr>
            <p:ph type="ftr" sz="quarter" idx="11"/>
          </p:nvPr>
        </p:nvSpPr>
        <p:spPr/>
        <p:txBody>
          <a:bodyPr/>
          <a:lstStyle/>
          <a:p>
            <a:r>
              <a:rPr lang="en-GB" smtClean="0"/>
              <a:t>©2015 Vericz.com. All rights reserved.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769CC4D-04BB-45CF-BBFE-FF72AE17E95D}" type="datetime1">
              <a:rPr lang="en-US" smtClean="0"/>
              <a:t>10/29/2015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GB" smtClean="0"/>
              <a:t>©2015 Vericz.com.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5460FE-9190-44AC-A600-31E8ECA8A24D}" type="datetime1">
              <a:rPr lang="en-US" smtClean="0"/>
              <a:t>10/29/2015</a:t>
            </a:fld>
            <a:endParaRPr lang="en-US" dirty="0"/>
          </a:p>
        </p:txBody>
      </p:sp>
      <p:sp>
        <p:nvSpPr>
          <p:cNvPr id="6" name="Footer Placeholder 5"/>
          <p:cNvSpPr>
            <a:spLocks noGrp="1"/>
          </p:cNvSpPr>
          <p:nvPr>
            <p:ph type="ftr" sz="quarter" idx="11"/>
          </p:nvPr>
        </p:nvSpPr>
        <p:spPr/>
        <p:txBody>
          <a:bodyPr/>
          <a:lstStyle/>
          <a:p>
            <a:r>
              <a:rPr lang="en-GB" smtClean="0"/>
              <a:t>©2015 Vericz.com. All rights reserved.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13DDB2-0B1D-4A9B-AFA5-8FE866CA9A48}" type="datetime1">
              <a:rPr lang="en-US" smtClean="0"/>
              <a:t>10/29/2015</a:t>
            </a:fld>
            <a:endParaRPr lang="en-US" dirty="0"/>
          </a:p>
        </p:txBody>
      </p:sp>
      <p:sp>
        <p:nvSpPr>
          <p:cNvPr id="8" name="Footer Placeholder 7"/>
          <p:cNvSpPr>
            <a:spLocks noGrp="1"/>
          </p:cNvSpPr>
          <p:nvPr>
            <p:ph type="ftr" sz="quarter" idx="11"/>
          </p:nvPr>
        </p:nvSpPr>
        <p:spPr/>
        <p:txBody>
          <a:bodyPr/>
          <a:lstStyle/>
          <a:p>
            <a:r>
              <a:rPr lang="en-GB" smtClean="0"/>
              <a:t>©2015 Vericz.com. All rights reserved.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B545D8-C2B9-4FA2-A44C-244A3609EBE4}" type="datetime1">
              <a:rPr lang="en-US" smtClean="0"/>
              <a:t>10/29/2015</a:t>
            </a:fld>
            <a:endParaRPr lang="en-US" dirty="0"/>
          </a:p>
        </p:txBody>
      </p:sp>
      <p:sp>
        <p:nvSpPr>
          <p:cNvPr id="4" name="Footer Placeholder 3"/>
          <p:cNvSpPr>
            <a:spLocks noGrp="1"/>
          </p:cNvSpPr>
          <p:nvPr>
            <p:ph type="ftr" sz="quarter" idx="11"/>
          </p:nvPr>
        </p:nvSpPr>
        <p:spPr/>
        <p:txBody>
          <a:bodyPr/>
          <a:lstStyle/>
          <a:p>
            <a:r>
              <a:rPr lang="en-GB" smtClean="0"/>
              <a:t>©2015 Vericz.com. All rights reserved.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BDF43-9583-43D3-A8C7-AEBFF8FA9092}" type="datetime1">
              <a:rPr lang="en-US" smtClean="0"/>
              <a:t>10/29/2015</a:t>
            </a:fld>
            <a:endParaRPr lang="en-US" dirty="0"/>
          </a:p>
        </p:txBody>
      </p:sp>
      <p:sp>
        <p:nvSpPr>
          <p:cNvPr id="3" name="Footer Placeholder 2"/>
          <p:cNvSpPr>
            <a:spLocks noGrp="1"/>
          </p:cNvSpPr>
          <p:nvPr>
            <p:ph type="ftr" sz="quarter" idx="11"/>
          </p:nvPr>
        </p:nvSpPr>
        <p:spPr/>
        <p:txBody>
          <a:bodyPr/>
          <a:lstStyle/>
          <a:p>
            <a:r>
              <a:rPr lang="en-GB" smtClean="0"/>
              <a:t>©2015 Vericz.com. All rights reserved.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F0169-E5C2-41F7-A224-BAB814438619}" type="datetime1">
              <a:rPr lang="en-US" smtClean="0"/>
              <a:t>10/29/2015</a:t>
            </a:fld>
            <a:endParaRPr lang="en-US" dirty="0"/>
          </a:p>
        </p:txBody>
      </p:sp>
      <p:sp>
        <p:nvSpPr>
          <p:cNvPr id="6" name="Footer Placeholder 5"/>
          <p:cNvSpPr>
            <a:spLocks noGrp="1"/>
          </p:cNvSpPr>
          <p:nvPr>
            <p:ph type="ftr" sz="quarter" idx="11"/>
          </p:nvPr>
        </p:nvSpPr>
        <p:spPr/>
        <p:txBody>
          <a:bodyPr/>
          <a:lstStyle/>
          <a:p>
            <a:r>
              <a:rPr lang="en-GB" smtClean="0"/>
              <a:t>©2015 Vericz.com. All rights reserved.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D98BA-FCFD-4FAD-A291-ED75AD860D77}" type="datetime1">
              <a:rPr lang="en-US" smtClean="0"/>
              <a:t>10/29/2015</a:t>
            </a:fld>
            <a:endParaRPr lang="en-US" dirty="0"/>
          </a:p>
        </p:txBody>
      </p:sp>
      <p:sp>
        <p:nvSpPr>
          <p:cNvPr id="6" name="Footer Placeholder 5"/>
          <p:cNvSpPr>
            <a:spLocks noGrp="1"/>
          </p:cNvSpPr>
          <p:nvPr>
            <p:ph type="ftr" sz="quarter" idx="11"/>
          </p:nvPr>
        </p:nvSpPr>
        <p:spPr/>
        <p:txBody>
          <a:bodyPr/>
          <a:lstStyle/>
          <a:p>
            <a:r>
              <a:rPr lang="en-GB" smtClean="0"/>
              <a:t>©2015 Vericz.com. All rights reserved.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phere">
          <a:fgClr>
            <a:srgbClr val="002060"/>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B5E1230-55C0-4FFD-BEED-23F23BE2ED3F}" type="datetime1">
              <a:rPr lang="en-US" smtClean="0"/>
              <a:t>10/29/2015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GB" smtClean="0"/>
              <a:t>©2015 Vericz.com. All rights reserved.</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
            </a:r>
            <a:r>
              <a:rPr lang="en-US" sz="4800" dirty="0" smtClean="0"/>
              <a:t>E</a:t>
            </a:r>
            <a:r>
              <a:rPr lang="en-US" dirty="0" smtClean="0"/>
              <a:t> H</a:t>
            </a:r>
            <a:r>
              <a:rPr lang="en-US" sz="4800" dirty="0" smtClean="0"/>
              <a:t>ELP </a:t>
            </a:r>
            <a:r>
              <a:rPr lang="en-US" dirty="0" smtClean="0"/>
              <a:t>y</a:t>
            </a:r>
            <a:r>
              <a:rPr lang="en-US" sz="4800" dirty="0" smtClean="0"/>
              <a:t>ou</a:t>
            </a:r>
            <a:endParaRPr lang="en-US" dirty="0"/>
          </a:p>
        </p:txBody>
      </p:sp>
      <p:sp>
        <p:nvSpPr>
          <p:cNvPr id="3" name="Subtitle 2"/>
          <p:cNvSpPr>
            <a:spLocks noGrp="1"/>
          </p:cNvSpPr>
          <p:nvPr>
            <p:ph type="subTitle" idx="1"/>
          </p:nvPr>
        </p:nvSpPr>
        <p:spPr/>
        <p:txBody>
          <a:bodyPr>
            <a:normAutofit fontScale="47500" lnSpcReduction="20000"/>
          </a:bodyPr>
          <a:lstStyle/>
          <a:p>
            <a:r>
              <a:rPr lang="en-US" sz="5100" dirty="0" smtClean="0"/>
              <a:t>A Bits &amp; Ticks Fundamentals</a:t>
            </a:r>
          </a:p>
          <a:p>
            <a:endParaRPr lang="en-US" sz="2400" dirty="0" smtClean="0"/>
          </a:p>
          <a:p>
            <a:r>
              <a:rPr lang="en-US" sz="2400" dirty="0" smtClean="0"/>
              <a:t>Consultancy &amp; Advance Services</a:t>
            </a:r>
          </a:p>
          <a:p>
            <a:r>
              <a:rPr lang="en-US" dirty="0" smtClean="0"/>
              <a:t>Check out relevant interests and updated materials here: http://bit.ly/bitsandticks</a:t>
            </a:r>
            <a:endParaRPr lang="en-US" dirty="0"/>
          </a:p>
        </p:txBody>
      </p:sp>
    </p:spTree>
    <p:extLst>
      <p:ext uri="{BB962C8B-B14F-4D97-AF65-F5344CB8AC3E}">
        <p14:creationId xmlns:p14="http://schemas.microsoft.com/office/powerpoint/2010/main" val="20678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2800" dirty="0" smtClean="0"/>
              <a:t>ecurity</a:t>
            </a:r>
            <a:endParaRPr lang="en-US" sz="2800" dirty="0"/>
          </a:p>
        </p:txBody>
      </p:sp>
      <p:sp>
        <p:nvSpPr>
          <p:cNvPr id="3" name="Content Placeholder 2"/>
          <p:cNvSpPr>
            <a:spLocks noGrp="1"/>
          </p:cNvSpPr>
          <p:nvPr>
            <p:ph idx="1"/>
          </p:nvPr>
        </p:nvSpPr>
        <p:spPr/>
        <p:txBody>
          <a:bodyPr>
            <a:normAutofit fontScale="85000" lnSpcReduction="20000"/>
          </a:bodyPr>
          <a:lstStyle/>
          <a:p>
            <a:r>
              <a:rPr lang="en-US" sz="3600" dirty="0" smtClean="0"/>
              <a:t>Begin from scratch, on existing operation or current need.</a:t>
            </a:r>
          </a:p>
          <a:p>
            <a:r>
              <a:rPr lang="en-US" sz="3600" dirty="0" smtClean="0"/>
              <a:t>Build capability to support growth</a:t>
            </a:r>
            <a:r>
              <a:rPr lang="en-US" sz="3600" dirty="0"/>
              <a:t>,</a:t>
            </a:r>
            <a:r>
              <a:rPr lang="en-US" sz="3600" dirty="0" smtClean="0"/>
              <a:t> consider</a:t>
            </a:r>
          </a:p>
          <a:p>
            <a:pPr lvl="1"/>
            <a:r>
              <a:rPr lang="en-US" sz="3400" dirty="0" smtClean="0"/>
              <a:t>Scalability </a:t>
            </a:r>
          </a:p>
          <a:p>
            <a:pPr lvl="1"/>
            <a:r>
              <a:rPr lang="en-US" sz="3400" dirty="0" smtClean="0"/>
              <a:t>Mobility</a:t>
            </a:r>
          </a:p>
          <a:p>
            <a:pPr lvl="1"/>
            <a:r>
              <a:rPr lang="en-US" sz="3400" dirty="0" smtClean="0"/>
              <a:t>Controls, denotative surmount</a:t>
            </a:r>
          </a:p>
          <a:p>
            <a:pPr lvl="2"/>
            <a:r>
              <a:rPr lang="en-US" sz="3200" dirty="0" smtClean="0"/>
              <a:t>Environmental (Perimeter)</a:t>
            </a:r>
          </a:p>
          <a:p>
            <a:pPr lvl="2"/>
            <a:r>
              <a:rPr lang="en-US" sz="3200" dirty="0" smtClean="0"/>
              <a:t>Universal (Ignorance)</a:t>
            </a:r>
          </a:p>
          <a:p>
            <a:pPr lvl="2"/>
            <a:r>
              <a:rPr lang="en-US" sz="3200" dirty="0"/>
              <a:t>Logical (Technology)</a:t>
            </a:r>
          </a:p>
          <a:p>
            <a:pPr lvl="2"/>
            <a:r>
              <a:rPr lang="en-US" sz="3200" dirty="0"/>
              <a:t>Administrative (Policy)</a:t>
            </a:r>
          </a:p>
          <a:p>
            <a:pPr lvl="2"/>
            <a:endParaRPr lang="en-US" sz="32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636498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2800" dirty="0" smtClean="0"/>
              <a:t>chool</a:t>
            </a:r>
            <a:r>
              <a:rPr lang="en-US" dirty="0" smtClean="0"/>
              <a:t> o</a:t>
            </a:r>
            <a:r>
              <a:rPr lang="en-US" sz="2800" dirty="0" smtClean="0"/>
              <a:t>f</a:t>
            </a:r>
            <a:r>
              <a:rPr lang="en-US" dirty="0" smtClean="0"/>
              <a:t> t</a:t>
            </a:r>
            <a:r>
              <a:rPr lang="en-US" sz="2800" dirty="0" smtClean="0"/>
              <a:t>hought,</a:t>
            </a:r>
            <a:r>
              <a:rPr lang="en-US" dirty="0" smtClean="0"/>
              <a:t> D</a:t>
            </a:r>
            <a:r>
              <a:rPr lang="en-US" sz="2800" dirty="0" smtClean="0"/>
              <a:t>ELIVERY</a:t>
            </a:r>
            <a:r>
              <a:rPr lang="en-US" dirty="0" smtClean="0"/>
              <a:t> D</a:t>
            </a:r>
            <a:r>
              <a:rPr lang="en-US" sz="2800" dirty="0" smtClean="0"/>
              <a:t>ISTINCTION</a:t>
            </a:r>
            <a:endParaRPr lang="en-US" sz="2800" dirty="0"/>
          </a:p>
        </p:txBody>
      </p:sp>
      <p:sp>
        <p:nvSpPr>
          <p:cNvPr id="3" name="Content Placeholder 2"/>
          <p:cNvSpPr>
            <a:spLocks noGrp="1"/>
          </p:cNvSpPr>
          <p:nvPr>
            <p:ph idx="1"/>
          </p:nvPr>
        </p:nvSpPr>
        <p:spPr/>
        <p:txBody>
          <a:bodyPr>
            <a:normAutofit fontScale="85000" lnSpcReduction="20000"/>
          </a:bodyPr>
          <a:lstStyle/>
          <a:p>
            <a:r>
              <a:rPr lang="en-US" sz="3600" dirty="0" smtClean="0"/>
              <a:t>University and colleges </a:t>
            </a:r>
            <a:r>
              <a:rPr lang="en-US" sz="3600" dirty="0"/>
              <a:t>(strong </a:t>
            </a:r>
            <a:r>
              <a:rPr lang="en-US" sz="3600" dirty="0" smtClean="0"/>
              <a:t>fundamentals, workplace basics, running scenarios in brain and industry orientation and preparation).</a:t>
            </a:r>
          </a:p>
          <a:p>
            <a:r>
              <a:rPr lang="en-US" sz="3600" dirty="0" smtClean="0"/>
              <a:t>Professional institutions (research/product-based learning and proprietary techniques—enforcing some knowledge for you to adapt it, </a:t>
            </a:r>
            <a:r>
              <a:rPr lang="en-US" sz="3600" i="1" dirty="0" smtClean="0"/>
              <a:t>does people in the field see/realize it to be effective and helpful for their job?</a:t>
            </a:r>
            <a:r>
              <a:rPr lang="en-US" sz="3600" dirty="0" smtClean="0"/>
              <a:t>).</a:t>
            </a:r>
            <a:endParaRPr lang="en-US" sz="3600" dirty="0"/>
          </a:p>
          <a:p>
            <a:r>
              <a:rPr lang="en-US" sz="3600" dirty="0" smtClean="0"/>
              <a:t>Enterprises</a:t>
            </a:r>
            <a:r>
              <a:rPr lang="en-US" sz="3600" dirty="0"/>
              <a:t> </a:t>
            </a:r>
            <a:r>
              <a:rPr lang="en-US" sz="3600" dirty="0" smtClean="0"/>
              <a:t>or corporate (intelligence </a:t>
            </a:r>
            <a:r>
              <a:rPr lang="en-US" sz="3600" dirty="0"/>
              <a:t>to carry out </a:t>
            </a:r>
            <a:r>
              <a:rPr lang="en-US" sz="3600" dirty="0" smtClean="0"/>
              <a:t>production requirements, jobs and assignments; a capability it must be worked out internally with help from subject matter expert, if necessary).</a:t>
            </a:r>
            <a:endParaRPr lang="en-US" sz="3600" dirty="0"/>
          </a:p>
          <a:p>
            <a:endParaRPr lang="en-US"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389564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sz="2800" dirty="0" smtClean="0"/>
              <a:t>egulations</a:t>
            </a:r>
            <a:r>
              <a:rPr lang="en-US" dirty="0" smtClean="0"/>
              <a:t> a</a:t>
            </a:r>
            <a:r>
              <a:rPr lang="en-US" sz="2800" dirty="0" smtClean="0"/>
              <a:t>nd</a:t>
            </a:r>
            <a:r>
              <a:rPr lang="en-US" dirty="0" smtClean="0"/>
              <a:t> s</a:t>
            </a:r>
            <a:r>
              <a:rPr lang="en-US" sz="2800" dirty="0" smtClean="0"/>
              <a:t>tandards </a:t>
            </a:r>
            <a:r>
              <a:rPr lang="en-US" dirty="0" smtClean="0"/>
              <a:t>c</a:t>
            </a:r>
            <a:r>
              <a:rPr lang="en-US" sz="2800" dirty="0" smtClean="0"/>
              <a:t>ompliance</a:t>
            </a:r>
            <a:endParaRPr lang="en-GB" sz="2800" dirty="0"/>
          </a:p>
        </p:txBody>
      </p:sp>
      <p:sp>
        <p:nvSpPr>
          <p:cNvPr id="3" name="Content Placeholder 2"/>
          <p:cNvSpPr>
            <a:spLocks noGrp="1"/>
          </p:cNvSpPr>
          <p:nvPr>
            <p:ph idx="1"/>
          </p:nvPr>
        </p:nvSpPr>
        <p:spPr/>
        <p:txBody>
          <a:bodyPr>
            <a:normAutofit fontScale="70000" lnSpcReduction="20000"/>
          </a:bodyPr>
          <a:lstStyle/>
          <a:p>
            <a:r>
              <a:rPr lang="en-US" sz="3300" dirty="0"/>
              <a:t>Management systems (internationally accepted standards &amp;/or practices) </a:t>
            </a:r>
          </a:p>
          <a:p>
            <a:pPr lvl="1"/>
            <a:r>
              <a:rPr lang="en-US" sz="2800" dirty="0"/>
              <a:t>Risk</a:t>
            </a:r>
          </a:p>
          <a:p>
            <a:pPr lvl="1"/>
            <a:r>
              <a:rPr lang="en-US" sz="2800" dirty="0"/>
              <a:t>Quality</a:t>
            </a:r>
          </a:p>
          <a:p>
            <a:pPr lvl="1"/>
            <a:r>
              <a:rPr lang="en-US" sz="2800" dirty="0"/>
              <a:t>Operations</a:t>
            </a:r>
            <a:endParaRPr lang="en-GB" sz="2800" dirty="0"/>
          </a:p>
          <a:p>
            <a:r>
              <a:rPr lang="en-US" sz="3300" dirty="0" smtClean="0"/>
              <a:t>Security </a:t>
            </a:r>
            <a:r>
              <a:rPr lang="en-US" sz="3300" dirty="0"/>
              <a:t>&amp; Privacy</a:t>
            </a:r>
            <a:r>
              <a:rPr lang="en-US" dirty="0"/>
              <a:t> </a:t>
            </a:r>
          </a:p>
          <a:p>
            <a:pPr lvl="1"/>
            <a:r>
              <a:rPr lang="en-US" sz="2800" dirty="0"/>
              <a:t>PCI </a:t>
            </a:r>
            <a:r>
              <a:rPr lang="en-US" sz="2800" dirty="0" smtClean="0"/>
              <a:t>DSS, EMV (MasterCard, Visa, American Express et al framework)</a:t>
            </a:r>
            <a:endParaRPr lang="en-US" sz="2800" dirty="0"/>
          </a:p>
          <a:p>
            <a:pPr lvl="1"/>
            <a:r>
              <a:rPr lang="en-US" sz="2800" dirty="0"/>
              <a:t>ISO/IEC </a:t>
            </a:r>
            <a:r>
              <a:rPr lang="en-US" sz="2800" dirty="0" smtClean="0"/>
              <a:t>27001 (International standards)</a:t>
            </a:r>
            <a:endParaRPr lang="en-US" sz="2800" dirty="0"/>
          </a:p>
          <a:p>
            <a:pPr lvl="1"/>
            <a:r>
              <a:rPr lang="en-US" sz="2800" dirty="0" smtClean="0"/>
              <a:t>SOX (U.S. law on finance with specific section on computing/data controls)</a:t>
            </a:r>
            <a:endParaRPr lang="en-US" sz="2800" dirty="0"/>
          </a:p>
          <a:p>
            <a:pPr lvl="1"/>
            <a:r>
              <a:rPr lang="en-US" sz="2800" dirty="0" smtClean="0"/>
              <a:t>HIPAA/HITECH (U.S. law on health)</a:t>
            </a:r>
            <a:endParaRPr lang="en-US" sz="2800" dirty="0"/>
          </a:p>
          <a:p>
            <a:pPr lvl="1"/>
            <a:r>
              <a:rPr lang="en-US" sz="2800" dirty="0" err="1"/>
              <a:t>TRUSTe</a:t>
            </a:r>
            <a:r>
              <a:rPr lang="en-US" sz="2800" dirty="0"/>
              <a:t> et </a:t>
            </a:r>
            <a:r>
              <a:rPr lang="en-US" sz="2800" dirty="0" smtClean="0"/>
              <a:t>al (De facto privacy framework)</a:t>
            </a:r>
            <a:endParaRPr lang="en-US" sz="2800" dirty="0"/>
          </a:p>
          <a:p>
            <a:pPr lvl="1"/>
            <a:r>
              <a:rPr lang="en-US" sz="2800" dirty="0" smtClean="0"/>
              <a:t>CPA</a:t>
            </a:r>
            <a:r>
              <a:rPr lang="en-US" sz="2800" dirty="0"/>
              <a:t>, </a:t>
            </a:r>
            <a:r>
              <a:rPr lang="en-US" sz="2800" dirty="0" smtClean="0"/>
              <a:t>DPA (Philippine laws)</a:t>
            </a:r>
          </a:p>
          <a:p>
            <a:pPr lvl="1"/>
            <a:r>
              <a:rPr lang="en-US" sz="2800" dirty="0" smtClean="0"/>
              <a:t>Significant drill</a:t>
            </a:r>
          </a:p>
          <a:p>
            <a:pPr lvl="2"/>
            <a:r>
              <a:rPr lang="en-US" sz="2600" dirty="0" smtClean="0"/>
              <a:t>VAPT (dirty it is)</a:t>
            </a:r>
            <a:endParaRPr lang="en-US" sz="26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268868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2800" dirty="0" smtClean="0"/>
              <a:t>ecurity</a:t>
            </a:r>
            <a:r>
              <a:rPr lang="en-US" dirty="0" smtClean="0"/>
              <a:t> C</a:t>
            </a:r>
            <a:r>
              <a:rPr lang="en-US" sz="2800" dirty="0" smtClean="0"/>
              <a:t>ompliance</a:t>
            </a:r>
            <a:r>
              <a:rPr lang="en-US" dirty="0" smtClean="0"/>
              <a:t> O</a:t>
            </a:r>
            <a:r>
              <a:rPr lang="en-US" sz="2800" dirty="0" smtClean="0"/>
              <a:t>fferings</a:t>
            </a:r>
            <a:endParaRPr lang="en-GB" sz="2800" dirty="0"/>
          </a:p>
        </p:txBody>
      </p:sp>
      <p:sp>
        <p:nvSpPr>
          <p:cNvPr id="3" name="Content Placeholder 2"/>
          <p:cNvSpPr>
            <a:spLocks noGrp="1"/>
          </p:cNvSpPr>
          <p:nvPr>
            <p:ph idx="1"/>
          </p:nvPr>
        </p:nvSpPr>
        <p:spPr/>
        <p:txBody>
          <a:bodyPr/>
          <a:lstStyle/>
          <a:p>
            <a:r>
              <a:rPr lang="en-US" sz="4800" dirty="0" smtClean="0"/>
              <a:t>PCI-DSS &amp; ISO/IEC 27001</a:t>
            </a:r>
          </a:p>
          <a:p>
            <a:r>
              <a:rPr lang="en-US" sz="4800" dirty="0" smtClean="0"/>
              <a:t>Partners</a:t>
            </a:r>
            <a:endParaRPr lang="en-US" sz="4800" dirty="0" smtClean="0"/>
          </a:p>
          <a:p>
            <a:pPr lvl="1"/>
            <a:r>
              <a:rPr lang="en-US" sz="3600" dirty="0" smtClean="0"/>
              <a:t>Licenses covers the entire world where compliance is required</a:t>
            </a:r>
            <a:endParaRPr lang="en-GB" sz="2800" dirty="0"/>
          </a:p>
        </p:txBody>
      </p:sp>
      <p:sp>
        <p:nvSpPr>
          <p:cNvPr id="4" name="Footer Placeholder 3"/>
          <p:cNvSpPr>
            <a:spLocks noGrp="1"/>
          </p:cNvSpPr>
          <p:nvPr>
            <p:ph type="ftr" sz="quarter" idx="11"/>
          </p:nvPr>
        </p:nvSpPr>
        <p:spPr/>
        <p:txBody>
          <a:bodyPr/>
          <a:lstStyle/>
          <a:p>
            <a:r>
              <a:rPr lang="en-GB" dirty="0"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08382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sz="2800" dirty="0" smtClean="0"/>
              <a:t>OMPLY</a:t>
            </a:r>
            <a:r>
              <a:rPr lang="en-US" dirty="0" smtClean="0"/>
              <a:t> W/</a:t>
            </a:r>
            <a:r>
              <a:rPr lang="en-US" sz="2800" baseline="20000" dirty="0" smtClean="0"/>
              <a:t>||</a:t>
            </a:r>
            <a:r>
              <a:rPr lang="en-US" sz="2800" dirty="0" smtClean="0"/>
              <a:t>OUT</a:t>
            </a:r>
            <a:r>
              <a:rPr lang="en-US" dirty="0" smtClean="0"/>
              <a:t> C</a:t>
            </a:r>
            <a:r>
              <a:rPr lang="en-US" sz="2800" dirty="0" smtClean="0"/>
              <a:t>OMPLIANCE</a:t>
            </a:r>
            <a:endParaRPr lang="en-US" sz="2800" dirty="0"/>
          </a:p>
        </p:txBody>
      </p:sp>
      <p:sp>
        <p:nvSpPr>
          <p:cNvPr id="3" name="Content Placeholder 2"/>
          <p:cNvSpPr>
            <a:spLocks noGrp="1"/>
          </p:cNvSpPr>
          <p:nvPr>
            <p:ph idx="1"/>
          </p:nvPr>
        </p:nvSpPr>
        <p:spPr/>
        <p:txBody>
          <a:bodyPr>
            <a:normAutofit lnSpcReduction="10000"/>
          </a:bodyPr>
          <a:lstStyle/>
          <a:p>
            <a:r>
              <a:rPr lang="en-US" dirty="0"/>
              <a:t>It makes sense for IT-related efforts regardless of the business to be diligent on </a:t>
            </a:r>
            <a:r>
              <a:rPr lang="en-US" dirty="0" smtClean="0"/>
              <a:t>initiatives, making significant though not integral at first, the following such </a:t>
            </a:r>
            <a:r>
              <a:rPr lang="en-US" dirty="0"/>
              <a:t>as </a:t>
            </a:r>
            <a:endParaRPr lang="en-US" dirty="0" smtClean="0"/>
          </a:p>
          <a:p>
            <a:pPr lvl="1"/>
            <a:r>
              <a:rPr lang="en-US" sz="4800" dirty="0" smtClean="0"/>
              <a:t>Standardization—consider </a:t>
            </a:r>
            <a:r>
              <a:rPr lang="en-US" sz="4800" dirty="0"/>
              <a:t>it an organizations internal fashion, and </a:t>
            </a:r>
            <a:endParaRPr lang="en-US" sz="4800" dirty="0" smtClean="0"/>
          </a:p>
          <a:p>
            <a:pPr lvl="1"/>
            <a:r>
              <a:rPr lang="en-US" sz="4800" dirty="0" smtClean="0"/>
              <a:t>Compliance (and conformance testing)—a </a:t>
            </a:r>
            <a:r>
              <a:rPr lang="en-US" sz="4800" dirty="0"/>
              <a:t>habit.   </a:t>
            </a:r>
          </a:p>
          <a:p>
            <a:endParaRPr lang="en-US"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2583834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a:t>
            </a:r>
            <a:r>
              <a:rPr lang="en-US" dirty="0"/>
              <a:t>A</a:t>
            </a:r>
            <a:r>
              <a:rPr lang="en-US" sz="2800" dirty="0"/>
              <a:t>S</a:t>
            </a:r>
            <a:r>
              <a:rPr lang="en-US" dirty="0"/>
              <a:t> B</a:t>
            </a:r>
            <a:r>
              <a:rPr lang="en-US" sz="2800" dirty="0"/>
              <a:t>USINESS</a:t>
            </a:r>
            <a:r>
              <a:rPr lang="en-US" dirty="0"/>
              <a:t> </a:t>
            </a:r>
            <a:r>
              <a:rPr lang="en-US" dirty="0" smtClean="0"/>
              <a:t>F</a:t>
            </a:r>
            <a:r>
              <a:rPr lang="en-US" sz="2800" dirty="0" smtClean="0"/>
              <a:t>ACILITY</a:t>
            </a:r>
            <a:r>
              <a:rPr lang="en-US" dirty="0" smtClean="0"/>
              <a:t>, P</a:t>
            </a:r>
            <a:r>
              <a:rPr lang="en-US" sz="2800" dirty="0" smtClean="0"/>
              <a:t>RECURSOR </a:t>
            </a:r>
            <a:r>
              <a:rPr lang="en-US" dirty="0" smtClean="0"/>
              <a:t>t</a:t>
            </a:r>
            <a:r>
              <a:rPr lang="en-US" sz="2800" dirty="0" smtClean="0"/>
              <a:t>o </a:t>
            </a:r>
            <a:r>
              <a:rPr lang="en-US" dirty="0"/>
              <a:t>O</a:t>
            </a:r>
            <a:r>
              <a:rPr lang="en-US" sz="2800" dirty="0"/>
              <a:t>RGANIZATIONAL </a:t>
            </a:r>
            <a:r>
              <a:rPr lang="en-US" dirty="0"/>
              <a:t>I</a:t>
            </a:r>
            <a:r>
              <a:rPr lang="en-US" sz="2800" dirty="0"/>
              <a:t>NTELLIGENCE</a:t>
            </a:r>
          </a:p>
        </p:txBody>
      </p:sp>
      <p:sp>
        <p:nvSpPr>
          <p:cNvPr id="3" name="Content Placeholder 2"/>
          <p:cNvSpPr>
            <a:spLocks noGrp="1"/>
          </p:cNvSpPr>
          <p:nvPr>
            <p:ph idx="1"/>
          </p:nvPr>
        </p:nvSpPr>
        <p:spPr/>
        <p:txBody>
          <a:bodyPr>
            <a:normAutofit fontScale="92500" lnSpcReduction="10000"/>
          </a:bodyPr>
          <a:lstStyle/>
          <a:p>
            <a:r>
              <a:rPr lang="en-US" sz="3600" dirty="0" smtClean="0"/>
              <a:t>Leadership direction</a:t>
            </a:r>
          </a:p>
          <a:p>
            <a:r>
              <a:rPr lang="en-US" sz="3600" dirty="0" smtClean="0"/>
              <a:t>Human capital initiatives</a:t>
            </a:r>
          </a:p>
          <a:p>
            <a:r>
              <a:rPr lang="en-US" sz="3600" dirty="0" smtClean="0"/>
              <a:t>Fundamentally strong businesses and activities</a:t>
            </a:r>
          </a:p>
          <a:p>
            <a:r>
              <a:rPr lang="en-US" sz="3600" dirty="0" smtClean="0"/>
              <a:t>Core business knowledge engineered and managed constantly</a:t>
            </a:r>
          </a:p>
          <a:p>
            <a:r>
              <a:rPr lang="en-US" sz="3600" dirty="0" smtClean="0"/>
              <a:t>Proprietary systems continually improved</a:t>
            </a:r>
          </a:p>
          <a:p>
            <a:pPr lvl="1"/>
            <a:r>
              <a:rPr lang="en-US" sz="3400" dirty="0" smtClean="0"/>
              <a:t>How you do things differently enables you to developed your own algorithm and processes </a:t>
            </a:r>
          </a:p>
          <a:p>
            <a:endParaRPr lang="en-US" sz="36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365369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2800" dirty="0" smtClean="0"/>
              <a:t>uman</a:t>
            </a:r>
            <a:r>
              <a:rPr lang="en-US" dirty="0" smtClean="0"/>
              <a:t> c</a:t>
            </a:r>
            <a:r>
              <a:rPr lang="en-US" sz="2800" dirty="0" smtClean="0"/>
              <a:t>apital</a:t>
            </a:r>
            <a:endParaRPr lang="en-GB" sz="2800" dirty="0"/>
          </a:p>
        </p:txBody>
      </p:sp>
      <p:sp>
        <p:nvSpPr>
          <p:cNvPr id="3" name="Content Placeholder 2"/>
          <p:cNvSpPr>
            <a:spLocks noGrp="1"/>
          </p:cNvSpPr>
          <p:nvPr>
            <p:ph idx="1"/>
          </p:nvPr>
        </p:nvSpPr>
        <p:spPr/>
        <p:txBody>
          <a:bodyPr>
            <a:normAutofit fontScale="92500" lnSpcReduction="10000"/>
          </a:bodyPr>
          <a:lstStyle/>
          <a:p>
            <a:r>
              <a:rPr lang="en-US" sz="3300" dirty="0" smtClean="0"/>
              <a:t>Sourcing of professionals &amp;/or experienced practitioners</a:t>
            </a:r>
          </a:p>
          <a:p>
            <a:pPr lvl="1"/>
            <a:r>
              <a:rPr lang="en-US" sz="3100" dirty="0" smtClean="0"/>
              <a:t>Savings of resources in recruitment efforts</a:t>
            </a:r>
          </a:p>
          <a:p>
            <a:pPr lvl="1"/>
            <a:r>
              <a:rPr lang="en-US" sz="3100" dirty="0" smtClean="0"/>
              <a:t>Definitive delivery of requirements i.e. extensible facilities</a:t>
            </a:r>
          </a:p>
          <a:p>
            <a:pPr lvl="2"/>
            <a:r>
              <a:rPr lang="en-US" sz="2200" dirty="0" smtClean="0"/>
              <a:t>Absolute screening of technical knowledge and skills</a:t>
            </a:r>
          </a:p>
          <a:p>
            <a:pPr lvl="2"/>
            <a:r>
              <a:rPr lang="en-US" sz="2200" dirty="0" smtClean="0"/>
              <a:t>Apace transformation towards human capital e.g. clients criteria adjusted constantly, may include</a:t>
            </a:r>
          </a:p>
          <a:p>
            <a:pPr lvl="3"/>
            <a:r>
              <a:rPr lang="en-US" sz="2000" dirty="0" smtClean="0"/>
              <a:t>Technology leadership mentoring (budget responsibility, mapping of businesses)</a:t>
            </a:r>
          </a:p>
          <a:p>
            <a:pPr lvl="3"/>
            <a:r>
              <a:rPr lang="en-US" sz="2000" dirty="0" smtClean="0"/>
              <a:t>Higher requirements and emplacements (technology strategy)</a:t>
            </a:r>
          </a:p>
          <a:p>
            <a:pPr lvl="3"/>
            <a:r>
              <a:rPr lang="en-US" sz="2000" dirty="0" smtClean="0"/>
              <a:t>Technical knowledge/skill level upgrading</a:t>
            </a:r>
          </a:p>
          <a:p>
            <a:pPr lvl="3"/>
            <a:endParaRPr lang="en-US" dirty="0" smtClean="0"/>
          </a:p>
          <a:p>
            <a:pPr lvl="3"/>
            <a:endParaRPr lang="en-US" dirty="0" smtClean="0"/>
          </a:p>
          <a:p>
            <a:pPr lvl="2"/>
            <a:endParaRPr lang="en-GB"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82049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sz="2800" dirty="0" smtClean="0"/>
              <a:t>echnology</a:t>
            </a:r>
            <a:endParaRPr lang="en-GB" sz="2800"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sz="8800" dirty="0" smtClean="0"/>
              <a:t>CONSTANT</a:t>
            </a:r>
            <a:r>
              <a:rPr lang="en-US" sz="8800" dirty="0" smtClean="0"/>
              <a:t>?</a:t>
            </a:r>
          </a:p>
          <a:p>
            <a:pPr>
              <a:buFont typeface="Wingdings" panose="05000000000000000000" pitchFamily="2" charset="2"/>
              <a:buChar char="Ø"/>
            </a:pPr>
            <a:r>
              <a:rPr lang="en-US" sz="8800" dirty="0" smtClean="0"/>
              <a:t>ADAPT?</a:t>
            </a:r>
          </a:p>
          <a:p>
            <a:pPr>
              <a:buFont typeface="Wingdings" panose="05000000000000000000" pitchFamily="2" charset="2"/>
              <a:buChar char="Ø"/>
            </a:pPr>
            <a:r>
              <a:rPr lang="en-US" sz="8800" dirty="0" smtClean="0"/>
              <a:t>UNAVAILABLE?</a:t>
            </a:r>
            <a:endParaRPr lang="en-GB" sz="88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414409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t>
            </a:r>
            <a:r>
              <a:rPr lang="en-US" sz="4800" dirty="0" smtClean="0"/>
              <a:t>&amp;</a:t>
            </a:r>
            <a:r>
              <a:rPr lang="en-US" dirty="0" smtClean="0"/>
              <a:t>A</a:t>
            </a:r>
            <a:endParaRPr lang="en-US" dirty="0"/>
          </a:p>
        </p:txBody>
      </p:sp>
    </p:spTree>
    <p:extLst>
      <p:ext uri="{BB962C8B-B14F-4D97-AF65-F5344CB8AC3E}">
        <p14:creationId xmlns:p14="http://schemas.microsoft.com/office/powerpoint/2010/main" val="2024925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
            </a:r>
            <a:r>
              <a:rPr lang="en-US" sz="4800" dirty="0" smtClean="0"/>
              <a:t>E </a:t>
            </a:r>
            <a:r>
              <a:rPr lang="en-US" dirty="0" smtClean="0"/>
              <a:t>D</a:t>
            </a:r>
            <a:r>
              <a:rPr lang="en-US" sz="4800" dirty="0" smtClean="0"/>
              <a:t>O </a:t>
            </a:r>
            <a:r>
              <a:rPr lang="en-US" dirty="0" smtClean="0"/>
              <a:t>I</a:t>
            </a:r>
            <a:r>
              <a:rPr lang="en-US" sz="4800" dirty="0" smtClean="0"/>
              <a:t>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3115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2800" dirty="0" smtClean="0"/>
              <a:t>nstitutional</a:t>
            </a:r>
            <a:r>
              <a:rPr lang="en-US" dirty="0" smtClean="0"/>
              <a:t> b</a:t>
            </a:r>
            <a:r>
              <a:rPr lang="en-US" sz="2800" dirty="0" smtClean="0"/>
              <a:t>lindness</a:t>
            </a:r>
            <a:endParaRPr lang="en-US" sz="2800" dirty="0"/>
          </a:p>
        </p:txBody>
      </p:sp>
      <p:sp>
        <p:nvSpPr>
          <p:cNvPr id="3" name="Content Placeholder 2"/>
          <p:cNvSpPr>
            <a:spLocks noGrp="1"/>
          </p:cNvSpPr>
          <p:nvPr>
            <p:ph idx="1"/>
          </p:nvPr>
        </p:nvSpPr>
        <p:spPr/>
        <p:txBody>
          <a:bodyPr>
            <a:normAutofit fontScale="92500" lnSpcReduction="20000"/>
          </a:bodyPr>
          <a:lstStyle/>
          <a:p>
            <a:r>
              <a:rPr lang="en-US" sz="3200" dirty="0"/>
              <a:t>The greatest risk.</a:t>
            </a:r>
          </a:p>
          <a:p>
            <a:r>
              <a:rPr lang="en-US" sz="3200" dirty="0"/>
              <a:t>When </a:t>
            </a:r>
            <a:r>
              <a:rPr lang="en-US" sz="3200" i="1" dirty="0"/>
              <a:t>bankers</a:t>
            </a:r>
            <a:r>
              <a:rPr lang="en-US" sz="3200" dirty="0"/>
              <a:t> spend to much time with other </a:t>
            </a:r>
            <a:r>
              <a:rPr lang="en-US" sz="3200" i="1" dirty="0"/>
              <a:t>bankers</a:t>
            </a:r>
            <a:r>
              <a:rPr lang="en-US" sz="3200" dirty="0"/>
              <a:t>, the result is soon a banking crisis.</a:t>
            </a:r>
          </a:p>
          <a:p>
            <a:r>
              <a:rPr lang="en-US" sz="3200" dirty="0"/>
              <a:t>For </a:t>
            </a:r>
            <a:r>
              <a:rPr lang="en-US" sz="3200" i="1" dirty="0"/>
              <a:t>IT people</a:t>
            </a:r>
            <a:r>
              <a:rPr lang="en-US" sz="3200" dirty="0"/>
              <a:t>, a major system weakness.</a:t>
            </a:r>
          </a:p>
          <a:p>
            <a:r>
              <a:rPr lang="en-US" sz="3200" dirty="0"/>
              <a:t>For </a:t>
            </a:r>
            <a:r>
              <a:rPr lang="en-US" sz="3200" i="1" dirty="0"/>
              <a:t>military</a:t>
            </a:r>
            <a:r>
              <a:rPr lang="en-US" sz="3200" dirty="0"/>
              <a:t>, can be…</a:t>
            </a:r>
          </a:p>
          <a:p>
            <a:pPr marL="0" indent="0">
              <a:buNone/>
            </a:pPr>
            <a:r>
              <a:rPr lang="en-US" sz="3200" b="1" dirty="0"/>
              <a:t>=&gt;</a:t>
            </a:r>
            <a:r>
              <a:rPr lang="en-US" sz="3200" dirty="0"/>
              <a:t>According to futurist Patrick Dixon, the author of “The Future of (</a:t>
            </a:r>
            <a:r>
              <a:rPr lang="en-US" sz="3200" i="1" dirty="0"/>
              <a:t>Almost</a:t>
            </a:r>
            <a:r>
              <a:rPr lang="en-US" sz="3200" dirty="0"/>
              <a:t>) Everything”.</a:t>
            </a:r>
          </a:p>
          <a:p>
            <a:r>
              <a:rPr lang="en-US" sz="3200" dirty="0"/>
              <a:t>What is the best solution then? Everyone understanding and carrying out the right balance</a:t>
            </a:r>
            <a:r>
              <a:rPr lang="en-US" sz="3200" dirty="0" smtClean="0"/>
              <a:t>?</a:t>
            </a:r>
            <a:endParaRPr lang="en-US" sz="3200" dirty="0"/>
          </a:p>
        </p:txBody>
      </p:sp>
      <p:sp>
        <p:nvSpPr>
          <p:cNvPr id="4" name="Footer Placeholder 3"/>
          <p:cNvSpPr>
            <a:spLocks noGrp="1"/>
          </p:cNvSpPr>
          <p:nvPr>
            <p:ph type="ftr" sz="quarter" idx="11"/>
          </p:nvPr>
        </p:nvSpPr>
        <p:spPr/>
        <p:txBody>
          <a:bodyPr/>
          <a:lstStyle/>
          <a:p>
            <a:r>
              <a:rPr lang="en-GB" dirty="0" smtClean="0">
                <a:solidFill>
                  <a:schemeClr val="tx1">
                    <a:lumMod val="75000"/>
                  </a:schemeClr>
                </a:solidFill>
              </a:rPr>
              <a:t>©2015 Vericz.com. All rights reserved.</a:t>
            </a:r>
            <a:endParaRPr lang="en-US" dirty="0">
              <a:solidFill>
                <a:schemeClr val="tx1">
                  <a:lumMod val="75000"/>
                </a:schemeClr>
              </a:solidFill>
            </a:endParaRPr>
          </a:p>
        </p:txBody>
      </p:sp>
    </p:spTree>
    <p:extLst>
      <p:ext uri="{BB962C8B-B14F-4D97-AF65-F5344CB8AC3E}">
        <p14:creationId xmlns:p14="http://schemas.microsoft.com/office/powerpoint/2010/main" val="120820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sz="2800" dirty="0" smtClean="0"/>
              <a:t>ONSULTANCY</a:t>
            </a:r>
            <a:r>
              <a:rPr lang="en-US" dirty="0" smtClean="0"/>
              <a:t> P</a:t>
            </a:r>
            <a:r>
              <a:rPr lang="en-US" sz="2800" dirty="0" smtClean="0"/>
              <a:t>RACTICE</a:t>
            </a:r>
            <a:r>
              <a:rPr lang="en-US" dirty="0" smtClean="0"/>
              <a:t>: </a:t>
            </a:r>
            <a:r>
              <a:rPr lang="en-US" b="1" dirty="0" smtClean="0"/>
              <a:t>c</a:t>
            </a:r>
            <a:r>
              <a:rPr lang="en-US" sz="2800" b="1" dirty="0" smtClean="0"/>
              <a:t>yberstrategy</a:t>
            </a:r>
            <a:endParaRPr lang="en-US" sz="2800" b="1" dirty="0"/>
          </a:p>
        </p:txBody>
      </p:sp>
      <p:sp>
        <p:nvSpPr>
          <p:cNvPr id="3" name="Content Placeholder 2"/>
          <p:cNvSpPr>
            <a:spLocks noGrp="1"/>
          </p:cNvSpPr>
          <p:nvPr>
            <p:ph idx="1"/>
          </p:nvPr>
        </p:nvSpPr>
        <p:spPr/>
        <p:txBody>
          <a:bodyPr/>
          <a:lstStyle/>
          <a:p>
            <a:r>
              <a:rPr lang="en-US" dirty="0" smtClean="0"/>
              <a:t>ICLASSED matter</a:t>
            </a:r>
          </a:p>
          <a:p>
            <a:r>
              <a:rPr lang="en-US" dirty="0" smtClean="0"/>
              <a:t>Board level policy &gt; Senior </a:t>
            </a:r>
            <a:r>
              <a:rPr lang="en-US" dirty="0" err="1" smtClean="0"/>
              <a:t>mgt</a:t>
            </a:r>
            <a:r>
              <a:rPr lang="en-US" dirty="0" smtClean="0"/>
              <a:t> / IT lead charge and convey business imperatives; set specific delegations and responsibilities &gt; communicate goals with stakeholders and contributions, if any &gt; technical / IT practitioners commit to draw, develop and execute work e.g. training, budget, document production containing steps to carry individual tasks or assignments &gt; Compliance and conformance testing and audit e.g. mechanisms &gt; Management review entire effort for further improvement, inquire for requirements</a:t>
            </a:r>
            <a:endParaRPr lang="en-US" dirty="0"/>
          </a:p>
        </p:txBody>
      </p:sp>
      <p:sp>
        <p:nvSpPr>
          <p:cNvPr id="4" name="Footer Placeholder 3"/>
          <p:cNvSpPr>
            <a:spLocks noGrp="1"/>
          </p:cNvSpPr>
          <p:nvPr>
            <p:ph type="ftr" sz="quarter" idx="11"/>
          </p:nvPr>
        </p:nvSpPr>
        <p:spPr/>
        <p:txBody>
          <a:bodyPr/>
          <a:lstStyle/>
          <a:p>
            <a:r>
              <a:rPr lang="en-GB" dirty="0" smtClean="0">
                <a:solidFill>
                  <a:schemeClr val="tx1">
                    <a:lumMod val="75000"/>
                  </a:schemeClr>
                </a:solidFill>
              </a:rPr>
              <a:t>©2015 Vericz.com. All rights reserved.</a:t>
            </a:r>
            <a:endParaRPr lang="en-US" dirty="0">
              <a:solidFill>
                <a:schemeClr val="tx1">
                  <a:lumMod val="75000"/>
                </a:schemeClr>
              </a:solidFill>
            </a:endParaRPr>
          </a:p>
        </p:txBody>
      </p:sp>
    </p:spTree>
    <p:extLst>
      <p:ext uri="{BB962C8B-B14F-4D97-AF65-F5344CB8AC3E}">
        <p14:creationId xmlns:p14="http://schemas.microsoft.com/office/powerpoint/2010/main" val="218721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sz="2800" dirty="0" smtClean="0"/>
              <a:t>ethodology</a:t>
            </a:r>
            <a:endParaRPr lang="en-US" sz="2800" dirty="0"/>
          </a:p>
        </p:txBody>
      </p:sp>
      <p:sp>
        <p:nvSpPr>
          <p:cNvPr id="3" name="Content Placeholder 2"/>
          <p:cNvSpPr>
            <a:spLocks noGrp="1"/>
          </p:cNvSpPr>
          <p:nvPr>
            <p:ph idx="1"/>
          </p:nvPr>
        </p:nvSpPr>
        <p:spPr/>
        <p:txBody>
          <a:bodyPr>
            <a:normAutofit lnSpcReduction="10000"/>
          </a:bodyPr>
          <a:lstStyle/>
          <a:p>
            <a:r>
              <a:rPr lang="en-US" sz="3600" dirty="0" smtClean="0"/>
              <a:t>TEMF, efficacy tested and proven.</a:t>
            </a:r>
          </a:p>
          <a:p>
            <a:pPr lvl="1"/>
            <a:r>
              <a:rPr lang="en-US" sz="3200" dirty="0" smtClean="0"/>
              <a:t>Technological Entropy Management Framework.</a:t>
            </a:r>
          </a:p>
          <a:p>
            <a:pPr lvl="1"/>
            <a:endParaRPr lang="en-US" sz="3400" dirty="0"/>
          </a:p>
          <a:p>
            <a:r>
              <a:rPr lang="en-US" sz="3600" dirty="0" smtClean="0"/>
              <a:t>Disruptive feat, doing things the better way, always. </a:t>
            </a:r>
          </a:p>
          <a:p>
            <a:pPr lvl="1"/>
            <a:r>
              <a:rPr lang="en-US" sz="3400" dirty="0"/>
              <a:t>Seeking the difference, our edge.</a:t>
            </a:r>
          </a:p>
          <a:p>
            <a:pPr lvl="1"/>
            <a:r>
              <a:rPr lang="en-US" sz="3400" dirty="0" smtClean="0"/>
              <a:t>We make it a norm in the workplace.</a:t>
            </a:r>
          </a:p>
          <a:p>
            <a:pPr lvl="1"/>
            <a:r>
              <a:rPr lang="en-US" sz="3400" dirty="0" smtClean="0"/>
              <a:t>Making excellence a habit. -BSI</a:t>
            </a:r>
          </a:p>
          <a:p>
            <a:pPr lvl="1"/>
            <a:endParaRPr lang="en-US" sz="34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4125435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2800" dirty="0" smtClean="0"/>
              <a:t>OW</a:t>
            </a:r>
            <a:r>
              <a:rPr lang="en-US" dirty="0" smtClean="0"/>
              <a:t> D</a:t>
            </a:r>
            <a:r>
              <a:rPr lang="en-US" sz="2800" dirty="0" smtClean="0"/>
              <a:t>O</a:t>
            </a:r>
            <a:r>
              <a:rPr lang="en-US" dirty="0" smtClean="0"/>
              <a:t> Y</a:t>
            </a:r>
            <a:r>
              <a:rPr lang="en-US" sz="2800" dirty="0" smtClean="0"/>
              <a:t>OU</a:t>
            </a:r>
            <a:r>
              <a:rPr lang="en-US" dirty="0" smtClean="0"/>
              <a:t> I</a:t>
            </a:r>
            <a:r>
              <a:rPr lang="en-US" sz="2800" dirty="0" smtClean="0"/>
              <a:t>NITIATE a </a:t>
            </a:r>
            <a:r>
              <a:rPr lang="en-US" dirty="0" smtClean="0"/>
              <a:t>p</a:t>
            </a:r>
            <a:r>
              <a:rPr lang="en-US" sz="2800" dirty="0" smtClean="0"/>
              <a:t>rogram</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However you like it. We complement and assist you achieve your goal. </a:t>
            </a:r>
          </a:p>
          <a:p>
            <a:r>
              <a:rPr lang="en-US" sz="3600" dirty="0" smtClean="0"/>
              <a:t>You’ll know before we move. Agreement of parties involved paramount.</a:t>
            </a:r>
          </a:p>
          <a:p>
            <a:r>
              <a:rPr lang="en-US" sz="3600" dirty="0" smtClean="0"/>
              <a:t>See the manifestation of our actions.</a:t>
            </a:r>
          </a:p>
          <a:p>
            <a:r>
              <a:rPr lang="en-US" sz="3600" dirty="0" smtClean="0"/>
              <a:t>Everything is verifiable, anytime.</a:t>
            </a:r>
          </a:p>
          <a:p>
            <a:r>
              <a:rPr lang="en-US" sz="3600" dirty="0" smtClean="0"/>
              <a:t>No surprises.</a:t>
            </a:r>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63284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sz="2800" dirty="0" smtClean="0"/>
              <a:t>he</a:t>
            </a:r>
            <a:r>
              <a:rPr lang="en-US" dirty="0" smtClean="0"/>
              <a:t> aim B</a:t>
            </a:r>
            <a:r>
              <a:rPr lang="en-US" sz="2800" dirty="0" smtClean="0"/>
              <a:t>usiness</a:t>
            </a:r>
            <a:r>
              <a:rPr lang="en-US" dirty="0" smtClean="0"/>
              <a:t> l</a:t>
            </a:r>
            <a:r>
              <a:rPr lang="en-US" sz="2800" dirty="0" smtClean="0"/>
              <a:t>ifecycle</a:t>
            </a:r>
            <a:endParaRPr lang="en-US" sz="2800" dirty="0"/>
          </a:p>
        </p:txBody>
      </p:sp>
      <p:sp>
        <p:nvSpPr>
          <p:cNvPr id="3" name="Content Placeholder 2"/>
          <p:cNvSpPr>
            <a:spLocks noGrp="1"/>
          </p:cNvSpPr>
          <p:nvPr>
            <p:ph idx="1"/>
          </p:nvPr>
        </p:nvSpPr>
        <p:spPr/>
        <p:txBody>
          <a:bodyPr>
            <a:normAutofit/>
          </a:bodyPr>
          <a:lstStyle/>
          <a:p>
            <a:r>
              <a:rPr lang="en-US" sz="3600" dirty="0" smtClean="0"/>
              <a:t>Acquisition</a:t>
            </a:r>
          </a:p>
          <a:p>
            <a:r>
              <a:rPr lang="en-US" sz="3600" dirty="0" smtClean="0"/>
              <a:t>Implementation</a:t>
            </a:r>
          </a:p>
          <a:p>
            <a:r>
              <a:rPr lang="en-US" sz="3600" dirty="0" smtClean="0"/>
              <a:t>Management</a:t>
            </a:r>
            <a:endParaRPr lang="en-US" sz="36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3161191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sz="2800" dirty="0" smtClean="0"/>
              <a:t>CQUISITION</a:t>
            </a:r>
            <a:endParaRPr lang="en-US" sz="2800" dirty="0"/>
          </a:p>
        </p:txBody>
      </p:sp>
      <p:sp>
        <p:nvSpPr>
          <p:cNvPr id="3" name="Content Placeholder 2"/>
          <p:cNvSpPr>
            <a:spLocks noGrp="1"/>
          </p:cNvSpPr>
          <p:nvPr>
            <p:ph idx="1"/>
          </p:nvPr>
        </p:nvSpPr>
        <p:spPr/>
        <p:txBody>
          <a:bodyPr>
            <a:normAutofit/>
          </a:bodyPr>
          <a:lstStyle/>
          <a:p>
            <a:pPr lvl="0"/>
            <a:r>
              <a:rPr lang="en-US" dirty="0"/>
              <a:t>Acquisition i.e. design and/or redesign and ascertain specifications and requirements of the business, support to skills and knowledge needed by technical staff in productivity, provision resources and capacities, and if required sourcing and </a:t>
            </a:r>
            <a:r>
              <a:rPr lang="en-US" dirty="0" smtClean="0"/>
              <a:t>budgeting (capex, </a:t>
            </a:r>
            <a:r>
              <a:rPr lang="en-US" dirty="0" err="1" smtClean="0"/>
              <a:t>opex</a:t>
            </a:r>
            <a:r>
              <a:rPr lang="en-US" dirty="0" smtClean="0"/>
              <a:t>, TCO)</a:t>
            </a:r>
            <a:endParaRPr lang="en-US" dirty="0"/>
          </a:p>
          <a:p>
            <a:endParaRPr lang="en-US" dirty="0"/>
          </a:p>
        </p:txBody>
      </p:sp>
      <p:sp>
        <p:nvSpPr>
          <p:cNvPr id="4" name="Footer Placeholder 3"/>
          <p:cNvSpPr>
            <a:spLocks noGrp="1"/>
          </p:cNvSpPr>
          <p:nvPr>
            <p:ph type="ftr" sz="quarter" idx="11"/>
          </p:nvPr>
        </p:nvSpPr>
        <p:spPr/>
        <p:txBody>
          <a:bodyPr/>
          <a:lstStyle/>
          <a:p>
            <a:r>
              <a:rPr lang="en-GB" dirty="0" smtClean="0">
                <a:solidFill>
                  <a:schemeClr val="tx1">
                    <a:lumMod val="75000"/>
                  </a:schemeClr>
                </a:solidFill>
              </a:rPr>
              <a:t>©2015 Vericz.com. All rights reserved.</a:t>
            </a:r>
            <a:endParaRPr lang="en-US" dirty="0">
              <a:solidFill>
                <a:schemeClr val="tx1">
                  <a:lumMod val="75000"/>
                </a:schemeClr>
              </a:solidFill>
            </a:endParaRPr>
          </a:p>
        </p:txBody>
      </p:sp>
    </p:spTree>
    <p:extLst>
      <p:ext uri="{BB962C8B-B14F-4D97-AF65-F5344CB8AC3E}">
        <p14:creationId xmlns:p14="http://schemas.microsoft.com/office/powerpoint/2010/main" val="114752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2800" dirty="0" smtClean="0"/>
              <a:t>MPLEMENTATION</a:t>
            </a:r>
            <a:r>
              <a:rPr lang="en-US" dirty="0" smtClean="0"/>
              <a:t> (</a:t>
            </a:r>
            <a:r>
              <a:rPr lang="en-US" sz="2800" dirty="0" smtClean="0"/>
              <a:t>AND</a:t>
            </a:r>
            <a:r>
              <a:rPr lang="en-US" dirty="0" smtClean="0"/>
              <a:t> I</a:t>
            </a:r>
            <a:r>
              <a:rPr lang="en-US" sz="2800" dirty="0" smtClean="0"/>
              <a:t>NTEGRATION</a:t>
            </a:r>
            <a:r>
              <a:rPr lang="en-US" dirty="0" smtClean="0"/>
              <a:t>)</a:t>
            </a:r>
            <a:endParaRPr lang="en-US" dirty="0"/>
          </a:p>
        </p:txBody>
      </p:sp>
      <p:sp>
        <p:nvSpPr>
          <p:cNvPr id="3" name="Content Placeholder 2"/>
          <p:cNvSpPr>
            <a:spLocks noGrp="1"/>
          </p:cNvSpPr>
          <p:nvPr>
            <p:ph idx="1"/>
          </p:nvPr>
        </p:nvSpPr>
        <p:spPr/>
        <p:txBody>
          <a:bodyPr/>
          <a:lstStyle/>
          <a:p>
            <a:r>
              <a:rPr lang="en-US" dirty="0"/>
              <a:t>Implementation i.e. technology processes, policies, procedures and constructions (installation, configuration and testing) are more aligned to, and guided by, company’s business principles and conduct</a:t>
            </a:r>
          </a:p>
        </p:txBody>
      </p:sp>
      <p:sp>
        <p:nvSpPr>
          <p:cNvPr id="4" name="Footer Placeholder 3"/>
          <p:cNvSpPr>
            <a:spLocks noGrp="1"/>
          </p:cNvSpPr>
          <p:nvPr>
            <p:ph type="ftr" sz="quarter" idx="11"/>
          </p:nvPr>
        </p:nvSpPr>
        <p:spPr/>
        <p:txBody>
          <a:bodyPr/>
          <a:lstStyle/>
          <a:p>
            <a:r>
              <a:rPr lang="en-GB" dirty="0" smtClean="0">
                <a:solidFill>
                  <a:schemeClr val="tx1">
                    <a:lumMod val="75000"/>
                  </a:schemeClr>
                </a:solidFill>
              </a:rPr>
              <a:t>©2015 Vericz.com. All rights reserved.</a:t>
            </a:r>
            <a:endParaRPr lang="en-US" dirty="0">
              <a:solidFill>
                <a:schemeClr val="tx1">
                  <a:lumMod val="75000"/>
                </a:schemeClr>
              </a:solidFill>
            </a:endParaRPr>
          </a:p>
        </p:txBody>
      </p:sp>
    </p:spTree>
    <p:extLst>
      <p:ext uri="{BB962C8B-B14F-4D97-AF65-F5344CB8AC3E}">
        <p14:creationId xmlns:p14="http://schemas.microsoft.com/office/powerpoint/2010/main" val="71730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sz="2800" dirty="0" smtClean="0"/>
              <a:t>anagement</a:t>
            </a:r>
            <a:endParaRPr lang="en-US" sz="2800" dirty="0"/>
          </a:p>
        </p:txBody>
      </p:sp>
      <p:sp>
        <p:nvSpPr>
          <p:cNvPr id="3" name="Content Placeholder 2"/>
          <p:cNvSpPr>
            <a:spLocks noGrp="1"/>
          </p:cNvSpPr>
          <p:nvPr>
            <p:ph idx="1"/>
          </p:nvPr>
        </p:nvSpPr>
        <p:spPr/>
        <p:txBody>
          <a:bodyPr/>
          <a:lstStyle/>
          <a:p>
            <a:r>
              <a:rPr lang="en-US" dirty="0"/>
              <a:t>Management i.e. review and monitor progress of company’s performance through technological efforts and underpinnings and adaptation to improvement, if any, and gradual development of knowledge-based to track and facilitate skills required in operations</a:t>
            </a:r>
          </a:p>
        </p:txBody>
      </p:sp>
      <p:sp>
        <p:nvSpPr>
          <p:cNvPr id="4" name="Footer Placeholder 3"/>
          <p:cNvSpPr>
            <a:spLocks noGrp="1"/>
          </p:cNvSpPr>
          <p:nvPr>
            <p:ph type="ftr" sz="quarter" idx="11"/>
          </p:nvPr>
        </p:nvSpPr>
        <p:spPr/>
        <p:txBody>
          <a:bodyPr/>
          <a:lstStyle/>
          <a:p>
            <a:r>
              <a:rPr lang="en-GB" dirty="0" smtClean="0">
                <a:solidFill>
                  <a:schemeClr val="tx1">
                    <a:lumMod val="75000"/>
                  </a:schemeClr>
                </a:solidFill>
              </a:rPr>
              <a:t>©2015 Vericz.com. All rights reserved.</a:t>
            </a:r>
            <a:endParaRPr lang="en-US" dirty="0">
              <a:solidFill>
                <a:schemeClr val="tx1">
                  <a:lumMod val="75000"/>
                </a:schemeClr>
              </a:solidFill>
            </a:endParaRPr>
          </a:p>
        </p:txBody>
      </p:sp>
    </p:spTree>
    <p:extLst>
      <p:ext uri="{BB962C8B-B14F-4D97-AF65-F5344CB8AC3E}">
        <p14:creationId xmlns:p14="http://schemas.microsoft.com/office/powerpoint/2010/main" val="20376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lang="en-US" sz="2800" dirty="0" smtClean="0"/>
              <a:t>nderpinning </a:t>
            </a:r>
            <a:r>
              <a:rPr lang="en-US" dirty="0" smtClean="0"/>
              <a:t>m</a:t>
            </a:r>
            <a:r>
              <a:rPr lang="en-US" sz="2800" dirty="0"/>
              <a:t>echanisms, </a:t>
            </a:r>
            <a:r>
              <a:rPr lang="en-US" dirty="0" smtClean="0"/>
              <a:t>8P</a:t>
            </a:r>
            <a:r>
              <a:rPr lang="en-US" sz="2800" dirty="0" smtClean="0"/>
              <a:t>s</a:t>
            </a:r>
            <a:endParaRPr lang="en-US" sz="2800" dirty="0"/>
          </a:p>
        </p:txBody>
      </p:sp>
      <p:sp>
        <p:nvSpPr>
          <p:cNvPr id="3" name="Content Placeholder 2"/>
          <p:cNvSpPr>
            <a:spLocks noGrp="1"/>
          </p:cNvSpPr>
          <p:nvPr>
            <p:ph idx="1"/>
          </p:nvPr>
        </p:nvSpPr>
        <p:spPr/>
        <p:txBody>
          <a:bodyPr>
            <a:noAutofit/>
          </a:bodyPr>
          <a:lstStyle/>
          <a:p>
            <a:r>
              <a:rPr lang="en-US" sz="2800" dirty="0" smtClean="0"/>
              <a:t>Purpose (Initiative)</a:t>
            </a:r>
          </a:p>
          <a:p>
            <a:r>
              <a:rPr lang="en-US" sz="2800" dirty="0" smtClean="0"/>
              <a:t>People (Strategy and Specification)</a:t>
            </a:r>
          </a:p>
          <a:p>
            <a:r>
              <a:rPr lang="en-US" sz="2800" dirty="0" smtClean="0"/>
              <a:t>Product (Architecture and Technology)</a:t>
            </a:r>
          </a:p>
          <a:p>
            <a:r>
              <a:rPr lang="en-US" sz="2800" dirty="0" smtClean="0"/>
              <a:t>Policy (Standard, Law and Practices)</a:t>
            </a:r>
          </a:p>
          <a:p>
            <a:r>
              <a:rPr lang="en-US" sz="2800" dirty="0" smtClean="0"/>
              <a:t>Process (Action)</a:t>
            </a:r>
          </a:p>
          <a:p>
            <a:r>
              <a:rPr lang="en-US" sz="2800" dirty="0" smtClean="0"/>
              <a:t>Procurement (Acquisition)</a:t>
            </a:r>
          </a:p>
          <a:p>
            <a:r>
              <a:rPr lang="en-US" sz="2800" dirty="0" smtClean="0"/>
              <a:t>Period (Time)</a:t>
            </a:r>
          </a:p>
          <a:p>
            <a:r>
              <a:rPr lang="en-US" sz="2800" dirty="0" smtClean="0"/>
              <a:t>Produce (Goal)</a:t>
            </a:r>
            <a:endParaRPr lang="en-US" sz="28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014805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2800" dirty="0" smtClean="0"/>
              <a:t>ropriety</a:t>
            </a:r>
            <a:r>
              <a:rPr lang="en-US" dirty="0" smtClean="0"/>
              <a:t> o</a:t>
            </a:r>
            <a:r>
              <a:rPr lang="en-US" sz="2800" dirty="0" smtClean="0"/>
              <a:t>f</a:t>
            </a:r>
            <a:r>
              <a:rPr lang="en-US" dirty="0" smtClean="0"/>
              <a:t> a</a:t>
            </a:r>
            <a:r>
              <a:rPr lang="en-US" sz="2800" dirty="0" smtClean="0"/>
              <a:t>ctions, </a:t>
            </a:r>
            <a:r>
              <a:rPr lang="en-US" dirty="0" smtClean="0"/>
              <a:t>CEOS</a:t>
            </a:r>
            <a:endParaRPr lang="en-US" dirty="0"/>
          </a:p>
        </p:txBody>
      </p:sp>
      <p:sp>
        <p:nvSpPr>
          <p:cNvPr id="3" name="Content Placeholder 2"/>
          <p:cNvSpPr>
            <a:spLocks noGrp="1"/>
          </p:cNvSpPr>
          <p:nvPr>
            <p:ph idx="1"/>
          </p:nvPr>
        </p:nvSpPr>
        <p:spPr/>
        <p:txBody>
          <a:bodyPr>
            <a:normAutofit/>
          </a:bodyPr>
          <a:lstStyle/>
          <a:p>
            <a:r>
              <a:rPr lang="en-US" sz="3600" dirty="0" smtClean="0"/>
              <a:t>Coherent</a:t>
            </a:r>
          </a:p>
          <a:p>
            <a:r>
              <a:rPr lang="en-US" sz="3600" dirty="0" smtClean="0"/>
              <a:t>Effective</a:t>
            </a:r>
          </a:p>
          <a:p>
            <a:r>
              <a:rPr lang="en-US" sz="3600" dirty="0" smtClean="0"/>
              <a:t>Organize</a:t>
            </a:r>
          </a:p>
          <a:p>
            <a:r>
              <a:rPr lang="en-US" sz="3600" dirty="0" smtClean="0"/>
              <a:t>Sensible</a:t>
            </a:r>
            <a:endParaRPr lang="en-US" sz="36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615485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2800" dirty="0" smtClean="0"/>
              <a:t>IDACTICAL </a:t>
            </a:r>
            <a:r>
              <a:rPr lang="en-US" dirty="0" smtClean="0"/>
              <a:t>P</a:t>
            </a:r>
            <a:r>
              <a:rPr lang="en-US" sz="2800" dirty="0" smtClean="0"/>
              <a:t>HILOSOPHY, </a:t>
            </a:r>
            <a:r>
              <a:rPr lang="en-US" dirty="0" smtClean="0"/>
              <a:t>SCF </a:t>
            </a:r>
            <a:endParaRPr lang="en-US" dirty="0"/>
          </a:p>
        </p:txBody>
      </p:sp>
      <p:sp>
        <p:nvSpPr>
          <p:cNvPr id="3" name="Content Placeholder 2"/>
          <p:cNvSpPr>
            <a:spLocks noGrp="1"/>
          </p:cNvSpPr>
          <p:nvPr>
            <p:ph idx="1"/>
          </p:nvPr>
        </p:nvSpPr>
        <p:spPr/>
        <p:txBody>
          <a:bodyPr>
            <a:normAutofit/>
          </a:bodyPr>
          <a:lstStyle/>
          <a:p>
            <a:r>
              <a:rPr lang="en-US" sz="3600" dirty="0" smtClean="0"/>
              <a:t>Structure</a:t>
            </a:r>
          </a:p>
          <a:p>
            <a:r>
              <a:rPr lang="en-US" sz="3600" dirty="0" smtClean="0"/>
              <a:t>Content</a:t>
            </a:r>
          </a:p>
          <a:p>
            <a:r>
              <a:rPr lang="en-US" sz="3600" dirty="0" smtClean="0"/>
              <a:t>Facility</a:t>
            </a:r>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36269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sz="2800" dirty="0" smtClean="0"/>
              <a:t>eal</a:t>
            </a:r>
            <a:r>
              <a:rPr lang="en-US" dirty="0" smtClean="0"/>
              <a:t> d</a:t>
            </a:r>
            <a:r>
              <a:rPr lang="en-US" sz="2800" dirty="0" smtClean="0"/>
              <a:t>eal</a:t>
            </a:r>
            <a:endParaRPr lang="en-GB" sz="2800"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“INDUSTRIES”</a:t>
            </a:r>
          </a:p>
          <a:p>
            <a:pPr marL="0" indent="0" algn="ctr">
              <a:buNone/>
            </a:pPr>
            <a:r>
              <a:rPr lang="en-US" sz="1800" dirty="0" smtClean="0"/>
              <a:t>IT is everywhere and so we are…</a:t>
            </a:r>
            <a:endParaRPr lang="en-GB" sz="18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539446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r>
              <a:rPr lang="en-US" sz="2800" dirty="0" smtClean="0"/>
              <a:t>UR</a:t>
            </a:r>
            <a:r>
              <a:rPr lang="en-US" dirty="0" smtClean="0"/>
              <a:t> p</a:t>
            </a:r>
            <a:r>
              <a:rPr lang="en-US" sz="2800" dirty="0" smtClean="0"/>
              <a:t>roposition</a:t>
            </a:r>
            <a:endParaRPr lang="en-US" sz="2800" dirty="0"/>
          </a:p>
        </p:txBody>
      </p:sp>
      <p:sp>
        <p:nvSpPr>
          <p:cNvPr id="3" name="Content Placeholder 2"/>
          <p:cNvSpPr>
            <a:spLocks noGrp="1"/>
          </p:cNvSpPr>
          <p:nvPr>
            <p:ph idx="1"/>
          </p:nvPr>
        </p:nvSpPr>
        <p:spPr/>
        <p:txBody>
          <a:bodyPr>
            <a:normAutofit fontScale="85000" lnSpcReduction="20000"/>
          </a:bodyPr>
          <a:lstStyle/>
          <a:p>
            <a:r>
              <a:rPr lang="en-US" sz="3600" dirty="0" smtClean="0"/>
              <a:t>Package deal with your own way (we help you make things happen) or take our entire portfolio (we bring you business facility and practices that you can advance on your own) i.e. ICLASSED fusion &amp;/or aggregate.</a:t>
            </a:r>
          </a:p>
          <a:p>
            <a:endParaRPr lang="en-US" sz="3600" dirty="0" smtClean="0"/>
          </a:p>
          <a:p>
            <a:r>
              <a:rPr lang="en-US" sz="3600" dirty="0" smtClean="0"/>
              <a:t>Individual program i.e. ICLASSED major categories.</a:t>
            </a:r>
          </a:p>
          <a:p>
            <a:endParaRPr lang="en-US" sz="3600" dirty="0"/>
          </a:p>
          <a:p>
            <a:r>
              <a:rPr lang="en-US" sz="3600" dirty="0" smtClean="0"/>
              <a:t>On-call basis (FIFO </a:t>
            </a:r>
            <a:r>
              <a:rPr lang="en-US" sz="3600" dirty="0"/>
              <a:t>p</a:t>
            </a:r>
            <a:r>
              <a:rPr lang="en-US" sz="3600" dirty="0" smtClean="0"/>
              <a:t>rinciple applies) i.e. phone or email scheduling will do.</a:t>
            </a:r>
            <a:endParaRPr lang="en-US" sz="3600"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189176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440127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
            </a:r>
            <a:r>
              <a:rPr lang="en-US" sz="4800" dirty="0" smtClean="0"/>
              <a:t>ontacts</a:t>
            </a:r>
            <a:endParaRPr lang="en-US" sz="4800" dirty="0"/>
          </a:p>
        </p:txBody>
      </p:sp>
      <p:sp>
        <p:nvSpPr>
          <p:cNvPr id="3" name="Subtitle 2"/>
          <p:cNvSpPr>
            <a:spLocks noGrp="1"/>
          </p:cNvSpPr>
          <p:nvPr>
            <p:ph type="subTitle" idx="1"/>
          </p:nvPr>
        </p:nvSpPr>
        <p:spPr/>
        <p:txBody>
          <a:bodyPr>
            <a:normAutofit/>
          </a:bodyPr>
          <a:lstStyle/>
          <a:p>
            <a:r>
              <a:rPr lang="en-US" dirty="0" smtClean="0"/>
              <a:t>63.2.2749531</a:t>
            </a:r>
            <a:r>
              <a:rPr lang="en-US" dirty="0"/>
              <a:t>,   63.998.5776501,   </a:t>
            </a:r>
            <a:r>
              <a:rPr lang="en-US" sz="3000" dirty="0"/>
              <a:t>r.urani</a:t>
            </a:r>
            <a:r>
              <a:rPr lang="en-US" dirty="0"/>
              <a:t>@</a:t>
            </a:r>
            <a:r>
              <a:rPr lang="en-US" sz="3000" dirty="0"/>
              <a:t>vericz.com</a:t>
            </a:r>
          </a:p>
          <a:p>
            <a:r>
              <a:rPr lang="en-US" dirty="0"/>
              <a:t>2702 Park Avenue, 1302 Pasay City</a:t>
            </a:r>
            <a:endParaRPr lang="en-GB" dirty="0"/>
          </a:p>
          <a:p>
            <a:endParaRPr lang="en-US" dirty="0"/>
          </a:p>
        </p:txBody>
      </p:sp>
      <p:sp>
        <p:nvSpPr>
          <p:cNvPr id="4" name="Title 1"/>
          <p:cNvSpPr txBox="1">
            <a:spLocks/>
          </p:cNvSpPr>
          <p:nvPr/>
        </p:nvSpPr>
        <p:spPr>
          <a:xfrm>
            <a:off x="372387" y="185164"/>
            <a:ext cx="1147156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dirty="0" smtClean="0"/>
              <a:t>T</a:t>
            </a:r>
            <a:r>
              <a:rPr lang="en-US" sz="4800" dirty="0" smtClean="0"/>
              <a:t>hanks</a:t>
            </a:r>
            <a:r>
              <a:rPr lang="en-US" dirty="0" smtClean="0"/>
              <a:t>!</a:t>
            </a:r>
            <a:endParaRPr lang="en-US" dirty="0"/>
          </a:p>
        </p:txBody>
      </p:sp>
    </p:spTree>
    <p:extLst>
      <p:ext uri="{BB962C8B-B14F-4D97-AF65-F5344CB8AC3E}">
        <p14:creationId xmlns:p14="http://schemas.microsoft.com/office/powerpoint/2010/main" val="3461786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en-US" sz="2800" dirty="0" smtClean="0"/>
              <a:t>hat</a:t>
            </a:r>
            <a:r>
              <a:rPr lang="en-US" dirty="0" smtClean="0"/>
              <a:t> w</a:t>
            </a:r>
            <a:r>
              <a:rPr lang="en-US" sz="2800" dirty="0" smtClean="0"/>
              <a:t>e</a:t>
            </a:r>
            <a:r>
              <a:rPr lang="en-US" dirty="0" smtClean="0"/>
              <a:t> r</a:t>
            </a:r>
            <a:r>
              <a:rPr lang="en-US" sz="2800" dirty="0" smtClean="0"/>
              <a:t>equire</a:t>
            </a:r>
            <a:r>
              <a:rPr lang="en-US" dirty="0" smtClean="0"/>
              <a:t> f</a:t>
            </a:r>
            <a:r>
              <a:rPr lang="en-US" sz="2800" dirty="0" smtClean="0"/>
              <a:t>rom</a:t>
            </a:r>
            <a:r>
              <a:rPr lang="en-US" dirty="0" smtClean="0"/>
              <a:t> </a:t>
            </a:r>
            <a:r>
              <a:rPr lang="en-US" dirty="0" smtClean="0"/>
              <a:t>i</a:t>
            </a:r>
            <a:r>
              <a:rPr lang="en-US" sz="2800" dirty="0" smtClean="0"/>
              <a:t>nformation</a:t>
            </a:r>
            <a:r>
              <a:rPr lang="en-US" dirty="0" smtClean="0"/>
              <a:t> t</a:t>
            </a:r>
            <a:r>
              <a:rPr lang="en-US" sz="2800" dirty="0" smtClean="0"/>
              <a:t>echnology</a:t>
            </a:r>
            <a:r>
              <a:rPr lang="en-US" dirty="0" smtClean="0"/>
              <a:t>? I</a:t>
            </a:r>
            <a:r>
              <a:rPr lang="en-US" sz="2800" dirty="0" smtClean="0"/>
              <a:t>f</a:t>
            </a:r>
            <a:r>
              <a:rPr lang="en-US" dirty="0" smtClean="0"/>
              <a:t> it </a:t>
            </a:r>
            <a:r>
              <a:rPr lang="en-US" sz="2800" dirty="0" smtClean="0"/>
              <a:t>as</a:t>
            </a:r>
            <a:r>
              <a:rPr lang="en-US" dirty="0" smtClean="0"/>
              <a:t> b</a:t>
            </a:r>
            <a:r>
              <a:rPr lang="en-US" sz="2800" dirty="0" smtClean="0"/>
              <a:t>iz</a:t>
            </a:r>
            <a:r>
              <a:rPr lang="en-US" dirty="0" smtClean="0"/>
              <a:t> f</a:t>
            </a:r>
            <a:r>
              <a:rPr lang="en-US" sz="2800" dirty="0" smtClean="0"/>
              <a:t>acility</a:t>
            </a:r>
            <a:endParaRPr lang="en-US" sz="2800" dirty="0"/>
          </a:p>
        </p:txBody>
      </p:sp>
      <p:sp>
        <p:nvSpPr>
          <p:cNvPr id="3" name="Content Placeholder 2"/>
          <p:cNvSpPr>
            <a:spLocks noGrp="1"/>
          </p:cNvSpPr>
          <p:nvPr>
            <p:ph idx="1"/>
          </p:nvPr>
        </p:nvSpPr>
        <p:spPr/>
        <p:txBody>
          <a:bodyPr/>
          <a:lstStyle/>
          <a:p>
            <a:r>
              <a:rPr lang="en-US" dirty="0" smtClean="0"/>
              <a:t>Quality</a:t>
            </a:r>
          </a:p>
          <a:p>
            <a:pPr lvl="1"/>
            <a:r>
              <a:rPr lang="en-US" dirty="0" smtClean="0"/>
              <a:t>Manage goals throughout the lifecycle of any technological program. Most significant are efficiency and production turn out.</a:t>
            </a:r>
          </a:p>
          <a:p>
            <a:r>
              <a:rPr lang="en-US" dirty="0" smtClean="0"/>
              <a:t>Utility</a:t>
            </a:r>
          </a:p>
          <a:p>
            <a:pPr lvl="1"/>
            <a:r>
              <a:rPr lang="en-US" dirty="0"/>
              <a:t>D</a:t>
            </a:r>
            <a:r>
              <a:rPr lang="en-US" dirty="0" smtClean="0"/>
              <a:t>ependable anytime, anywhere and anyway to underpin business operations and management systems.</a:t>
            </a:r>
          </a:p>
          <a:p>
            <a:r>
              <a:rPr lang="en-US" dirty="0" smtClean="0"/>
              <a:t>Safety</a:t>
            </a:r>
          </a:p>
          <a:p>
            <a:pPr lvl="1"/>
            <a:r>
              <a:rPr lang="en-US" dirty="0" smtClean="0"/>
              <a:t>Security controls are developed and enforced based on sound practical judgement and that it values business fundamentals and human productivity.</a:t>
            </a:r>
          </a:p>
          <a:p>
            <a:pPr lvl="1"/>
            <a:endParaRPr lang="en-US"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11300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en-US" sz="2800" dirty="0" smtClean="0"/>
              <a:t>hat’s</a:t>
            </a:r>
            <a:r>
              <a:rPr lang="en-US" dirty="0" smtClean="0"/>
              <a:t> n</a:t>
            </a:r>
            <a:r>
              <a:rPr lang="en-US" sz="2800" dirty="0" smtClean="0"/>
              <a:t>egating</a:t>
            </a:r>
            <a:r>
              <a:rPr lang="en-US" dirty="0" smtClean="0"/>
              <a:t> it?</a:t>
            </a:r>
            <a:endParaRPr lang="en-US" dirty="0"/>
          </a:p>
        </p:txBody>
      </p:sp>
      <p:sp>
        <p:nvSpPr>
          <p:cNvPr id="3" name="Content Placeholder 2"/>
          <p:cNvSpPr>
            <a:spLocks noGrp="1"/>
          </p:cNvSpPr>
          <p:nvPr>
            <p:ph idx="1"/>
          </p:nvPr>
        </p:nvSpPr>
        <p:spPr/>
        <p:txBody>
          <a:bodyPr/>
          <a:lstStyle/>
          <a:p>
            <a:r>
              <a:rPr lang="en-US" dirty="0" smtClean="0"/>
              <a:t>Common complaints</a:t>
            </a:r>
          </a:p>
          <a:p>
            <a:pPr lvl="1"/>
            <a:r>
              <a:rPr lang="en-US" dirty="0" smtClean="0"/>
              <a:t>Complex</a:t>
            </a:r>
          </a:p>
          <a:p>
            <a:pPr lvl="1"/>
            <a:r>
              <a:rPr lang="en-US" dirty="0" smtClean="0"/>
              <a:t>Expensive (IT practitioners unable to draw financial underpinnings and IT’s ultimate value to businesses)</a:t>
            </a:r>
            <a:endParaRPr lang="en-US" dirty="0" smtClean="0"/>
          </a:p>
          <a:p>
            <a:r>
              <a:rPr lang="en-US" dirty="0" smtClean="0"/>
              <a:t>Simply making it work</a:t>
            </a:r>
          </a:p>
          <a:p>
            <a:pPr lvl="1"/>
            <a:r>
              <a:rPr lang="en-US" dirty="0" smtClean="0"/>
              <a:t>The usual cycle: buy, configure, run and troubleshoot attitude</a:t>
            </a:r>
          </a:p>
          <a:p>
            <a:pPr lvl="1"/>
            <a:r>
              <a:rPr lang="en-US" dirty="0" smtClean="0"/>
              <a:t>Facet particular in technology, doesn’t involve or completely separated administrative and environmental</a:t>
            </a:r>
          </a:p>
          <a:p>
            <a:pPr lvl="2"/>
            <a:r>
              <a:rPr lang="en-US" dirty="0" smtClean="0"/>
              <a:t>Due care and due diligence is hard for practitioners, taking much of their time</a:t>
            </a:r>
            <a:endParaRPr lang="en-US"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2165769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sz="2800" dirty="0" smtClean="0"/>
              <a:t>ow</a:t>
            </a:r>
            <a:r>
              <a:rPr lang="en-US" dirty="0" smtClean="0"/>
              <a:t> a</a:t>
            </a:r>
            <a:r>
              <a:rPr lang="en-US" sz="2800" dirty="0" smtClean="0"/>
              <a:t>bout</a:t>
            </a:r>
            <a:r>
              <a:rPr lang="en-US" dirty="0" smtClean="0"/>
              <a:t> r</a:t>
            </a:r>
            <a:r>
              <a:rPr lang="en-US" sz="2800" dirty="0" smtClean="0"/>
              <a:t>efute to the </a:t>
            </a:r>
            <a:r>
              <a:rPr lang="en-US" dirty="0" smtClean="0"/>
              <a:t>a</a:t>
            </a:r>
            <a:r>
              <a:rPr lang="en-US" sz="2800" dirty="0" smtClean="0"/>
              <a:t>bove</a:t>
            </a:r>
            <a:r>
              <a:rPr lang="en-US"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Peter Drucker questioned costs of earlier IT [see Peter Drucker Classic book].</a:t>
            </a:r>
          </a:p>
          <a:p>
            <a:r>
              <a:rPr lang="en-US" dirty="0" smtClean="0"/>
              <a:t>IBM wasn’t efficient until 100 years of existence [see Who Say’s Elephant Can’t Dance book].</a:t>
            </a:r>
          </a:p>
          <a:p>
            <a:r>
              <a:rPr lang="en-US" dirty="0"/>
              <a:t>E</a:t>
            </a:r>
            <a:r>
              <a:rPr lang="en-US" dirty="0" smtClean="0"/>
              <a:t>ven the most capable team may require outside practitioner(s) to save the day [see Succession book].</a:t>
            </a:r>
          </a:p>
          <a:p>
            <a:r>
              <a:rPr lang="en-US" dirty="0" smtClean="0"/>
              <a:t>Warren Buffett’s prowess not only in investment [see The American Capitalist book].</a:t>
            </a:r>
          </a:p>
          <a:p>
            <a:r>
              <a:rPr lang="en-US" dirty="0" smtClean="0"/>
              <a:t>What seems to be different with Eduard Deming, Lou Gerstner from their equivalent in other companies?</a:t>
            </a:r>
          </a:p>
          <a:p>
            <a:pPr lvl="1"/>
            <a:r>
              <a:rPr lang="en-US" dirty="0" smtClean="0"/>
              <a:t>Is it possible to verify disagreements from theirs (and their own work output, too) with our generation’s so-called best practices?  </a:t>
            </a:r>
          </a:p>
          <a:p>
            <a:r>
              <a:rPr lang="en-US" dirty="0" smtClean="0"/>
              <a:t>Can we?</a:t>
            </a:r>
            <a:endParaRPr lang="en-GB"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78549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
            </a:r>
            <a:r>
              <a:rPr lang="en-US" sz="2800" dirty="0" err="1" smtClean="0"/>
              <a:t>ROFESSIONAL</a:t>
            </a:r>
            <a:r>
              <a:rPr lang="en-US" sz="2800" dirty="0" smtClean="0"/>
              <a:t> </a:t>
            </a:r>
            <a:r>
              <a:rPr lang="en-US" dirty="0" err="1" smtClean="0"/>
              <a:t>P</a:t>
            </a:r>
            <a:r>
              <a:rPr lang="en-US" sz="2800" dirty="0" err="1" smtClean="0"/>
              <a:t>racTIcE</a:t>
            </a:r>
            <a:r>
              <a:rPr lang="en-US" dirty="0" smtClean="0"/>
              <a:t> p</a:t>
            </a:r>
            <a:r>
              <a:rPr lang="en-US" sz="2800" dirty="0" smtClean="0"/>
              <a:t>ortfolio</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Intelligently-strategic </a:t>
            </a:r>
            <a:r>
              <a:rPr lang="en-US" dirty="0" err="1"/>
              <a:t>Cyberconnected</a:t>
            </a:r>
            <a:r>
              <a:rPr lang="en-US" dirty="0"/>
              <a:t> Land, Air, Sea, Space Environmental Domains (ICLASSED)</a:t>
            </a:r>
          </a:p>
          <a:p>
            <a:r>
              <a:rPr lang="en-US" dirty="0"/>
              <a:t>Covers all the individual programs such as</a:t>
            </a:r>
          </a:p>
          <a:p>
            <a:pPr lvl="1">
              <a:buFont typeface="Wingdings" panose="05000000000000000000" pitchFamily="2" charset="2"/>
              <a:buChar char="Ø"/>
            </a:pPr>
            <a:r>
              <a:rPr lang="en-US" dirty="0"/>
              <a:t>Computing and infrastructure;</a:t>
            </a:r>
          </a:p>
          <a:p>
            <a:pPr lvl="1">
              <a:buFont typeface="Wingdings" panose="05000000000000000000" pitchFamily="2" charset="2"/>
              <a:buChar char="Ø"/>
            </a:pPr>
            <a:r>
              <a:rPr lang="en-US" dirty="0"/>
              <a:t>Systems architecture and business applications;</a:t>
            </a:r>
          </a:p>
          <a:p>
            <a:pPr lvl="1">
              <a:buFont typeface="Wingdings" panose="05000000000000000000" pitchFamily="2" charset="2"/>
              <a:buChar char="Ø"/>
            </a:pPr>
            <a:r>
              <a:rPr lang="en-US" dirty="0"/>
              <a:t>Security and privacy controls;</a:t>
            </a:r>
          </a:p>
          <a:p>
            <a:pPr lvl="1">
              <a:buFont typeface="Wingdings" panose="05000000000000000000" pitchFamily="2" charset="2"/>
              <a:buChar char="Ø"/>
            </a:pPr>
            <a:r>
              <a:rPr lang="en-US" dirty="0"/>
              <a:t>Didactics or education.</a:t>
            </a:r>
          </a:p>
          <a:p>
            <a:pPr>
              <a:buFont typeface="Arial" panose="020B0604020202020204" pitchFamily="34" charset="0"/>
              <a:buChar char="•"/>
            </a:pPr>
            <a:r>
              <a:rPr lang="en-US" dirty="0"/>
              <a:t>Compliance regulations and standards</a:t>
            </a:r>
          </a:p>
          <a:p>
            <a:pPr lvl="1">
              <a:buFont typeface="Wingdings" panose="05000000000000000000" pitchFamily="2" charset="2"/>
              <a:buChar char="Ø"/>
            </a:pPr>
            <a:r>
              <a:rPr lang="en-US" dirty="0"/>
              <a:t>Management systems e.g. quality, risk, security and operations</a:t>
            </a:r>
          </a:p>
          <a:p>
            <a:pPr>
              <a:buFont typeface="Arial" panose="020B0604020202020204" pitchFamily="34" charset="0"/>
              <a:buChar char="•"/>
            </a:pPr>
            <a:r>
              <a:rPr lang="en-US" dirty="0"/>
              <a:t>Precursor to organizational intelligence</a:t>
            </a:r>
          </a:p>
          <a:p>
            <a:pPr lvl="1">
              <a:buFont typeface="Wingdings" panose="05000000000000000000" pitchFamily="2" charset="2"/>
              <a:buChar char="Ø"/>
            </a:pPr>
            <a:r>
              <a:rPr lang="en-US" dirty="0"/>
              <a:t>IT as business </a:t>
            </a:r>
            <a:r>
              <a:rPr lang="en-US" dirty="0" smtClean="0"/>
              <a:t>facility</a:t>
            </a:r>
          </a:p>
          <a:p>
            <a:pPr>
              <a:buFont typeface="Arial" panose="020B0604020202020204" pitchFamily="34" charset="0"/>
              <a:buChar char="•"/>
            </a:pPr>
            <a:r>
              <a:rPr lang="en-US" dirty="0" smtClean="0"/>
              <a:t>Human capital</a:t>
            </a:r>
          </a:p>
          <a:p>
            <a:pPr lvl="1">
              <a:buFont typeface="Arial" panose="020B0604020202020204" pitchFamily="34" charset="0"/>
              <a:buChar char="•"/>
            </a:pPr>
            <a:r>
              <a:rPr lang="en-US" dirty="0" smtClean="0"/>
              <a:t>Technical professionals &amp;/or practitioners sourcing</a:t>
            </a:r>
            <a:endParaRPr lang="en-US" dirty="0"/>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249314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sz="2800" dirty="0" smtClean="0"/>
              <a:t>OMPUTING</a:t>
            </a:r>
            <a:r>
              <a:rPr lang="en-US" dirty="0" smtClean="0"/>
              <a:t> A</a:t>
            </a:r>
            <a:r>
              <a:rPr lang="en-US" sz="2800" dirty="0" smtClean="0"/>
              <a:t>ND</a:t>
            </a:r>
            <a:r>
              <a:rPr lang="en-US" dirty="0" smtClean="0"/>
              <a:t> I</a:t>
            </a:r>
            <a:r>
              <a:rPr lang="en-US" sz="2800" dirty="0" smtClean="0"/>
              <a:t>NFRASTRUCTURE</a:t>
            </a:r>
            <a:endParaRPr lang="en-US" sz="2800" dirty="0"/>
          </a:p>
        </p:txBody>
      </p:sp>
      <p:sp>
        <p:nvSpPr>
          <p:cNvPr id="3" name="Content Placeholder 2"/>
          <p:cNvSpPr>
            <a:spLocks noGrp="1"/>
          </p:cNvSpPr>
          <p:nvPr>
            <p:ph idx="1"/>
          </p:nvPr>
        </p:nvSpPr>
        <p:spPr/>
        <p:txBody>
          <a:bodyPr>
            <a:normAutofit fontScale="92500"/>
          </a:bodyPr>
          <a:lstStyle/>
          <a:p>
            <a:r>
              <a:rPr lang="en-US" sz="3600" dirty="0"/>
              <a:t>Interconnected systems</a:t>
            </a:r>
          </a:p>
          <a:p>
            <a:pPr lvl="1"/>
            <a:r>
              <a:rPr lang="en-US" sz="3400" dirty="0"/>
              <a:t>Computing </a:t>
            </a:r>
            <a:r>
              <a:rPr lang="en-US" sz="3400" dirty="0" smtClean="0"/>
              <a:t>(specifications internally </a:t>
            </a:r>
            <a:r>
              <a:rPr lang="en-US" sz="3400" dirty="0"/>
              <a:t>managed, </a:t>
            </a:r>
            <a:r>
              <a:rPr lang="en-US" sz="3400" dirty="0" smtClean="0"/>
              <a:t>sourced/rented, utility of private </a:t>
            </a:r>
            <a:r>
              <a:rPr lang="en-US" sz="3400" dirty="0"/>
              <a:t>or public cloud)</a:t>
            </a:r>
          </a:p>
          <a:p>
            <a:pPr lvl="1"/>
            <a:r>
              <a:rPr lang="en-US" sz="3400" dirty="0"/>
              <a:t>Network infrastructure</a:t>
            </a:r>
          </a:p>
          <a:p>
            <a:pPr lvl="1"/>
            <a:r>
              <a:rPr lang="en-US" sz="3400" dirty="0" smtClean="0"/>
              <a:t>Authentication</a:t>
            </a:r>
            <a:endParaRPr lang="en-US" sz="3400" dirty="0"/>
          </a:p>
          <a:p>
            <a:pPr lvl="1"/>
            <a:r>
              <a:rPr lang="en-US" sz="3400" dirty="0"/>
              <a:t>Storage</a:t>
            </a:r>
          </a:p>
          <a:p>
            <a:pPr lvl="1"/>
            <a:r>
              <a:rPr lang="en-US" sz="3400" dirty="0"/>
              <a:t>Redundancy and fault tolerance</a:t>
            </a:r>
          </a:p>
          <a:p>
            <a:pPr lvl="1"/>
            <a:r>
              <a:rPr lang="en-US" sz="3400" dirty="0"/>
              <a:t>Mobility</a:t>
            </a:r>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891118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2800" dirty="0" smtClean="0"/>
              <a:t>ystems</a:t>
            </a:r>
            <a:r>
              <a:rPr lang="en-US" dirty="0" smtClean="0"/>
              <a:t> a</a:t>
            </a:r>
            <a:r>
              <a:rPr lang="en-US" sz="2800" dirty="0" smtClean="0"/>
              <a:t>rchitecture</a:t>
            </a:r>
            <a:r>
              <a:rPr lang="en-US" dirty="0" smtClean="0"/>
              <a:t> a</a:t>
            </a:r>
            <a:r>
              <a:rPr lang="en-US" sz="2800" dirty="0" smtClean="0"/>
              <a:t>nd</a:t>
            </a:r>
            <a:r>
              <a:rPr lang="en-US" dirty="0" smtClean="0"/>
              <a:t> b</a:t>
            </a:r>
            <a:r>
              <a:rPr lang="en-US" sz="2800" dirty="0" smtClean="0"/>
              <a:t>usiness</a:t>
            </a:r>
            <a:r>
              <a:rPr lang="en-US" dirty="0" smtClean="0"/>
              <a:t> a</a:t>
            </a:r>
            <a:r>
              <a:rPr lang="en-US" sz="2800" dirty="0" smtClean="0"/>
              <a:t>pplications</a:t>
            </a:r>
            <a:endParaRPr lang="en-US" sz="2800" dirty="0"/>
          </a:p>
        </p:txBody>
      </p:sp>
      <p:sp>
        <p:nvSpPr>
          <p:cNvPr id="3" name="Content Placeholder 2"/>
          <p:cNvSpPr>
            <a:spLocks noGrp="1"/>
          </p:cNvSpPr>
          <p:nvPr>
            <p:ph idx="1"/>
          </p:nvPr>
        </p:nvSpPr>
        <p:spPr/>
        <p:txBody>
          <a:bodyPr>
            <a:normAutofit/>
          </a:bodyPr>
          <a:lstStyle/>
          <a:p>
            <a:r>
              <a:rPr lang="en-US" sz="3600" dirty="0"/>
              <a:t>Enterprise utility and mobility</a:t>
            </a:r>
          </a:p>
          <a:p>
            <a:r>
              <a:rPr lang="en-US" sz="3600" dirty="0"/>
              <a:t>Licensing</a:t>
            </a:r>
          </a:p>
          <a:p>
            <a:r>
              <a:rPr lang="en-US" sz="3600" dirty="0"/>
              <a:t>Design and business analysis</a:t>
            </a:r>
          </a:p>
          <a:p>
            <a:r>
              <a:rPr lang="en-US" sz="3600" dirty="0"/>
              <a:t>Knowledgebase and user’s manual</a:t>
            </a:r>
          </a:p>
          <a:p>
            <a:r>
              <a:rPr lang="en-US" sz="3600" dirty="0" smtClean="0"/>
              <a:t>Process’ </a:t>
            </a:r>
            <a:r>
              <a:rPr lang="en-US" sz="3600" dirty="0"/>
              <a:t>improvement</a:t>
            </a:r>
          </a:p>
          <a:p>
            <a:r>
              <a:rPr lang="en-US" sz="3600" dirty="0"/>
              <a:t>Applications’ support</a:t>
            </a:r>
          </a:p>
        </p:txBody>
      </p:sp>
      <p:sp>
        <p:nvSpPr>
          <p:cNvPr id="4" name="Footer Placeholder 3"/>
          <p:cNvSpPr>
            <a:spLocks noGrp="1"/>
          </p:cNvSpPr>
          <p:nvPr>
            <p:ph type="ftr" sz="quarter" idx="11"/>
          </p:nvPr>
        </p:nvSpPr>
        <p:spPr/>
        <p:txBody>
          <a:bodyPr/>
          <a:lstStyle/>
          <a:p>
            <a:r>
              <a:rPr lang="en-GB" smtClean="0">
                <a:solidFill>
                  <a:schemeClr val="bg1">
                    <a:lumMod val="25000"/>
                    <a:lumOff val="75000"/>
                  </a:schemeClr>
                </a:solidFill>
              </a:rPr>
              <a:t>©2015 Vericz.com. All rights reserved.</a:t>
            </a:r>
            <a:endParaRPr lang="en-US" dirty="0">
              <a:solidFill>
                <a:schemeClr val="bg1">
                  <a:lumMod val="25000"/>
                  <a:lumOff val="75000"/>
                </a:schemeClr>
              </a:solidFill>
            </a:endParaRPr>
          </a:p>
        </p:txBody>
      </p:sp>
    </p:spTree>
    <p:extLst>
      <p:ext uri="{BB962C8B-B14F-4D97-AF65-F5344CB8AC3E}">
        <p14:creationId xmlns:p14="http://schemas.microsoft.com/office/powerpoint/2010/main" val="1678827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Preferred">
      <a:majorFont>
        <a:latin typeface="Bookman Old Style"/>
        <a:ea typeface=""/>
        <a:cs typeface=""/>
      </a:majorFont>
      <a:minorFont>
        <a:latin typeface="Book Antiqua"/>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546</TotalTime>
  <Words>1767</Words>
  <Application>Microsoft Office PowerPoint</Application>
  <PresentationFormat>Widescreen</PresentationFormat>
  <Paragraphs>231</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 Antiqua</vt:lpstr>
      <vt:lpstr>Bookman Old Style</vt:lpstr>
      <vt:lpstr>Calibri</vt:lpstr>
      <vt:lpstr>Wingdings</vt:lpstr>
      <vt:lpstr>Banded</vt:lpstr>
      <vt:lpstr>WE HELP you</vt:lpstr>
      <vt:lpstr>Institutional blindness</vt:lpstr>
      <vt:lpstr>Real deal</vt:lpstr>
      <vt:lpstr>What we require from information technology? If it as biz facility</vt:lpstr>
      <vt:lpstr>What’s negating it?</vt:lpstr>
      <vt:lpstr>How about refute to the above!?</vt:lpstr>
      <vt:lpstr>pROFESSIONAL PracTIcE portfolio</vt:lpstr>
      <vt:lpstr>COMPUTING AND INFRASTRUCTURE</vt:lpstr>
      <vt:lpstr>Systems architecture and business applications</vt:lpstr>
      <vt:lpstr>security</vt:lpstr>
      <vt:lpstr>School of thought, DELIVERY DISTINCTION</vt:lpstr>
      <vt:lpstr>Regulations and standards compliance</vt:lpstr>
      <vt:lpstr>Security Compliance Offerings</vt:lpstr>
      <vt:lpstr>COMPLY W/||OUT COMPLIANCE</vt:lpstr>
      <vt:lpstr>IT AS BUSINESS FACILITY, PRECURSOR to ORGANIZATIONAL INTELLIGENCE</vt:lpstr>
      <vt:lpstr>Human capital</vt:lpstr>
      <vt:lpstr>technology</vt:lpstr>
      <vt:lpstr>Q&amp;A</vt:lpstr>
      <vt:lpstr>WE DO IT</vt:lpstr>
      <vt:lpstr>CONSULTANCY PRACTICE: cyberstrategy</vt:lpstr>
      <vt:lpstr>Methodology</vt:lpstr>
      <vt:lpstr>HOW DO YOU INITIATE a program?</vt:lpstr>
      <vt:lpstr>The aim Business lifecycle</vt:lpstr>
      <vt:lpstr>ACQUISITION</vt:lpstr>
      <vt:lpstr>IMPLEMENTATION (AND INTEGRATION)</vt:lpstr>
      <vt:lpstr>management</vt:lpstr>
      <vt:lpstr>Underpinning mechanisms, 8Ps</vt:lpstr>
      <vt:lpstr>Propriety of actions, CEOS</vt:lpstr>
      <vt:lpstr>DIDACTICAL PHILOSOPHY, SCF </vt:lpstr>
      <vt:lpstr>OUR proposition</vt:lpstr>
      <vt:lpstr>Q&amp;A</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HELP you</dc:title>
  <dc:creator>z _</dc:creator>
  <cp:lastModifiedBy>z _</cp:lastModifiedBy>
  <cp:revision>33</cp:revision>
  <dcterms:created xsi:type="dcterms:W3CDTF">2015-03-05T15:18:16Z</dcterms:created>
  <dcterms:modified xsi:type="dcterms:W3CDTF">2015-10-29T10:29:41Z</dcterms:modified>
</cp:coreProperties>
</file>