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3" r:id="rId4"/>
    <p:sldId id="270" r:id="rId5"/>
    <p:sldId id="262" r:id="rId6"/>
    <p:sldId id="264" r:id="rId7"/>
    <p:sldId id="266" r:id="rId8"/>
    <p:sldId id="267" r:id="rId9"/>
    <p:sldId id="257" r:id="rId10"/>
    <p:sldId id="259" r:id="rId11"/>
    <p:sldId id="260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jprod.local:9000/admi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DJPROD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Orquestando la Producción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DJPROD – </a:t>
            </a:r>
            <a:r>
              <a:rPr lang="es-AR" dirty="0" smtClean="0"/>
              <a:t>Aplicación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>
                <a:hlinkClick r:id="rId2"/>
              </a:rPr>
              <a:t>Acceder a la DEMO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DJPROD – Futuras Líneas de </a:t>
            </a:r>
            <a:r>
              <a:rPr lang="es-AR" dirty="0" smtClean="0"/>
              <a:t>Trabajo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s-AR" dirty="0"/>
              <a:t>Usabilidad de usuario.</a:t>
            </a:r>
          </a:p>
          <a:p>
            <a:pPr lvl="0"/>
            <a:r>
              <a:rPr lang="es-AR" dirty="0"/>
              <a:t>Implementación de calendario de máquina.</a:t>
            </a:r>
          </a:p>
          <a:p>
            <a:pPr lvl="0"/>
            <a:r>
              <a:rPr lang="es-AR" dirty="0"/>
              <a:t>Incorporación de materia prima al proceso productivo.</a:t>
            </a:r>
          </a:p>
          <a:p>
            <a:pPr lvl="0"/>
            <a:r>
              <a:rPr lang="es-AR" dirty="0"/>
              <a:t>Incorporación de costos de producción</a:t>
            </a:r>
            <a:r>
              <a:rPr lang="es-AR" dirty="0" smtClean="0"/>
              <a:t>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DJPROD – </a:t>
            </a:r>
            <a:r>
              <a:rPr lang="es-AR" dirty="0" smtClean="0"/>
              <a:t>Consultas</a:t>
            </a:r>
            <a:endParaRPr lang="es-AR" dirty="0"/>
          </a:p>
        </p:txBody>
      </p:sp>
      <p:pic>
        <p:nvPicPr>
          <p:cNvPr id="2050" name="Picture 2" descr="http://thmbcache.com/thumbs/776608/w460h390c/Consultas_Instrumental_Opt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52649"/>
            <a:ext cx="43815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2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DJPROD – </a:t>
            </a:r>
            <a:r>
              <a:rPr lang="es-AR" dirty="0" smtClean="0"/>
              <a:t>Fin de la Presentación</a:t>
            </a:r>
            <a:endParaRPr lang="es-AR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3235404"/>
            <a:ext cx="55723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600" dirty="0" smtClean="0"/>
              <a:t>Muchas Gracias</a:t>
            </a:r>
            <a:endParaRPr lang="es-AR" sz="6600" dirty="0"/>
          </a:p>
        </p:txBody>
      </p:sp>
    </p:spTree>
    <p:extLst>
      <p:ext uri="{BB962C8B-B14F-4D97-AF65-F5344CB8AC3E}">
        <p14:creationId xmlns:p14="http://schemas.microsoft.com/office/powerpoint/2010/main" val="173341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DJPROD – Objetivo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Planificación </a:t>
            </a:r>
            <a:r>
              <a:rPr lang="es-AR" dirty="0"/>
              <a:t>en forma automática y optimizada de la </a:t>
            </a:r>
            <a:r>
              <a:rPr lang="es-AR" dirty="0" smtClean="0"/>
              <a:t>producción en función de:</a:t>
            </a:r>
          </a:p>
          <a:p>
            <a:pPr lvl="1"/>
            <a:r>
              <a:rPr lang="es-AR" dirty="0" smtClean="0"/>
              <a:t>Maquinarias </a:t>
            </a:r>
            <a:r>
              <a:rPr lang="es-AR" dirty="0"/>
              <a:t>de la fabrica</a:t>
            </a:r>
          </a:p>
          <a:p>
            <a:pPr lvl="1"/>
            <a:r>
              <a:rPr lang="es-AR" dirty="0"/>
              <a:t>Tareas que realiza cada máquina </a:t>
            </a:r>
          </a:p>
          <a:p>
            <a:pPr lvl="1"/>
            <a:r>
              <a:rPr lang="es-AR" dirty="0"/>
              <a:t>Productos producidos por la fábrica</a:t>
            </a:r>
          </a:p>
          <a:p>
            <a:pPr lvl="1"/>
            <a:r>
              <a:rPr lang="es-AR" dirty="0"/>
              <a:t>Tareas de las que se compone cada producto</a:t>
            </a:r>
          </a:p>
          <a:p>
            <a:pPr lvl="1"/>
            <a:r>
              <a:rPr lang="es-AR" dirty="0"/>
              <a:t>Dependencia entre tareas por producto</a:t>
            </a:r>
          </a:p>
          <a:p>
            <a:pPr lvl="1"/>
            <a:r>
              <a:rPr lang="es-AR" dirty="0"/>
              <a:t>Tiempos que demora realizar cada tarea por máquina, por producto</a:t>
            </a:r>
          </a:p>
          <a:p>
            <a:pPr lvl="1"/>
            <a:r>
              <a:rPr lang="es-AR" dirty="0"/>
              <a:t>Pedidos a producir</a:t>
            </a:r>
          </a:p>
          <a:p>
            <a:pPr lvl="1"/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DJPROD – Justificación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035552" cy="2286000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Fortalezas</a:t>
            </a:r>
          </a:p>
          <a:p>
            <a:pPr lvl="1"/>
            <a:r>
              <a:rPr lang="es-AR" dirty="0"/>
              <a:t>Producto realizado íntegramente a partir de </a:t>
            </a:r>
            <a:r>
              <a:rPr lang="es-AR" dirty="0" err="1"/>
              <a:t>frameworks</a:t>
            </a:r>
            <a:r>
              <a:rPr lang="es-AR" dirty="0"/>
              <a:t> y herramientas de software </a:t>
            </a:r>
            <a:r>
              <a:rPr lang="es-AR" dirty="0" smtClean="0"/>
              <a:t>libre.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8200" y="1600200"/>
            <a:ext cx="4035552" cy="228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92500" lnSpcReduction="20000"/>
          </a:bodyPr>
          <a:lstStyle>
            <a:lvl1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/>
            </a:lvl1pPr>
            <a:lvl2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/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/>
            </a:lvl3pPr>
            <a:lvl4pPr indent="-228600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/>
            </a:lvl4pPr>
            <a:lvl5pPr indent="-22860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/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baseline="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baseline="0"/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baseline="0"/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baseline="0"/>
            </a:lvl9pPr>
          </a:lstStyle>
          <a:p>
            <a:r>
              <a:rPr lang="es-AR" dirty="0"/>
              <a:t>Debilidades</a:t>
            </a:r>
          </a:p>
          <a:p>
            <a:pPr lvl="1"/>
            <a:r>
              <a:rPr lang="es-AR" dirty="0"/>
              <a:t>Siendo que se trata de una primera etapa, la planificación se verá limitada a la utilización de maquinaria, productos, tareas y pedidos.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9760" y="3886200"/>
            <a:ext cx="4035552" cy="228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92500" lnSpcReduction="10000"/>
          </a:bodyPr>
          <a:lstStyle>
            <a:defPPr>
              <a:defRPr lang="en-US"/>
            </a:defPPr>
            <a:lvl1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/>
            </a:lvl1pPr>
            <a:lvl2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/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/>
            </a:lvl3pPr>
            <a:lvl4pPr indent="-228600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/>
            </a:lvl4pPr>
            <a:lvl5pPr indent="-22860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/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baseline="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baseline="0"/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baseline="0"/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baseline="0"/>
            </a:lvl9pPr>
          </a:lstStyle>
          <a:p>
            <a:r>
              <a:rPr lang="es-AR" dirty="0" smtClean="0"/>
              <a:t>Oportunidades</a:t>
            </a:r>
            <a:endParaRPr lang="es-AR" dirty="0"/>
          </a:p>
          <a:p>
            <a:pPr lvl="1"/>
            <a:r>
              <a:rPr lang="es-AR" dirty="0"/>
              <a:t>Los productos existentes en el mercado son escasos, muy caros y en general no son de origen </a:t>
            </a:r>
            <a:r>
              <a:rPr lang="es-AR" dirty="0" smtClean="0"/>
              <a:t>nacional.</a:t>
            </a:r>
            <a:endParaRPr lang="es-AR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8200" y="3886200"/>
            <a:ext cx="4035552" cy="2286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/>
          </a:bodyPr>
          <a:lstStyle>
            <a:defPPr>
              <a:defRPr lang="en-US"/>
            </a:defPPr>
            <a:lvl1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/>
            </a:lvl1pPr>
            <a:lvl2pPr marL="640080" lvl="1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/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/>
            </a:lvl3pPr>
            <a:lvl4pPr indent="-228600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/>
            </a:lvl4pPr>
            <a:lvl5pPr indent="-22860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/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baseline="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baseline="0"/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baseline="0"/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baseline="0"/>
            </a:lvl9pPr>
          </a:lstStyle>
          <a:p>
            <a:r>
              <a:rPr lang="es-AR" dirty="0"/>
              <a:t>Amenazas</a:t>
            </a:r>
          </a:p>
          <a:p>
            <a:pPr lvl="1"/>
            <a:r>
              <a:rPr lang="es-AR" dirty="0"/>
              <a:t>No se han detectado </a:t>
            </a:r>
            <a:r>
              <a:rPr lang="es-AR" dirty="0" smtClean="0"/>
              <a:t>amenazas.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090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DJPROD – Estado del arte</a:t>
            </a:r>
            <a:endParaRPr lang="es-A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447227"/>
              </p:ext>
            </p:extLst>
          </p:nvPr>
        </p:nvGraphicFramePr>
        <p:xfrm>
          <a:off x="1142999" y="1828797"/>
          <a:ext cx="6629401" cy="4517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9511"/>
                <a:gridCol w="1117829"/>
                <a:gridCol w="1012496"/>
                <a:gridCol w="1012496"/>
                <a:gridCol w="1047607"/>
                <a:gridCol w="1119462"/>
              </a:tblGrid>
              <a:tr h="7004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 dirty="0">
                          <a:effectLst/>
                        </a:rPr>
                        <a:t>Producto</a:t>
                      </a:r>
                      <a:endParaRPr lang="es-AR" sz="14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Presea (NeuralSoft)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PlannerOne (Quonext)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Super VISION (Lemdi)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Preactor (SIMLog)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Aplicación a desarrollar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</a:tr>
              <a:tr h="1249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 dirty="0">
                          <a:effectLst/>
                        </a:rPr>
                        <a:t>Independencia respecto de otros productos</a:t>
                      </a:r>
                      <a:endParaRPr lang="es-AR" sz="14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Independiente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Dependiente de Microsoft Dynamics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Dependiente de sistema operativo. Aplicación instalable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Dependencia de Sistema Operativo. Aplicación instalable.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Independiente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</a:tr>
              <a:tr h="466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Complejidad de implementación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Media-Alta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Alta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Poco adaptable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Alta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Baja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</a:tr>
              <a:tr h="466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Infraestructura necesaria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Baja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Alta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Media-Baja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Alta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Baja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</a:tr>
              <a:tr h="233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Precio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Medio-Alto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Alto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Medio-Bajo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Medio-Alto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Bajo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</a:tr>
              <a:tr h="233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Idioma Español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Sí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Sí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Sí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Sí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Sí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</a:tr>
              <a:tr h="466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País de procedencia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Argentina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España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Argentina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Argentina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Argentina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</a:tr>
              <a:tr h="4669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Integración con otros procesos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SI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SI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NO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SI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SI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</a:tr>
              <a:tr h="233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Cliente Web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SI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NO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NO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>
                          <a:effectLst/>
                        </a:rPr>
                        <a:t>NO</a:t>
                      </a:r>
                      <a:endParaRPr lang="es-AR" sz="140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300" dirty="0">
                          <a:effectLst/>
                        </a:rPr>
                        <a:t>SI</a:t>
                      </a:r>
                      <a:endParaRPr lang="es-AR" sz="14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"/>
                      </a:endParaRPr>
                    </a:p>
                  </a:txBody>
                  <a:tcPr marL="48991" marR="57157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5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DJPROD – Infraestructura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dirty="0" smtClean="0"/>
              <a:t>Aplicación Web</a:t>
            </a:r>
          </a:p>
          <a:p>
            <a:r>
              <a:rPr lang="es-AR" dirty="0" err="1" smtClean="0"/>
              <a:t>Backend</a:t>
            </a:r>
            <a:r>
              <a:rPr lang="es-AR" dirty="0" smtClean="0"/>
              <a:t>:</a:t>
            </a:r>
          </a:p>
          <a:p>
            <a:pPr lvl="1"/>
            <a:r>
              <a:rPr lang="es-AR" dirty="0"/>
              <a:t>Sistema Operativo: Ubuntu 14.04 LTS.</a:t>
            </a:r>
          </a:p>
          <a:p>
            <a:pPr lvl="1"/>
            <a:r>
              <a:rPr lang="es-AR" dirty="0" smtClean="0"/>
              <a:t>Lenguaje: Python.</a:t>
            </a:r>
          </a:p>
          <a:p>
            <a:pPr lvl="1"/>
            <a:r>
              <a:rPr lang="es-AR" dirty="0" err="1" smtClean="0"/>
              <a:t>Frameworks</a:t>
            </a:r>
            <a:r>
              <a:rPr lang="es-AR" dirty="0" smtClean="0"/>
              <a:t>: </a:t>
            </a:r>
          </a:p>
          <a:p>
            <a:pPr lvl="2"/>
            <a:r>
              <a:rPr lang="es-AR" dirty="0" smtClean="0"/>
              <a:t>Django (Aplicación Web) .</a:t>
            </a:r>
          </a:p>
          <a:p>
            <a:pPr lvl="2"/>
            <a:r>
              <a:rPr lang="es-AR" dirty="0" err="1" smtClean="0"/>
              <a:t>Pulp</a:t>
            </a:r>
            <a:r>
              <a:rPr lang="es-AR" dirty="0" smtClean="0"/>
              <a:t> (Programación lineal).</a:t>
            </a:r>
          </a:p>
          <a:p>
            <a:pPr lvl="1"/>
            <a:r>
              <a:rPr lang="es-AR" dirty="0" smtClean="0"/>
              <a:t>Base de datos: </a:t>
            </a:r>
            <a:r>
              <a:rPr lang="es-AR" dirty="0" err="1" smtClean="0"/>
              <a:t>MySQL</a:t>
            </a:r>
            <a:r>
              <a:rPr lang="es-AR" dirty="0" smtClean="0"/>
              <a:t> o </a:t>
            </a:r>
            <a:r>
              <a:rPr lang="es-AR" dirty="0" err="1" smtClean="0"/>
              <a:t>PostgreSQL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Servidor Web: Apache.</a:t>
            </a:r>
          </a:p>
          <a:p>
            <a:r>
              <a:rPr lang="es-AR" dirty="0" err="1" smtClean="0"/>
              <a:t>Frontend</a:t>
            </a:r>
            <a:r>
              <a:rPr lang="es-AR" dirty="0" smtClean="0"/>
              <a:t>:</a:t>
            </a:r>
          </a:p>
          <a:p>
            <a:pPr lvl="1"/>
            <a:r>
              <a:rPr lang="es-AR" dirty="0" smtClean="0"/>
              <a:t>Lenguaje: </a:t>
            </a:r>
            <a:r>
              <a:rPr lang="es-AR" dirty="0" err="1" smtClean="0"/>
              <a:t>Javascript</a:t>
            </a:r>
            <a:r>
              <a:rPr lang="es-AR" dirty="0" smtClean="0"/>
              <a:t>, CSS, HTML.</a:t>
            </a:r>
          </a:p>
          <a:p>
            <a:pPr lvl="1"/>
            <a:r>
              <a:rPr lang="es-AR" dirty="0" err="1" smtClean="0"/>
              <a:t>Frameworks</a:t>
            </a:r>
            <a:r>
              <a:rPr lang="es-AR" dirty="0" smtClean="0"/>
              <a:t>:</a:t>
            </a:r>
          </a:p>
          <a:p>
            <a:pPr lvl="2"/>
            <a:r>
              <a:rPr lang="es-AR" dirty="0" err="1" smtClean="0"/>
              <a:t>Jquery</a:t>
            </a:r>
            <a:r>
              <a:rPr lang="es-AR" dirty="0" smtClean="0"/>
              <a:t> (Presentación).</a:t>
            </a:r>
          </a:p>
          <a:p>
            <a:pPr lvl="2"/>
            <a:r>
              <a:rPr lang="es-AR" dirty="0" smtClean="0"/>
              <a:t>DHTMLX (Presentación).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327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DJPROD – </a:t>
            </a:r>
            <a:r>
              <a:rPr lang="es-AR" dirty="0"/>
              <a:t>Funcionamiento (Modelo Lineal de Tiempo Continuo)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</a:t>
            </a:r>
            <a:r>
              <a:rPr lang="es-AR" dirty="0"/>
              <a:t>resolución se realizará a través del método SIMPLEX sobre un modelo matemático lineal basado en:</a:t>
            </a:r>
          </a:p>
          <a:p>
            <a:pPr lvl="1"/>
            <a:r>
              <a:rPr lang="es-AR" dirty="0"/>
              <a:t>La cantidad de producto por pedido a planificar.</a:t>
            </a:r>
          </a:p>
          <a:p>
            <a:pPr lvl="1"/>
            <a:r>
              <a:rPr lang="es-AR" dirty="0"/>
              <a:t>Las máquinas utilizadas en la planificación.</a:t>
            </a:r>
          </a:p>
          <a:p>
            <a:pPr lvl="1"/>
            <a:r>
              <a:rPr lang="es-AR" dirty="0"/>
              <a:t>Las tareas que puede realizar cada máquina.</a:t>
            </a:r>
          </a:p>
          <a:p>
            <a:pPr lvl="1"/>
            <a:r>
              <a:rPr lang="es-AR" dirty="0"/>
              <a:t>Las tareas necesarias para fabricar cada producto.</a:t>
            </a:r>
          </a:p>
          <a:p>
            <a:pPr lvl="1"/>
            <a:r>
              <a:rPr lang="es-AR" dirty="0"/>
              <a:t>Los tiempos necesarios para realizar una tarea T en la máquina M para fabricar el producto P</a:t>
            </a:r>
            <a:r>
              <a:rPr lang="es-A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65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DJPROD – </a:t>
            </a:r>
            <a:r>
              <a:rPr lang="es-AR" dirty="0"/>
              <a:t>Funcionamiento </a:t>
            </a:r>
            <a:r>
              <a:rPr lang="es-AR" dirty="0" smtClean="0"/>
              <a:t>(</a:t>
            </a:r>
            <a:r>
              <a:rPr lang="es-AR" dirty="0"/>
              <a:t>Heurística Basada en Dependencias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s-AR" sz="3200" dirty="0"/>
              <a:t>Para un mismo producto de un mismo pedido:</a:t>
            </a:r>
          </a:p>
          <a:p>
            <a:pPr lvl="1"/>
            <a:r>
              <a:rPr lang="es-AR" sz="2800" dirty="0"/>
              <a:t>Armar un listado ordenado de los bloques según el siguiente criterio: grado de dependencia de las </a:t>
            </a:r>
            <a:r>
              <a:rPr lang="es-AR" sz="2800" dirty="0" smtClean="0"/>
              <a:t>tareas (</a:t>
            </a:r>
            <a:r>
              <a:rPr lang="es-AR" sz="2800" dirty="0"/>
              <a:t>las menos dependientes al principio y las más dependientes al final).</a:t>
            </a:r>
          </a:p>
          <a:p>
            <a:pPr lvl="1"/>
            <a:r>
              <a:rPr lang="es-AR" sz="2800" dirty="0"/>
              <a:t>Adicionar los bloques con tareas independientes al final del listado.</a:t>
            </a:r>
          </a:p>
          <a:p>
            <a:pPr lvl="1"/>
            <a:r>
              <a:rPr lang="es-AR" sz="2800" dirty="0"/>
              <a:t>Recorrer el listado de bloques:</a:t>
            </a:r>
          </a:p>
          <a:p>
            <a:pPr lvl="2"/>
            <a:r>
              <a:rPr lang="es-AR" sz="2400" dirty="0"/>
              <a:t>Asignar el bloque a la máquina correspondiente respetando las restricciones mencionadas arriba e intentando asignarlo con la fecha más temprana </a:t>
            </a:r>
            <a:r>
              <a:rPr lang="es-AR" sz="2400" dirty="0" smtClean="0"/>
              <a:t>posible.</a:t>
            </a:r>
          </a:p>
          <a:p>
            <a:pPr lvl="2"/>
            <a:r>
              <a:rPr lang="es-AR" sz="2400" dirty="0" smtClean="0"/>
              <a:t>Opcional: Búsqueda binaria temporal para optimización y compresión del cronograma.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7556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DJPROD </a:t>
            </a:r>
            <a:r>
              <a:rPr lang="es-AR" smtClean="0"/>
              <a:t>– Casos </a:t>
            </a:r>
            <a:r>
              <a:rPr lang="es-AR" dirty="0" smtClean="0"/>
              <a:t>de Uso</a:t>
            </a:r>
            <a:endParaRPr lang="es-AR" dirty="0"/>
          </a:p>
        </p:txBody>
      </p:sp>
      <p:pic>
        <p:nvPicPr>
          <p:cNvPr id="5" name="Picture 4" descr="UseCase Diagram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13519"/>
            <a:ext cx="4929253" cy="5268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34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60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s-AR" dirty="0"/>
              <a:t>DJPROD – Caso de </a:t>
            </a:r>
            <a:r>
              <a:rPr lang="es-AR" dirty="0" smtClean="0"/>
              <a:t>Prueba (Proceso de Producción de Neumáticos)</a:t>
            </a:r>
          </a:p>
        </p:txBody>
      </p:sp>
      <p:pic>
        <p:nvPicPr>
          <p:cNvPr id="1026" name="Picture 2" descr="I:\cerebro\Documentos\facultad\7120 - Modelos y Optimización III\01 TP\Caso de uso\Fabricación de neumáticos\Esquema de producció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27588"/>
            <a:ext cx="9144000" cy="4925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41</TotalTime>
  <Words>544</Words>
  <Application>Microsoft Office PowerPoint</Application>
  <PresentationFormat>On-screen Show (4:3)</PresentationFormat>
  <Paragraphs>116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DJPROD</vt:lpstr>
      <vt:lpstr>DJPROD – Objetivo</vt:lpstr>
      <vt:lpstr>DJPROD – Justificación</vt:lpstr>
      <vt:lpstr>DJPROD – Estado del arte</vt:lpstr>
      <vt:lpstr>DJPROD – Infraestructura</vt:lpstr>
      <vt:lpstr>DJPROD – Funcionamiento (Modelo Lineal de Tiempo Continuo)</vt:lpstr>
      <vt:lpstr>DJPROD – Funcionamiento (Heurística Basada en Dependencias)</vt:lpstr>
      <vt:lpstr>DJPROD – Casos de Uso</vt:lpstr>
      <vt:lpstr>DJPROD – Caso de Prueba (Proceso de Producción de Neumáticos)</vt:lpstr>
      <vt:lpstr>DJPROD – Aplicación</vt:lpstr>
      <vt:lpstr>DJPROD – Futuras Líneas de Trabajo</vt:lpstr>
      <vt:lpstr>DJPROD – Consultas</vt:lpstr>
      <vt:lpstr>DJPROD – Fin de la Presentación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DJPROD - Caso de uso</dc:title>
  <dc:creator>cerebro</dc:creator>
  <cp:lastModifiedBy>Goldberg, Juan Sebastian</cp:lastModifiedBy>
  <cp:revision>16</cp:revision>
  <dcterms:created xsi:type="dcterms:W3CDTF">2006-08-16T00:00:00Z</dcterms:created>
  <dcterms:modified xsi:type="dcterms:W3CDTF">2014-11-25T16:08:35Z</dcterms:modified>
</cp:coreProperties>
</file>