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9" r:id="rId5"/>
    <p:sldId id="260" r:id="rId6"/>
    <p:sldId id="261" r:id="rId7"/>
    <p:sldId id="258" r:id="rId8"/>
    <p:sldId id="262" r:id="rId9"/>
    <p:sldId id="278" r:id="rId10"/>
    <p:sldId id="263" r:id="rId11"/>
    <p:sldId id="264" r:id="rId12"/>
    <p:sldId id="279" r:id="rId13"/>
    <p:sldId id="266" r:id="rId14"/>
    <p:sldId id="267" r:id="rId15"/>
    <p:sldId id="270" r:id="rId16"/>
    <p:sldId id="268" r:id="rId17"/>
    <p:sldId id="280" r:id="rId18"/>
    <p:sldId id="271" r:id="rId19"/>
    <p:sldId id="273" r:id="rId20"/>
    <p:sldId id="281" r:id="rId21"/>
    <p:sldId id="274" r:id="rId22"/>
    <p:sldId id="275" r:id="rId23"/>
    <p:sldId id="276" r:id="rId24"/>
    <p:sldId id="282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7BB-B352-49EB-888C-1C1CC71B4E3D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91EF-9964-4C37-9220-8C294B3FFC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39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29836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23230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7649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4885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23004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42856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63961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9445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2712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32060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0167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DCD7-71BA-4565-8613-60A5D31833D1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6BC1-2667-4E8E-986B-975767B38B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45392"/>
          </a:xfrm>
        </p:spPr>
        <p:txBody>
          <a:bodyPr>
            <a:normAutofit fontScale="90000"/>
          </a:bodyPr>
          <a:lstStyle/>
          <a:p>
            <a:r>
              <a:rPr lang="es-E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ANÁLISIS S&amp;P500</a:t>
            </a: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36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Facundo Allia Fernandez</a:t>
            </a:r>
            <a:endParaRPr lang="es-AR" sz="3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97" y="2581492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6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ejor día para invertir teniendo en cuenta el retorno de los movimiento </a:t>
            </a:r>
            <a:r>
              <a:rPr lang="es-E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intradiarios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11" y="2192441"/>
            <a:ext cx="9214802" cy="22599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472" y="4645362"/>
            <a:ext cx="5052023" cy="10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3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ejor día para invertir teniendo en cuenta el retorno de los movimiento </a:t>
            </a:r>
            <a:r>
              <a:rPr lang="es-E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intradiarios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16726" y="2054225"/>
            <a:ext cx="413707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El </a:t>
            </a:r>
            <a:r>
              <a:rPr lang="es-ES" sz="2000" dirty="0">
                <a:solidFill>
                  <a:schemeClr val="bg1"/>
                </a:solidFill>
              </a:rPr>
              <a:t>mejor día para invertir solo teniendo en cuenta los rendimientos </a:t>
            </a:r>
            <a:r>
              <a:rPr lang="es-ES" sz="2000" dirty="0" err="1" smtClean="0">
                <a:solidFill>
                  <a:schemeClr val="bg1"/>
                </a:solidFill>
              </a:rPr>
              <a:t>intradiarios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es el </a:t>
            </a:r>
            <a:r>
              <a:rPr lang="es-ES" sz="2000" dirty="0" smtClean="0">
                <a:solidFill>
                  <a:schemeClr val="bg1"/>
                </a:solidFill>
              </a:rPr>
              <a:t>miércoles, </a:t>
            </a:r>
            <a:r>
              <a:rPr lang="es-ES" sz="2000" dirty="0">
                <a:solidFill>
                  <a:schemeClr val="bg1"/>
                </a:solidFill>
              </a:rPr>
              <a:t>con un retorno promedio en el periodo bajo estudio de </a:t>
            </a:r>
            <a:r>
              <a:rPr lang="es-ES" sz="2000" dirty="0" smtClean="0">
                <a:solidFill>
                  <a:schemeClr val="bg1"/>
                </a:solidFill>
              </a:rPr>
              <a:t>0.02%. 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Por </a:t>
            </a:r>
            <a:r>
              <a:rPr lang="es-ES" sz="2000" dirty="0">
                <a:solidFill>
                  <a:schemeClr val="bg1"/>
                </a:solidFill>
              </a:rPr>
              <a:t>otro lado, el peor </a:t>
            </a:r>
            <a:r>
              <a:rPr lang="es-ES" sz="2000" dirty="0" smtClean="0">
                <a:solidFill>
                  <a:schemeClr val="bg1"/>
                </a:solidFill>
              </a:rPr>
              <a:t>día </a:t>
            </a:r>
            <a:r>
              <a:rPr lang="es-ES" sz="2000" dirty="0">
                <a:solidFill>
                  <a:schemeClr val="bg1"/>
                </a:solidFill>
              </a:rPr>
              <a:t>para realizar esta estrategia es el viernes, con un retorno promedio en el periodo bajo estudio de un -</a:t>
            </a:r>
            <a:r>
              <a:rPr lang="es-ES" sz="2000" dirty="0" smtClean="0">
                <a:solidFill>
                  <a:schemeClr val="bg1"/>
                </a:solidFill>
              </a:rPr>
              <a:t>0.03%.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Las mismas consideraciones que fueron presentadas para la estrategia anterior deben </a:t>
            </a:r>
            <a:r>
              <a:rPr lang="es-ES" sz="2000" dirty="0" smtClean="0">
                <a:solidFill>
                  <a:schemeClr val="bg1"/>
                </a:solidFill>
              </a:rPr>
              <a:t>tenerse </a:t>
            </a:r>
            <a:r>
              <a:rPr lang="es-ES" sz="2000" dirty="0" smtClean="0">
                <a:solidFill>
                  <a:schemeClr val="bg1"/>
                </a:solidFill>
              </a:rPr>
              <a:t>en cuenta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pic>
        <p:nvPicPr>
          <p:cNvPr id="1030" name="Picture 6" descr="Tick ​​verde Transparente PNG | PNG M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65" y="2152701"/>
            <a:ext cx="319161" cy="2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rca De La Cruz Rojo Firmar - Gráficos vectoriales gratis e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74" y="4006251"/>
            <a:ext cx="208944" cy="2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gno de exclamación - Iconos gratis de interfaz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00" y="5488878"/>
            <a:ext cx="210186" cy="21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047" y="2054225"/>
            <a:ext cx="5900491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88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MEJORES EMPRESAS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9 mejores empresas para invertir?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06" y="1931731"/>
            <a:ext cx="9820587" cy="3290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06" y="5194531"/>
            <a:ext cx="909411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9 mejores empresas para invertir?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81" y="2021497"/>
            <a:ext cx="10332437" cy="34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971919" y="616019"/>
            <a:ext cx="6473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9 mejores empresas del S&amp;P500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476800"/>
            <a:ext cx="11389702" cy="40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9 mejores empresas para invertir?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06872" y="2957010"/>
            <a:ext cx="39594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hubiéramos invertido en Monster al inicio del periodo hubiéramos multiplicado nuestra inversión por mas de 1000</a:t>
            </a:r>
            <a:endParaRPr lang="es-ES" sz="20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27023"/>
              </p:ext>
            </p:extLst>
          </p:nvPr>
        </p:nvGraphicFramePr>
        <p:xfrm>
          <a:off x="1035148" y="2087060"/>
          <a:ext cx="6061417" cy="4224840"/>
        </p:xfrm>
        <a:graphic>
          <a:graphicData uri="http://schemas.openxmlformats.org/drawingml/2006/table">
            <a:tbl>
              <a:tblPr/>
              <a:tblGrid>
                <a:gridCol w="2622452">
                  <a:extLst>
                    <a:ext uri="{9D8B030D-6E8A-4147-A177-3AD203B41FA5}">
                      <a16:colId xmlns:a16="http://schemas.microsoft.com/office/drawing/2014/main" val="3082395093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2645143092"/>
                    </a:ext>
                  </a:extLst>
                </a:gridCol>
                <a:gridCol w="1286608">
                  <a:extLst>
                    <a:ext uri="{9D8B030D-6E8A-4147-A177-3AD203B41FA5}">
                      <a16:colId xmlns:a16="http://schemas.microsoft.com/office/drawing/2014/main" val="2003677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s-ES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Empresa</a:t>
                      </a:r>
                      <a:endParaRPr lang="es-AR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b="1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Tickers</a:t>
                      </a:r>
                      <a:endParaRPr lang="es-AR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b="1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Cumulative</a:t>
                      </a:r>
                      <a:r>
                        <a:rPr lang="es-AR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final </a:t>
                      </a:r>
                      <a:r>
                        <a:rPr lang="es-AR" b="1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return</a:t>
                      </a:r>
                      <a:endParaRPr lang="es-AR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0479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bg1"/>
                          </a:solidFill>
                          <a:effectLst/>
                        </a:rPr>
                        <a:t>Monster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MNST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1061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180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solidFill>
                            <a:schemeClr val="bg1"/>
                          </a:solidFill>
                          <a:effectLst/>
                        </a:rPr>
                        <a:t>Netflix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NFLX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511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6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Old </a:t>
                      </a:r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Dominion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Freight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 Line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ODFL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367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639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solidFill>
                            <a:schemeClr val="bg1"/>
                          </a:solidFill>
                          <a:effectLst/>
                        </a:rPr>
                        <a:t>Nvidia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NVDA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330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849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Tractor </a:t>
                      </a:r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Supply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 Company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TSCO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271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822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bg1"/>
                          </a:solidFill>
                          <a:effectLst/>
                        </a:rPr>
                        <a:t>Tesla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TSLA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224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8361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bg1"/>
                          </a:solidFill>
                          <a:effectLst/>
                        </a:rPr>
                        <a:t>Apple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AAPL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207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657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Intuitive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Surgical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ISRG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179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5092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IDEXX </a:t>
                      </a:r>
                      <a:r>
                        <a:rPr lang="es-AR" dirty="0" err="1" smtClean="0">
                          <a:solidFill>
                            <a:schemeClr val="bg1"/>
                          </a:solidFill>
                          <a:effectLst/>
                        </a:rPr>
                        <a:t>Laboratories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solidFill>
                            <a:schemeClr val="bg1"/>
                          </a:solidFill>
                          <a:effectLst/>
                        </a:rPr>
                        <a:t>IDXX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164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989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ANSYS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effectLst/>
                        </a:rPr>
                        <a:t>ANSS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  <a:effectLst/>
                        </a:rPr>
                        <a:t>146 X</a:t>
                      </a:r>
                      <a:endParaRPr lang="es-A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11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3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ANÁLISIS SECTORIAL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mejores industrias que pertenecen al SP500 en las cuales se puede invertir?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815962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responder esta pregunta agruparemos las acciones del S&amp;P500 en los 11 sectores en los que se divide y compararemos sus retornos acumulados en el período analizado:</a:t>
            </a:r>
            <a:endParaRPr lang="es-ES" sz="20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9" y="2733530"/>
            <a:ext cx="10247142" cy="36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3258058" y="616019"/>
            <a:ext cx="5900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Análisis sectorial 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del S&amp;P500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447"/>
            <a:ext cx="12192000" cy="35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7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ANÁLISIS S&amp;P500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ES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 es el mejor día para invertir teniendo en cuenta el retorno de los movimiento gap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ES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 es el mejor día para invertir teniendo en cuenta el retorno de los movimientos </a:t>
            </a:r>
            <a:r>
              <a:rPr lang="es-ES" sz="1800" dirty="0" err="1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intradiarios</a:t>
            </a:r>
            <a:endParaRPr lang="es-ES" sz="18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ES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9 mejores empresas para invertir</a:t>
            </a:r>
            <a:endParaRPr lang="es-AR" sz="18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ES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son las mejores industrias que pertenecen al SP500 en las cuales se puede invertir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ES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fueron los momentos de alta volatilidad que afectaron al SP500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ANÁLISIS DE VOLATILIDAD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0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fueron los momentos de alta volatilidad que afectaron al SP500?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74167" y="1992234"/>
            <a:ext cx="8243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determinar los momento de de alta volatilidad que afectaron al S&amp;P500 podemos utilizar el índice VIX. </a:t>
            </a:r>
            <a:endParaRPr lang="es-ES" sz="20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58" y="3001666"/>
            <a:ext cx="7060884" cy="33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792389" y="616019"/>
            <a:ext cx="6832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Análisis de volatilidad 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del S&amp;P500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" y="1571555"/>
            <a:ext cx="12092428" cy="434017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618978" y="3953022"/>
            <a:ext cx="1033975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0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Cuales fueron los momentos de alta volatilidad que afectaron al SP500?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6097" y="1809350"/>
            <a:ext cx="1148920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deducir los cambios de régimen de volatilidad estableciendo como </a:t>
            </a: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 significativo de 40 puntos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Cuando el VIX toma valores superiores a 40 puntos, el mercado espera que el índice S&amp;P500 tenga una volatilidad de al menos 40% en los próximos 30 días. Esta situación se da en 7 momentos en el período analizado:</a:t>
            </a:r>
          </a:p>
          <a:p>
            <a:pPr algn="ctr"/>
            <a:endParaRPr lang="es-ES" sz="2000" b="0" dirty="0" smtClean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Septiembre 2001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Atentado 9/11 </a:t>
            </a: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Julio 2002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Piso de la caída de la crisis punto </a:t>
            </a:r>
            <a:r>
              <a:rPr lang="es-ES" sz="2000" b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</a:t>
            </a:r>
            <a:endParaRPr lang="es-ES" sz="2000" b="0" dirty="0" smtClean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2008-2009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Gran crisis de deuda </a:t>
            </a:r>
            <a:r>
              <a:rPr lang="es-ES" sz="2000" b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subprime</a:t>
            </a:r>
            <a:endParaRPr lang="es-ES" sz="2000" b="0" dirty="0" smtClean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Mayo 2010: 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Rezago de la crisis </a:t>
            </a:r>
            <a:r>
              <a:rPr lang="es-ES" sz="2000" b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subprime</a:t>
            </a:r>
            <a:endParaRPr lang="es-ES" sz="2000" b="0" dirty="0" smtClean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Agosto 2011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Crisis eurozona</a:t>
            </a: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Agosto 2015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Suba de tipos de interés</a:t>
            </a:r>
          </a:p>
          <a:p>
            <a:pPr>
              <a:lnSpc>
                <a:spcPct val="150000"/>
              </a:lnSpc>
            </a:pPr>
            <a:r>
              <a:rPr lang="es-ES" sz="2000" b="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Febrero 2020</a:t>
            </a:r>
            <a:r>
              <a:rPr lang="es-ES" sz="2000" b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Crisis Covid-19</a:t>
            </a:r>
            <a:endParaRPr lang="es-ES" sz="2000" b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GRACIAS!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8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MOVIMIENTOS GAP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ejor día para invertir teniendo en cuenta el retorno de los movimiento gap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667" y="1942506"/>
            <a:ext cx="9324665" cy="44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ejor día para invertir teniendo en cuenta el retorno de los movimiento gap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054225"/>
            <a:ext cx="5867400" cy="3971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16726" y="2054225"/>
            <a:ext cx="41370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El </a:t>
            </a:r>
            <a:r>
              <a:rPr lang="es-ES" sz="2000" dirty="0">
                <a:solidFill>
                  <a:schemeClr val="bg1"/>
                </a:solidFill>
              </a:rPr>
              <a:t>mejor día para invertir solo teniendo en cuenta los rendimientos gap es el martes, con un retorno promedio en el periodo bajo estudio de 0.06%. 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Por </a:t>
            </a:r>
            <a:r>
              <a:rPr lang="es-ES" sz="2000" dirty="0">
                <a:solidFill>
                  <a:schemeClr val="bg1"/>
                </a:solidFill>
              </a:rPr>
              <a:t>otro lado, el peor </a:t>
            </a:r>
            <a:r>
              <a:rPr lang="es-ES" sz="2000" dirty="0" smtClean="0">
                <a:solidFill>
                  <a:schemeClr val="bg1"/>
                </a:solidFill>
              </a:rPr>
              <a:t>día </a:t>
            </a:r>
            <a:r>
              <a:rPr lang="es-ES" sz="2000" dirty="0">
                <a:solidFill>
                  <a:schemeClr val="bg1"/>
                </a:solidFill>
              </a:rPr>
              <a:t>para realizar esta estrategia es el viernes, con un retorno promedio en el periodo bajo estudio de un -0.01</a:t>
            </a:r>
            <a:r>
              <a:rPr lang="es-ES" sz="2000" dirty="0" smtClean="0">
                <a:solidFill>
                  <a:schemeClr val="bg1"/>
                </a:solidFill>
              </a:rPr>
              <a:t>%.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Las diferencias no son significativas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pic>
        <p:nvPicPr>
          <p:cNvPr id="1030" name="Picture 6" descr="Tick ​​verde Transparente PNG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65" y="2152701"/>
            <a:ext cx="319161" cy="2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rca De La Cruz Rojo Firmar - Gráficos vectoriales gratis e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74" y="4006251"/>
            <a:ext cx="208944" cy="2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gno de exclamación - Iconos gratis de interfaz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00" y="5488878"/>
            <a:ext cx="210186" cy="21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62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5581" y="616943"/>
            <a:ext cx="9778217" cy="2112189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Si bien la estrategia 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"</a:t>
            </a:r>
            <a:r>
              <a:rPr lang="es-E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buy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the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close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, </a:t>
            </a:r>
            <a:r>
              <a:rPr lang="es-E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sell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the</a:t>
            </a:r>
            <a:r>
              <a:rPr lang="es-E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 open" </a:t>
            </a:r>
            <a:r>
              <a:rPr lang="es-E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 UI Light" panose="020B0304030504040204" pitchFamily="34" charset="-120"/>
              </a:rPr>
              <a:t>parece funcionar en la teoría, se deben tener en cuenta varios factores que merman drásticamente sus resultados: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icrosoft JhengHei UI Light" panose="020B0304030504040204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6150"/>
            <a:ext cx="571500" cy="571500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851" y="2729132"/>
            <a:ext cx="11016296" cy="2527665"/>
          </a:xfrm>
          <a:prstGeom prst="rect">
            <a:avLst/>
          </a:prstGeom>
        </p:spPr>
      </p:pic>
      <p:pic>
        <p:nvPicPr>
          <p:cNvPr id="7" name="Picture 14" descr="Signo de exclamación - Iconos gratis de interfaz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6" y="1282117"/>
            <a:ext cx="781839" cy="7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9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8" y="1167620"/>
            <a:ext cx="11468285" cy="446085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144767" y="362801"/>
            <a:ext cx="8127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Estrategia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 "</a:t>
            </a:r>
            <a:r>
              <a:rPr lang="es-ES" sz="3200" b="1" dirty="0" err="1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buy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s-ES" sz="3200" b="1" dirty="0" err="1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the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s-ES" sz="3200" b="1" dirty="0" err="1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close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, </a:t>
            </a:r>
            <a:r>
              <a:rPr lang="es-ES" sz="3200" b="1" dirty="0" err="1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sell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s-ES" sz="3200" b="1" dirty="0" err="1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the</a:t>
            </a:r>
            <a:r>
              <a:rPr lang="es-ES" sz="3200" b="1" dirty="0" smtClean="0">
                <a:latin typeface="Arial" panose="020B0604020202020204" pitchFamily="34" charset="0"/>
                <a:ea typeface="Microsoft JhengHei UI Light" panose="020B0304030504040204" pitchFamily="34" charset="-120"/>
                <a:cs typeface="Arial" panose="020B0604020202020204" pitchFamily="34" charset="0"/>
              </a:rPr>
              <a:t> open"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Estrategia 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"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buy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close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sell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open"</a:t>
            </a:r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3181"/>
              </p:ext>
            </p:extLst>
          </p:nvPr>
        </p:nvGraphicFramePr>
        <p:xfrm>
          <a:off x="872979" y="2005306"/>
          <a:ext cx="10446042" cy="381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014">
                  <a:extLst>
                    <a:ext uri="{9D8B030D-6E8A-4147-A177-3AD203B41FA5}">
                      <a16:colId xmlns:a16="http://schemas.microsoft.com/office/drawing/2014/main" val="1589853862"/>
                    </a:ext>
                  </a:extLst>
                </a:gridCol>
                <a:gridCol w="3482014">
                  <a:extLst>
                    <a:ext uri="{9D8B030D-6E8A-4147-A177-3AD203B41FA5}">
                      <a16:colId xmlns:a16="http://schemas.microsoft.com/office/drawing/2014/main" val="3690205322"/>
                    </a:ext>
                  </a:extLst>
                </a:gridCol>
                <a:gridCol w="3482014">
                  <a:extLst>
                    <a:ext uri="{9D8B030D-6E8A-4147-A177-3AD203B41FA5}">
                      <a16:colId xmlns:a16="http://schemas.microsoft.com/office/drawing/2014/main" val="147952391"/>
                    </a:ext>
                  </a:extLst>
                </a:gridCol>
              </a:tblGrid>
              <a:tr h="1591132">
                <a:tc>
                  <a:txBody>
                    <a:bodyPr/>
                    <a:lstStyle/>
                    <a:p>
                      <a:pPr algn="l"/>
                      <a:r>
                        <a:rPr lang="es-ES" b="0" dirty="0" err="1" smtClean="0">
                          <a:solidFill>
                            <a:schemeClr val="bg1"/>
                          </a:solidFill>
                          <a:effectLst/>
                        </a:rPr>
                        <a:t>Slippage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Difícilmente aplicable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Operar solo índices o acciones con mucha liquidez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852763"/>
                  </a:ext>
                </a:extLst>
              </a:tr>
              <a:tr h="1113793">
                <a:tc>
                  <a:txBody>
                    <a:bodyPr/>
                    <a:lstStyle/>
                    <a:p>
                      <a:pPr algn="l"/>
                      <a:r>
                        <a:rPr lang="es-ES" b="0" dirty="0" err="1" smtClean="0">
                          <a:solidFill>
                            <a:schemeClr val="bg1"/>
                          </a:solidFill>
                          <a:effectLst/>
                        </a:rPr>
                        <a:t>Sobreoperación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Costos operativos elevados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Esquema flat</a:t>
                      </a:r>
                      <a:r>
                        <a:rPr lang="es-ES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b="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fee</a:t>
                      </a:r>
                      <a:r>
                        <a:rPr lang="es-ES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recomendado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51660"/>
                  </a:ext>
                </a:extLst>
              </a:tr>
              <a:tr h="1113793"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No considera</a:t>
                      </a:r>
                      <a:r>
                        <a:rPr lang="es-ES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métricas de riesgo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Elevada exposición al riesgo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dirty="0" smtClean="0">
                          <a:solidFill>
                            <a:schemeClr val="bg1"/>
                          </a:solidFill>
                          <a:effectLst/>
                        </a:rPr>
                        <a:t>Operar</a:t>
                      </a:r>
                      <a:r>
                        <a:rPr lang="es-ES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índices o carteras bien diversificadas</a:t>
                      </a:r>
                      <a:endParaRPr lang="es-AR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595225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4009292" y="2813538"/>
            <a:ext cx="3235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009292" y="4161690"/>
            <a:ext cx="3235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4009292" y="5284761"/>
            <a:ext cx="3235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453538" y="2811190"/>
            <a:ext cx="32355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453538" y="4159342"/>
            <a:ext cx="32355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453538" y="5282413"/>
            <a:ext cx="32355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0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34599"/>
            <a:ext cx="12192000" cy="1885707"/>
          </a:xfrm>
          <a:solidFill>
            <a:schemeClr val="bg2">
              <a:lumMod val="25000"/>
              <a:alpha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INTRADAY</a:t>
            </a:r>
            <a:endParaRPr lang="es-AR" sz="66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94" y="5238524"/>
            <a:ext cx="4163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658</Words>
  <Application>Microsoft Office PowerPoint</Application>
  <PresentationFormat>Panorámica</PresentationFormat>
  <Paragraphs>93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Microsoft JhengHei</vt:lpstr>
      <vt:lpstr>Microsoft JhengHei UI Light</vt:lpstr>
      <vt:lpstr>Arial</vt:lpstr>
      <vt:lpstr>Calibri</vt:lpstr>
      <vt:lpstr>Calibri Light</vt:lpstr>
      <vt:lpstr>Tema de Office</vt:lpstr>
      <vt:lpstr>ANÁLISIS S&amp;P500     Facundo Allia Fernandez</vt:lpstr>
      <vt:lpstr>ANÁLISIS S&amp;P500</vt:lpstr>
      <vt:lpstr>MOVIMIENTOS GAP</vt:lpstr>
      <vt:lpstr>Mejor día para invertir teniendo en cuenta el retorno de los movimiento gap</vt:lpstr>
      <vt:lpstr>Mejor día para invertir teniendo en cuenta el retorno de los movimiento gap</vt:lpstr>
      <vt:lpstr>Si bien la estrategia "buy the close, sell the open" parece funcionar en la teoría, se deben tener en cuenta varios factores que merman drásticamente sus resultados:</vt:lpstr>
      <vt:lpstr>Presentación de PowerPoint</vt:lpstr>
      <vt:lpstr>Estrategia "buy the close, sell the open"</vt:lpstr>
      <vt:lpstr>INTRADAY</vt:lpstr>
      <vt:lpstr>Mejor día para invertir teniendo en cuenta el retorno de los movimiento intradiarios</vt:lpstr>
      <vt:lpstr>Mejor día para invertir teniendo en cuenta el retorno de los movimiento intradiarios</vt:lpstr>
      <vt:lpstr>MEJORES EMPRESAS</vt:lpstr>
      <vt:lpstr>Cuales son las 9 mejores empresas para invertir?</vt:lpstr>
      <vt:lpstr>Cuales son las 9 mejores empresas para invertir?</vt:lpstr>
      <vt:lpstr>Presentación de PowerPoint</vt:lpstr>
      <vt:lpstr>Cuales son las 9 mejores empresas para invertir?</vt:lpstr>
      <vt:lpstr>ANÁLISIS SECTORIAL</vt:lpstr>
      <vt:lpstr>Cuales son las mejores industrias que pertenecen al SP500 en las cuales se puede invertir?</vt:lpstr>
      <vt:lpstr>Presentación de PowerPoint</vt:lpstr>
      <vt:lpstr>ANÁLISIS DE VOLATILIDAD</vt:lpstr>
      <vt:lpstr>Cuales fueron los momentos de alta volatilidad que afectaron al SP500?</vt:lpstr>
      <vt:lpstr>Presentación de PowerPoint</vt:lpstr>
      <vt:lpstr>Cuales fueron los momentos de alta volatilidad que afectaron al SP500?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S&amp;P500     Facundo Allia Fernandez</dc:title>
  <dc:creator>Facundo Allia</dc:creator>
  <cp:lastModifiedBy>Facundo Allia </cp:lastModifiedBy>
  <cp:revision>18</cp:revision>
  <dcterms:created xsi:type="dcterms:W3CDTF">2022-06-30T18:49:48Z</dcterms:created>
  <dcterms:modified xsi:type="dcterms:W3CDTF">2022-07-01T15:30:27Z</dcterms:modified>
</cp:coreProperties>
</file>