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Economica"/>
      <p:regular r:id="rId8"/>
      <p:bold r:id="rId9"/>
      <p:italic r:id="rId10"/>
      <p:boldItalic r:id="rId11"/>
    </p:embeddedFont>
    <p:embeddedFont>
      <p:font typeface="Average"/>
      <p:regular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Economica-boldItalic.fntdata"/><Relationship Id="rId10" Type="http://schemas.openxmlformats.org/officeDocument/2006/relationships/font" Target="fonts/Economica-italic.fntdata"/><Relationship Id="rId12" Type="http://schemas.openxmlformats.org/officeDocument/2006/relationships/font" Target="fonts/Average-regular.fntdata"/><Relationship Id="rId9" Type="http://schemas.openxmlformats.org/officeDocument/2006/relationships/font" Target="fonts/Economica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Economica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f4f3f312b8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f4f3f312b8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Hi! I want to tell you about VonSim, an educational simulator for learning Assembly.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g13232b638d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" name="Google Shape;45;g13232b638d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created VonSim for our courses that teach Assembly at the Universidad Nacional de La Plata, where we have more than a thousand students per year. Previously, we used a very old simulator called MSX88, and VonSim was born as a web application that provided a backwards compatible version of the instruction set. VonSim is now 8 years old, and has had a very positive impact in the learning experience.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7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8" name="Google Shape;28;p7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9" name="Google Shape;29;p7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0" name="Google Shape;30;p7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7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1pPr>
            <a:lvl2pPr indent="-3810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2pPr>
            <a:lvl3pPr indent="-3810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3pPr>
            <a:lvl4pPr indent="-3810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4pPr>
            <a:lvl5pPr indent="-3810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5pPr>
            <a:lvl6pPr indent="-3810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6pPr>
            <a:lvl7pPr indent="-3810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●"/>
              <a:defRPr>
                <a:solidFill>
                  <a:schemeClr val="lt1"/>
                </a:solidFill>
              </a:defRPr>
            </a:lvl7pPr>
            <a:lvl8pPr indent="-3810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○"/>
              <a:defRPr>
                <a:solidFill>
                  <a:schemeClr val="lt1"/>
                </a:solidFill>
              </a:defRPr>
            </a:lvl8pPr>
            <a:lvl9pPr indent="-3810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59300" y="64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Economica"/>
              <a:buNone/>
              <a:defRPr sz="4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●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indent="-3810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○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indent="-3810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■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indent="-3810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●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indent="-3810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○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indent="-3810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■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indent="-3810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●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indent="-3810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○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indent="-3810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Economica"/>
              <a:buChar char="■"/>
              <a:defRPr sz="2400">
                <a:solidFill>
                  <a:schemeClr val="accent3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8"/>
          <p:cNvPicPr preferRelativeResize="0"/>
          <p:nvPr/>
        </p:nvPicPr>
        <p:blipFill rotWithShape="1">
          <a:blip r:embed="rId3">
            <a:alphaModFix/>
          </a:blip>
          <a:srcRect b="22916" l="0" r="0" t="0"/>
          <a:stretch/>
        </p:blipFill>
        <p:spPr>
          <a:xfrm>
            <a:off x="3927675" y="993726"/>
            <a:ext cx="4803126" cy="291952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8"/>
          <p:cNvSpPr txBox="1"/>
          <p:nvPr>
            <p:ph type="ctrTitle"/>
          </p:nvPr>
        </p:nvSpPr>
        <p:spPr>
          <a:xfrm>
            <a:off x="236944" y="530890"/>
            <a:ext cx="3319800" cy="2637000"/>
          </a:xfrm>
          <a:prstGeom prst="rect">
            <a:avLst/>
          </a:prstGeom>
        </p:spPr>
        <p:txBody>
          <a:bodyPr anchorCtr="0" anchor="b" bIns="92600" lIns="92600" spcFirstLastPara="1" rIns="92600" wrap="square" tIns="926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000">
                <a:solidFill>
                  <a:srgbClr val="A6F784"/>
                </a:solidFill>
              </a:rPr>
              <a:t>VonSim</a:t>
            </a:r>
            <a:endParaRPr b="1"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Educational Simulator for Assembly</a:t>
            </a:r>
            <a:endParaRPr sz="3600"/>
          </a:p>
        </p:txBody>
      </p:sp>
      <p:sp>
        <p:nvSpPr>
          <p:cNvPr id="39" name="Google Shape;39;p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8"/>
          <p:cNvSpPr txBox="1"/>
          <p:nvPr>
            <p:ph type="ctrTitle"/>
          </p:nvPr>
        </p:nvSpPr>
        <p:spPr>
          <a:xfrm>
            <a:off x="6725705" y="4661703"/>
            <a:ext cx="2418300" cy="48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000">
                <a:solidFill>
                  <a:srgbClr val="A6F784"/>
                </a:solidFill>
              </a:rPr>
              <a:t>https://vonsim.github.io/</a:t>
            </a:r>
            <a:endParaRPr sz="2000">
              <a:solidFill>
                <a:srgbClr val="A6F784"/>
              </a:solidFill>
            </a:endParaRPr>
          </a:p>
        </p:txBody>
      </p:sp>
      <p:pic>
        <p:nvPicPr>
          <p:cNvPr id="41" name="Google Shape;41;p8"/>
          <p:cNvPicPr preferRelativeResize="0"/>
          <p:nvPr/>
        </p:nvPicPr>
        <p:blipFill rotWithShape="1">
          <a:blip r:embed="rId4">
            <a:alphaModFix/>
          </a:blip>
          <a:srcRect b="2286" l="0" r="70241" t="0"/>
          <a:stretch/>
        </p:blipFill>
        <p:spPr>
          <a:xfrm>
            <a:off x="1620594" y="530895"/>
            <a:ext cx="464350" cy="5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13802" y="4788292"/>
            <a:ext cx="268500" cy="26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9"/>
          <p:cNvSpPr txBox="1"/>
          <p:nvPr>
            <p:ph type="title"/>
          </p:nvPr>
        </p:nvSpPr>
        <p:spPr>
          <a:xfrm>
            <a:off x="921300" y="1186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Context</a:t>
            </a:r>
            <a:endParaRPr/>
          </a:p>
        </p:txBody>
      </p:sp>
      <p:pic>
        <p:nvPicPr>
          <p:cNvPr id="48" name="Google Shape;48;p9"/>
          <p:cNvPicPr preferRelativeResize="0"/>
          <p:nvPr/>
        </p:nvPicPr>
        <p:blipFill rotWithShape="1">
          <a:blip r:embed="rId3">
            <a:alphaModFix/>
          </a:blip>
          <a:srcRect b="0" l="0" r="67551" t="0"/>
          <a:stretch/>
        </p:blipFill>
        <p:spPr>
          <a:xfrm>
            <a:off x="2750775" y="1207438"/>
            <a:ext cx="590800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49" name="Google Shape;49;p9"/>
          <p:cNvSpPr txBox="1"/>
          <p:nvPr/>
        </p:nvSpPr>
        <p:spPr>
          <a:xfrm>
            <a:off x="344782" y="1334618"/>
            <a:ext cx="4006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Informatics School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Universidad Nacional de La Plata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Courses that teach Assembly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Computer Organization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Computer Architecture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~1500 students per year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●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Previously: </a:t>
            </a:r>
            <a:r>
              <a:rPr b="1"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MSX88 </a:t>
            </a: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simulator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VonSim 1: 2017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  <a:p>
            <a:pPr indent="-3810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Economica"/>
              <a:buChar char="○"/>
            </a:pPr>
            <a:r>
              <a:rPr lang="en" sz="24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rPr>
              <a:t>VonSim 2: 2023</a:t>
            </a:r>
            <a:endParaRPr sz="2400">
              <a:solidFill>
                <a:schemeClr val="dk1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  <p:grpSp>
        <p:nvGrpSpPr>
          <p:cNvPr id="50" name="Google Shape;50;p9"/>
          <p:cNvGrpSpPr/>
          <p:nvPr/>
        </p:nvGrpSpPr>
        <p:grpSpPr>
          <a:xfrm>
            <a:off x="4467673" y="919575"/>
            <a:ext cx="4593251" cy="3444974"/>
            <a:chOff x="4323473" y="407775"/>
            <a:chExt cx="4593251" cy="3444974"/>
          </a:xfrm>
        </p:grpSpPr>
        <p:pic>
          <p:nvPicPr>
            <p:cNvPr id="51" name="Google Shape;51;p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323473" y="407775"/>
              <a:ext cx="4593251" cy="344497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2" name="Google Shape;52;p9"/>
            <p:cNvSpPr txBox="1"/>
            <p:nvPr/>
          </p:nvSpPr>
          <p:spPr>
            <a:xfrm>
              <a:off x="6110322" y="2438723"/>
              <a:ext cx="14118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2400">
                  <a:solidFill>
                    <a:schemeClr val="dk1"/>
                  </a:solidFill>
                  <a:latin typeface="Economica"/>
                  <a:ea typeface="Economica"/>
                  <a:cs typeface="Economica"/>
                  <a:sym typeface="Economica"/>
                </a:rPr>
                <a:t>MSX88</a:t>
              </a:r>
              <a:endParaRPr/>
            </a:p>
          </p:txBody>
        </p:sp>
      </p:grpSp>
      <p:pic>
        <p:nvPicPr>
          <p:cNvPr id="53" name="Google Shape;53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5750" y="64025"/>
            <a:ext cx="855549" cy="8555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4" name="Google Shape;54;p9" title="unlp_transparente_blanco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461834" y="1207437"/>
            <a:ext cx="47725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 Economica Gib">
  <a:themeElements>
    <a:clrScheme name="Slate">
      <a:dk1>
        <a:srgbClr val="FFFFFF"/>
      </a:dk1>
      <a:lt1>
        <a:srgbClr val="1B272E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E9BD3A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