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6"/>
  </p:notesMasterIdLst>
  <p:sldIdLst>
    <p:sldId id="256" r:id="rId2"/>
    <p:sldId id="356" r:id="rId3"/>
    <p:sldId id="353" r:id="rId4"/>
    <p:sldId id="354" r:id="rId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2FE6-3BD6-4E13-A4ED-13FC7B0E52DD}">
  <a:tblStyle styleId="{2D5A2FE6-3BD6-4E13-A4ED-13FC7B0E5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16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34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70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514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94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234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73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7097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03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539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164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30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84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669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147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144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23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850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5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604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82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87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8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306" cy="51434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754380" y="1639726"/>
            <a:ext cx="6553200" cy="2037080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100">
                <a:solidFill>
                  <a:schemeClr val="tx2"/>
                </a:solidFill>
              </a:rPr>
              <a:t>Curso Javascript</a:t>
            </a: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753686" y="3676806"/>
            <a:ext cx="5004940" cy="68580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</a:rPr>
              <a:t>Por: Facundo Ramírez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6" y="844422"/>
            <a:ext cx="8265496" cy="3288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solidFill>
                  <a:schemeClr val="tx2"/>
                </a:solidFill>
              </a:rPr>
              <a:t>Manipulación avanzada del DOM:</a:t>
            </a:r>
            <a:endParaRPr lang="es-ES" dirty="0">
              <a:solidFill>
                <a:schemeClr val="tx2"/>
              </a:solidFill>
            </a:endParaRPr>
          </a:p>
          <a:p>
            <a:endParaRPr lang="es-ES" sz="1200" b="1" u="sng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200" dirty="0"/>
              <a:t>Podemos generar, insertar y eliminar elementos HTML del DOM de la siguiente manera:</a:t>
            </a:r>
            <a:endParaRPr lang="es-ES" sz="12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b="1" dirty="0"/>
              <a:t>Generación de elementos</a:t>
            </a:r>
            <a:r>
              <a:rPr lang="es-ES" sz="1200" dirty="0"/>
              <a:t>: Lo hacemos con </a:t>
            </a:r>
            <a:r>
              <a:rPr lang="es-ES" sz="1200" b="1" dirty="0" err="1"/>
              <a:t>document.</a:t>
            </a:r>
            <a:r>
              <a:rPr lang="es-E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createElement</a:t>
            </a:r>
            <a:r>
              <a:rPr lang="es-ES" sz="1200" b="1" dirty="0"/>
              <a:t>(“</a:t>
            </a:r>
            <a:r>
              <a:rPr lang="es-ES" sz="1200" b="1" dirty="0" err="1"/>
              <a:t>nombreDeLaEtiqueta</a:t>
            </a:r>
            <a:r>
              <a:rPr lang="es-ES" sz="1200" b="1" dirty="0"/>
              <a:t>”)</a:t>
            </a:r>
            <a:r>
              <a:rPr lang="es-ES" sz="1200" dirty="0"/>
              <a:t>. Esto nos crea un Nodo HTML para posteriormente insertarlo en el DOM.</a:t>
            </a:r>
            <a:endParaRPr lang="es-ES" sz="12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b="1" dirty="0"/>
              <a:t>Inserción de elementos</a:t>
            </a:r>
            <a:r>
              <a:rPr lang="es-ES" sz="1200" dirty="0"/>
              <a:t>: Lo hacemos con </a:t>
            </a:r>
            <a:r>
              <a:rPr lang="es-ES" sz="1200" b="1" dirty="0" err="1"/>
              <a:t>document.body.</a:t>
            </a:r>
            <a:r>
              <a:rPr lang="es-E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s-ES" sz="1200" b="1" dirty="0"/>
              <a:t>(</a:t>
            </a:r>
            <a:r>
              <a:rPr lang="es-ES" sz="1200" b="1" dirty="0" err="1"/>
              <a:t>referenciaDelNodo</a:t>
            </a:r>
            <a:r>
              <a:rPr lang="es-ES" sz="1200" b="1" dirty="0"/>
              <a:t>)</a:t>
            </a:r>
            <a:r>
              <a:rPr lang="es-ES" sz="1200" dirty="0"/>
              <a:t>. De esta manera insertamos el elemento HTML creado previamente dentro del </a:t>
            </a:r>
            <a:r>
              <a:rPr lang="es-ES" sz="1200" dirty="0" err="1"/>
              <a:t>body</a:t>
            </a:r>
            <a:r>
              <a:rPr lang="es-ES" sz="12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b="1" dirty="0"/>
              <a:t>Inserción de elementos (antes de otro)</a:t>
            </a:r>
            <a:r>
              <a:rPr lang="es-ES" sz="1200" dirty="0"/>
              <a:t>: Lo hacemos con </a:t>
            </a:r>
            <a:r>
              <a:rPr lang="es-ES" sz="1200" b="1" dirty="0" err="1"/>
              <a:t>document.body.</a:t>
            </a:r>
            <a:r>
              <a:rPr lang="es-E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insertBefore</a:t>
            </a:r>
            <a:r>
              <a:rPr lang="es-ES" sz="1200" b="1" dirty="0"/>
              <a:t>(</a:t>
            </a:r>
            <a:r>
              <a:rPr lang="es-ES" sz="1200" b="1" dirty="0" err="1"/>
              <a:t>nuevoNodo</a:t>
            </a:r>
            <a:r>
              <a:rPr lang="es-ES" sz="1200" b="1" dirty="0"/>
              <a:t>, </a:t>
            </a:r>
            <a:r>
              <a:rPr lang="es-ES" sz="1200" b="1" dirty="0" err="1"/>
              <a:t>nodoAnterior</a:t>
            </a:r>
            <a:r>
              <a:rPr lang="es-ES" sz="1200" b="1" dirty="0"/>
              <a:t>)</a:t>
            </a:r>
            <a:r>
              <a:rPr lang="es-ES" sz="1200" dirty="0"/>
              <a:t>. De esta manera insertamos un elemento HTML antes de otro que indiquemos.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b="1" dirty="0"/>
              <a:t>Eliminación de elementos</a:t>
            </a:r>
            <a:r>
              <a:rPr lang="es-ES" sz="1200" dirty="0"/>
              <a:t>: Lo hacemos con </a:t>
            </a:r>
            <a:r>
              <a:rPr lang="es-ES" sz="1200" b="1" dirty="0" err="1"/>
              <a:t>document.body.</a:t>
            </a:r>
            <a:r>
              <a:rPr lang="es-E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removeChild</a:t>
            </a:r>
            <a:r>
              <a:rPr lang="es-ES" sz="1200" b="1" dirty="0"/>
              <a:t>(</a:t>
            </a:r>
            <a:r>
              <a:rPr lang="es-ES" sz="1200" b="1" dirty="0" err="1"/>
              <a:t>referenciaDelNodo</a:t>
            </a:r>
            <a:r>
              <a:rPr lang="es-ES" sz="1200" b="1" dirty="0"/>
              <a:t>)</a:t>
            </a:r>
            <a:r>
              <a:rPr lang="es-ES" sz="1200" dirty="0"/>
              <a:t>.</a:t>
            </a:r>
          </a:p>
          <a:p>
            <a:pPr>
              <a:lnSpc>
                <a:spcPct val="150000"/>
              </a:lnSpc>
            </a:pPr>
            <a:endParaRPr lang="es-AR" sz="1200" dirty="0"/>
          </a:p>
          <a:p>
            <a:pPr>
              <a:lnSpc>
                <a:spcPct val="150000"/>
              </a:lnSpc>
            </a:pPr>
            <a:endParaRPr lang="es-AR" sz="1200" b="1" dirty="0"/>
          </a:p>
        </p:txBody>
      </p:sp>
    </p:spTree>
    <p:extLst>
      <p:ext uri="{BB962C8B-B14F-4D97-AF65-F5344CB8AC3E}">
        <p14:creationId xmlns:p14="http://schemas.microsoft.com/office/powerpoint/2010/main" val="412679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6" y="775667"/>
            <a:ext cx="8010091" cy="231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u="sng" dirty="0">
                <a:solidFill>
                  <a:schemeClr val="tx2"/>
                </a:solidFill>
              </a:rPr>
              <a:t>Atributos y estilos</a:t>
            </a:r>
            <a:r>
              <a:rPr lang="es-ES" sz="1400" b="1" u="sng" dirty="0">
                <a:solidFill>
                  <a:schemeClr val="tx2"/>
                </a:solidFill>
              </a:rPr>
              <a:t>:</a:t>
            </a:r>
            <a:endParaRPr lang="es-ES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200" dirty="0"/>
              <a:t>También podemos manipular atributos y estilos. Lo hacemos de la siguiente manera: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b="1" dirty="0"/>
              <a:t>Atributos</a:t>
            </a:r>
            <a:r>
              <a:rPr lang="es-ES" sz="1200" dirty="0"/>
              <a:t>: Lo hacemos agregando directamente el campo al Nodo HTML como cualquier objeto. Ejemplo1: nombreDelNodo.</a:t>
            </a:r>
            <a:r>
              <a:rPr lang="es-E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s-ES" sz="1200" dirty="0"/>
              <a:t> = “botón”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    Ejemplo2: </a:t>
            </a:r>
            <a:r>
              <a:rPr lang="es-ES" sz="1200" dirty="0" err="1"/>
              <a:t>nombreDelNodo.</a:t>
            </a:r>
            <a:r>
              <a:rPr lang="es-E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onclick</a:t>
            </a:r>
            <a:r>
              <a:rPr lang="es-ES" sz="1200" dirty="0"/>
              <a:t> = </a:t>
            </a:r>
            <a:r>
              <a:rPr lang="es-ES" sz="1200" dirty="0" err="1"/>
              <a:t>function</a:t>
            </a:r>
            <a:r>
              <a:rPr lang="es-ES" sz="1200" dirty="0"/>
              <a:t>() { console.log(“Probando botón”) }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b="1" dirty="0"/>
              <a:t>Estilos</a:t>
            </a:r>
            <a:r>
              <a:rPr lang="es-ES" sz="1200" dirty="0"/>
              <a:t>: Lo hacemos accediendo al campo </a:t>
            </a:r>
            <a:r>
              <a:rPr lang="es-ES" sz="1200" b="1" dirty="0" err="1"/>
              <a:t>style</a:t>
            </a:r>
            <a:r>
              <a:rPr lang="es-ES" sz="1200" dirty="0"/>
              <a:t> del Nodo HTML y luego a las propiedades CSS.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/>
              <a:t>Ejemplo1: </a:t>
            </a:r>
            <a:r>
              <a:rPr lang="es-ES" sz="1200" dirty="0" err="1"/>
              <a:t>nombreDelNodo.</a:t>
            </a:r>
            <a:r>
              <a:rPr lang="es-E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s-ES" sz="1200" dirty="0" err="1"/>
              <a:t>.backgroundColor</a:t>
            </a:r>
            <a:r>
              <a:rPr lang="es-ES" sz="1200" dirty="0"/>
              <a:t> = “red”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    Ejemplo2: </a:t>
            </a:r>
            <a:r>
              <a:rPr lang="es-ES" sz="1200" dirty="0" err="1"/>
              <a:t>nombreDelNodo.</a:t>
            </a:r>
            <a:r>
              <a:rPr lang="es-E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s-ES" sz="1200" dirty="0" err="1"/>
              <a:t>.width</a:t>
            </a:r>
            <a:r>
              <a:rPr lang="es-ES" sz="1200" dirty="0"/>
              <a:t> = “100%”</a:t>
            </a:r>
            <a:endParaRPr lang="es-AR" sz="1200" b="1" dirty="0"/>
          </a:p>
        </p:txBody>
      </p:sp>
    </p:spTree>
    <p:extLst>
      <p:ext uri="{BB962C8B-B14F-4D97-AF65-F5344CB8AC3E}">
        <p14:creationId xmlns:p14="http://schemas.microsoft.com/office/powerpoint/2010/main" val="6572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6" y="301278"/>
            <a:ext cx="8010091" cy="536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u="sng" dirty="0">
                <a:solidFill>
                  <a:schemeClr val="tx2"/>
                </a:solidFill>
              </a:rPr>
              <a:t>Eventos</a:t>
            </a:r>
            <a:r>
              <a:rPr lang="es-ES" sz="1400" b="1" u="sng" dirty="0">
                <a:solidFill>
                  <a:schemeClr val="tx2"/>
                </a:solidFill>
              </a:rPr>
              <a:t>:</a:t>
            </a:r>
            <a:endParaRPr lang="es-ES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200" dirty="0"/>
              <a:t>Existen eventos nativos que podemos utilizarlos para manipular y dar mayor vida a nuestra web tales como: </a:t>
            </a:r>
            <a:r>
              <a:rPr lang="es-AR" sz="1200" dirty="0" err="1"/>
              <a:t>onSubmit</a:t>
            </a:r>
            <a:r>
              <a:rPr lang="es-AR" sz="1200" dirty="0"/>
              <a:t>, </a:t>
            </a:r>
            <a:r>
              <a:rPr lang="es-AR" sz="1200" dirty="0" err="1"/>
              <a:t>onClick</a:t>
            </a:r>
            <a:r>
              <a:rPr lang="es-AR" sz="1200" dirty="0"/>
              <a:t>, </a:t>
            </a:r>
            <a:r>
              <a:rPr lang="es-AR" sz="1200" dirty="0" err="1"/>
              <a:t>hover</a:t>
            </a:r>
            <a:r>
              <a:rPr lang="es-AR" sz="1200" dirty="0"/>
              <a:t>, entre otros, así como también podemos crear nuestros propios eventos y enlazarlos a nuestras etiquetas.</a:t>
            </a:r>
          </a:p>
          <a:p>
            <a:pPr>
              <a:lnSpc>
                <a:spcPct val="150000"/>
              </a:lnSpc>
            </a:pPr>
            <a:endParaRPr lang="es-A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dirty="0" err="1"/>
              <a:t>onsubmit</a:t>
            </a:r>
            <a:r>
              <a:rPr lang="es-AR" sz="1200" b="1" dirty="0"/>
              <a:t>:</a:t>
            </a:r>
            <a:r>
              <a:rPr lang="es-AR" sz="1200" dirty="0"/>
              <a:t> usado en la etiqueta </a:t>
            </a:r>
            <a:r>
              <a:rPr lang="es-AR" sz="1200" dirty="0" err="1"/>
              <a:t>form</a:t>
            </a:r>
            <a:r>
              <a:rPr lang="es-AR" sz="1200" dirty="0"/>
              <a:t> y se utiliza para </a:t>
            </a:r>
            <a:r>
              <a:rPr lang="es-A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capturar la información</a:t>
            </a:r>
            <a:r>
              <a:rPr lang="es-AR" sz="1200" dirty="0"/>
              <a:t> que se encuentra dentro del formulario una vez que se dispara el evento </a:t>
            </a:r>
            <a:r>
              <a:rPr lang="es-AR" sz="1200" b="1" dirty="0" err="1"/>
              <a:t>submit</a:t>
            </a:r>
            <a:r>
              <a:rPr lang="es-AR" sz="1200" b="1" dirty="0"/>
              <a:t>, </a:t>
            </a:r>
            <a:r>
              <a:rPr lang="es-AR" sz="1200" dirty="0"/>
              <a:t>el cual se logra mediante un </a:t>
            </a:r>
            <a:r>
              <a:rPr lang="es-AR" sz="1200" dirty="0" err="1"/>
              <a:t>click</a:t>
            </a:r>
            <a:r>
              <a:rPr lang="es-AR" sz="1200" dirty="0"/>
              <a:t> en un botón de tipo </a:t>
            </a:r>
            <a:r>
              <a:rPr lang="es-AR" sz="1200" dirty="0" err="1"/>
              <a:t>submit</a:t>
            </a:r>
            <a:r>
              <a:rPr lang="es-AR" sz="1200" dirty="0"/>
              <a:t> o presionando </a:t>
            </a:r>
            <a:r>
              <a:rPr lang="es-AR" sz="1200" dirty="0" err="1"/>
              <a:t>Enter</a:t>
            </a:r>
            <a:r>
              <a:rPr lang="es-AR" sz="1200" dirty="0"/>
              <a:t> luego de cargar los datos.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dirty="0" err="1"/>
              <a:t>onclick</a:t>
            </a:r>
            <a:r>
              <a:rPr lang="es-AR" sz="1200" b="1" dirty="0"/>
              <a:t>:</a:t>
            </a:r>
            <a:r>
              <a:rPr lang="es-AR" sz="1200" dirty="0"/>
              <a:t> usado generalmente en &lt;</a:t>
            </a:r>
            <a:r>
              <a:rPr lang="es-AR" sz="1200" dirty="0" err="1"/>
              <a:t>button</a:t>
            </a:r>
            <a:r>
              <a:rPr lang="es-AR" sz="1200" dirty="0"/>
              <a:t> </a:t>
            </a:r>
            <a:r>
              <a:rPr lang="es-AR" sz="1200" dirty="0" err="1"/>
              <a:t>onclick</a:t>
            </a:r>
            <a:r>
              <a:rPr lang="es-AR" sz="1200" dirty="0"/>
              <a:t>=“</a:t>
            </a:r>
            <a:r>
              <a:rPr lang="es-AR" sz="1200" dirty="0" err="1"/>
              <a:t>callbackFunction</a:t>
            </a:r>
            <a:r>
              <a:rPr lang="es-AR" sz="1200" dirty="0"/>
              <a:t>”&gt;Mi </a:t>
            </a:r>
            <a:r>
              <a:rPr lang="es-AR" sz="1200" dirty="0" err="1"/>
              <a:t>Boton</a:t>
            </a:r>
            <a:r>
              <a:rPr lang="es-AR" sz="1200" dirty="0"/>
              <a:t>&lt;/</a:t>
            </a:r>
            <a:r>
              <a:rPr lang="es-AR" sz="1200" dirty="0" err="1"/>
              <a:t>button</a:t>
            </a:r>
            <a:r>
              <a:rPr lang="es-AR" sz="1200" dirty="0"/>
              <a:t>&gt; o</a:t>
            </a:r>
          </a:p>
          <a:p>
            <a:pPr>
              <a:lnSpc>
                <a:spcPct val="150000"/>
              </a:lnSpc>
            </a:pPr>
            <a:r>
              <a:rPr lang="es-AR" sz="1200" dirty="0"/>
              <a:t>    &lt;a </a:t>
            </a:r>
            <a:r>
              <a:rPr lang="es-AR" sz="1200" dirty="0" err="1"/>
              <a:t>onclick</a:t>
            </a:r>
            <a:r>
              <a:rPr lang="es-AR" sz="1200" dirty="0"/>
              <a:t>=“</a:t>
            </a:r>
            <a:r>
              <a:rPr lang="es-AR" sz="1200" dirty="0" err="1"/>
              <a:t>callbackFunction</a:t>
            </a:r>
            <a:r>
              <a:rPr lang="es-AR" sz="1200" dirty="0"/>
              <a:t>”&gt;Mi enlace&lt;/a&gt;. Se dispara al </a:t>
            </a:r>
            <a:r>
              <a:rPr lang="es-A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hacer </a:t>
            </a:r>
            <a:r>
              <a:rPr lang="es-AR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click</a:t>
            </a:r>
            <a:r>
              <a:rPr lang="es-A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sz="1200" dirty="0"/>
              <a:t>en la etiqueta.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dirty="0" err="1"/>
              <a:t>ondblclick</a:t>
            </a:r>
            <a:r>
              <a:rPr lang="es-AR" sz="1200" b="1" dirty="0"/>
              <a:t>:</a:t>
            </a:r>
            <a:r>
              <a:rPr lang="es-AR" sz="1200" dirty="0"/>
              <a:t> </a:t>
            </a:r>
            <a:r>
              <a:rPr lang="es-AR" sz="1200" dirty="0" err="1"/>
              <a:t>Idem</a:t>
            </a:r>
            <a:r>
              <a:rPr lang="es-AR" sz="1200" dirty="0"/>
              <a:t> anterior pero se dispara al </a:t>
            </a:r>
            <a:r>
              <a:rPr lang="es-A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hacer doble </a:t>
            </a:r>
            <a:r>
              <a:rPr lang="es-AR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click</a:t>
            </a:r>
            <a:r>
              <a:rPr lang="es-A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AR" sz="1200" dirty="0"/>
              <a:t>en la etiqueta.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dirty="0" err="1"/>
              <a:t>onmouseover</a:t>
            </a:r>
            <a:r>
              <a:rPr lang="es-AR" sz="1200" b="1" dirty="0"/>
              <a:t>:</a:t>
            </a:r>
            <a:r>
              <a:rPr lang="es-AR" sz="1200" dirty="0"/>
              <a:t> se dispara al </a:t>
            </a:r>
            <a:r>
              <a:rPr lang="es-A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posicionarme</a:t>
            </a:r>
            <a:r>
              <a:rPr lang="es-AR" sz="1200" dirty="0"/>
              <a:t> con el ratón encima de la etiqueta.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dirty="0" err="1"/>
              <a:t>onmouseleave</a:t>
            </a:r>
            <a:r>
              <a:rPr lang="es-AR" sz="1200" b="1" dirty="0"/>
              <a:t>:</a:t>
            </a:r>
            <a:r>
              <a:rPr lang="es-AR" sz="1200" dirty="0"/>
              <a:t> se dispara al </a:t>
            </a:r>
            <a:r>
              <a:rPr lang="es-A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dejar de posicionarme </a:t>
            </a:r>
            <a:r>
              <a:rPr lang="es-AR" sz="1200" dirty="0"/>
              <a:t>con el ratón encima de la etiqueta.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dirty="0" err="1"/>
              <a:t>focus</a:t>
            </a:r>
            <a:r>
              <a:rPr lang="es-AR" sz="1200" dirty="0"/>
              <a:t>: se dispara cuando un elemento </a:t>
            </a:r>
            <a:r>
              <a:rPr lang="es-A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recibe el foco.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dirty="0" err="1"/>
              <a:t>blur</a:t>
            </a:r>
            <a:r>
              <a:rPr lang="es-AR" sz="1200" dirty="0"/>
              <a:t>: se dispara cuando un elemento </a:t>
            </a:r>
            <a:r>
              <a:rPr lang="es-A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pierde el foco.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dirty="0" err="1"/>
              <a:t>keydown</a:t>
            </a:r>
            <a:r>
              <a:rPr lang="es-AR" sz="1200" dirty="0"/>
              <a:t>: se dispara cuando una tecla es presionada.</a:t>
            </a:r>
          </a:p>
          <a:p>
            <a:pPr>
              <a:lnSpc>
                <a:spcPct val="150000"/>
              </a:lnSpc>
            </a:pPr>
            <a:endParaRPr lang="es-A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AR" sz="1200" dirty="0"/>
          </a:p>
          <a:p>
            <a:pPr>
              <a:lnSpc>
                <a:spcPct val="150000"/>
              </a:lnSpc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2852382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3330</TotalTime>
  <Words>439</Words>
  <Application>Microsoft Office PowerPoint</Application>
  <PresentationFormat>Presentación en pantalla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Lato</vt:lpstr>
      <vt:lpstr>Wingdings</vt:lpstr>
      <vt:lpstr>Wingdings 3</vt:lpstr>
      <vt:lpstr>Sector</vt:lpstr>
      <vt:lpstr>Curso Javascript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Facundo Ramirez</dc:creator>
  <cp:lastModifiedBy>Facundo Ramirez</cp:lastModifiedBy>
  <cp:revision>16</cp:revision>
  <dcterms:modified xsi:type="dcterms:W3CDTF">2024-07-19T02:39:26Z</dcterms:modified>
</cp:coreProperties>
</file>