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0" r:id="rId1"/>
  </p:sldMasterIdLst>
  <p:notesMasterIdLst>
    <p:notesMasterId r:id="rId7"/>
  </p:notesMasterIdLst>
  <p:sldIdLst>
    <p:sldId id="256" r:id="rId2"/>
    <p:sldId id="356" r:id="rId3"/>
    <p:sldId id="358" r:id="rId4"/>
    <p:sldId id="357" r:id="rId5"/>
    <p:sldId id="355" r:id="rId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2FE6-3BD6-4E13-A4ED-13FC7B0E52DD}">
  <a:tblStyle styleId="{2D5A2FE6-3BD6-4E13-A4ED-13FC7B0E52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22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80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322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12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705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514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943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234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373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7097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03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539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1644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305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84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669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147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144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23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850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51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604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82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487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8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306" cy="51434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754380" y="1639726"/>
            <a:ext cx="6553200" cy="2037080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100">
                <a:solidFill>
                  <a:schemeClr val="tx2"/>
                </a:solidFill>
              </a:rPr>
              <a:t>Curso Javascript</a:t>
            </a: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753686" y="3676806"/>
            <a:ext cx="5004940" cy="68580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</a:rPr>
              <a:t>Por: Facundo Ramírez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0D64783-0B21-4845-9BB6-4F690B09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 useBgFill="1">
        <p:nvSpPr>
          <p:cNvPr id="550" name="Snip Single Corner Rectangle 17">
            <a:extLst>
              <a:ext uri="{FF2B5EF4-FFF2-40B4-BE49-F238E27FC236}">
                <a16:creationId xmlns:a16="http://schemas.microsoft.com/office/drawing/2014/main" id="{500E751B-C75E-409D-8E55-2C95DF86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1618" cy="5143500"/>
          </a:xfrm>
          <a:prstGeom prst="snip1Rect">
            <a:avLst>
              <a:gd name="adj" fmla="val 38352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4C2C59-178F-E4F1-81FC-83688610061D}"/>
              </a:ext>
            </a:extLst>
          </p:cNvPr>
          <p:cNvSpPr txBox="1"/>
          <p:nvPr/>
        </p:nvSpPr>
        <p:spPr>
          <a:xfrm>
            <a:off x="390366" y="266903"/>
            <a:ext cx="8602380" cy="536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u="sng" dirty="0">
                <a:solidFill>
                  <a:schemeClr val="tx2"/>
                </a:solidFill>
              </a:rPr>
              <a:t>Mas etiquetas HTML y eventos</a:t>
            </a:r>
            <a:r>
              <a:rPr lang="es-ES" sz="1400" b="1" u="sng" dirty="0">
                <a:solidFill>
                  <a:schemeClr val="tx2"/>
                </a:solidFill>
              </a:rPr>
              <a:t>:</a:t>
            </a:r>
            <a:endParaRPr lang="es-ES" sz="1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200" dirty="0"/>
              <a:t>Podemos anexar mayores características a nuestros formularios y mayor dinamismo a nuestra web en general, anexando las siguientes etiquetas: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dirty="0" err="1"/>
              <a:t>Checkbox</a:t>
            </a:r>
            <a:r>
              <a:rPr lang="es-AR" sz="1200" dirty="0"/>
              <a:t>: Utilizada para tildar opciones, es decir, para hacer “</a:t>
            </a:r>
            <a:r>
              <a:rPr lang="es-AR" sz="1200" dirty="0" err="1"/>
              <a:t>checks</a:t>
            </a:r>
            <a:r>
              <a:rPr lang="es-AR" sz="1200" dirty="0"/>
              <a:t>”. Características: 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Etiqueta: &lt;input </a:t>
            </a:r>
            <a:r>
              <a:rPr lang="es-AR" sz="1200" dirty="0" err="1"/>
              <a:t>type</a:t>
            </a:r>
            <a:r>
              <a:rPr lang="es-AR" sz="1200" dirty="0"/>
              <a:t>=“</a:t>
            </a:r>
            <a:r>
              <a:rPr lang="es-AR" sz="1200" dirty="0" err="1"/>
              <a:t>checkbox</a:t>
            </a:r>
            <a:r>
              <a:rPr lang="es-AR" sz="1200" dirty="0"/>
              <a:t>” </a:t>
            </a:r>
            <a:r>
              <a:rPr lang="es-AR" sz="1200" dirty="0" err="1"/>
              <a:t>value</a:t>
            </a:r>
            <a:r>
              <a:rPr lang="es-AR" sz="1200" dirty="0"/>
              <a:t>=“opcion5”/&gt;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Al estar tildado recibimos la cadena de texto colocada en la propiedad </a:t>
            </a:r>
            <a:r>
              <a:rPr lang="es-AR" sz="1200" b="1" dirty="0" err="1"/>
              <a:t>value</a:t>
            </a:r>
            <a:r>
              <a:rPr lang="es-AR" sz="1200" dirty="0"/>
              <a:t> (en este ejemplo “opcion5”). Si no le pasamos un </a:t>
            </a:r>
            <a:r>
              <a:rPr lang="es-AR" sz="1200" dirty="0" err="1"/>
              <a:t>value</a:t>
            </a:r>
            <a:r>
              <a:rPr lang="es-AR" sz="1200" dirty="0"/>
              <a:t>, obtenemos por defecto la cadena de texto “</a:t>
            </a:r>
            <a:r>
              <a:rPr lang="es-AR" sz="1200" dirty="0" err="1"/>
              <a:t>on</a:t>
            </a:r>
            <a:r>
              <a:rPr lang="es-AR" sz="1200" dirty="0"/>
              <a:t>”.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Si no lo tildamos no recibimos nada.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u="sng" dirty="0"/>
              <a:t>Radio</a:t>
            </a:r>
            <a:r>
              <a:rPr lang="es-AR" sz="1200" dirty="0"/>
              <a:t>: Utilizado para elegir una única opción entre un grupo de opciones. Para agrupar opciones debemos darle el mismo </a:t>
            </a:r>
            <a:r>
              <a:rPr lang="es-ES" sz="1200" dirty="0" err="1">
                <a:solidFill>
                  <a:schemeClr val="tx2"/>
                </a:solidFill>
              </a:rPr>
              <a:t>name</a:t>
            </a:r>
            <a:r>
              <a:rPr lang="es-AR" sz="1200" b="1" dirty="0"/>
              <a:t> </a:t>
            </a:r>
            <a:r>
              <a:rPr lang="es-AR" sz="1200" dirty="0"/>
              <a:t> a las etiquetas </a:t>
            </a:r>
            <a:r>
              <a:rPr lang="es-ES" sz="1200" dirty="0">
                <a:solidFill>
                  <a:schemeClr val="tx2"/>
                </a:solidFill>
              </a:rPr>
              <a:t>radio</a:t>
            </a:r>
            <a:r>
              <a:rPr lang="es-AR" sz="1200" dirty="0"/>
              <a:t> que queremos agrupar. Características: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Etiqueta: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200" dirty="0"/>
              <a:t>&lt;input </a:t>
            </a:r>
            <a:r>
              <a:rPr lang="es-AR" sz="1200" dirty="0" err="1"/>
              <a:t>type</a:t>
            </a:r>
            <a:r>
              <a:rPr lang="es-AR" sz="1200" dirty="0"/>
              <a:t>=“radio” </a:t>
            </a:r>
            <a:r>
              <a:rPr lang="es-AR" sz="1200" dirty="0" err="1"/>
              <a:t>name</a:t>
            </a:r>
            <a:r>
              <a:rPr lang="es-AR" sz="1200" dirty="0"/>
              <a:t>=“grupo1” </a:t>
            </a:r>
            <a:r>
              <a:rPr lang="es-AR" sz="1200" dirty="0" err="1"/>
              <a:t>value</a:t>
            </a:r>
            <a:r>
              <a:rPr lang="es-AR" sz="1200" dirty="0"/>
              <a:t>=“chico” /&gt;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200" dirty="0"/>
              <a:t>&lt;input </a:t>
            </a:r>
            <a:r>
              <a:rPr lang="es-AR" sz="1200" dirty="0" err="1"/>
              <a:t>type</a:t>
            </a:r>
            <a:r>
              <a:rPr lang="es-AR" sz="1200" dirty="0"/>
              <a:t>=“radio” </a:t>
            </a:r>
            <a:r>
              <a:rPr lang="es-AR" sz="1200" dirty="0" err="1"/>
              <a:t>name</a:t>
            </a:r>
            <a:r>
              <a:rPr lang="es-AR" sz="1200" dirty="0"/>
              <a:t>=“grupo1” </a:t>
            </a:r>
            <a:r>
              <a:rPr lang="es-AR" sz="1200" dirty="0" err="1"/>
              <a:t>value</a:t>
            </a:r>
            <a:r>
              <a:rPr lang="es-AR" sz="1200" dirty="0"/>
              <a:t>=“mediano” /&gt;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200" dirty="0"/>
              <a:t>&lt;input </a:t>
            </a:r>
            <a:r>
              <a:rPr lang="es-AR" sz="1200" dirty="0" err="1"/>
              <a:t>type</a:t>
            </a:r>
            <a:r>
              <a:rPr lang="es-AR" sz="1200" dirty="0"/>
              <a:t>=“radio” </a:t>
            </a:r>
            <a:r>
              <a:rPr lang="es-AR" sz="1200" dirty="0" err="1"/>
              <a:t>name</a:t>
            </a:r>
            <a:r>
              <a:rPr lang="es-AR" sz="1200" dirty="0"/>
              <a:t>=“grupo1” </a:t>
            </a:r>
            <a:r>
              <a:rPr lang="es-AR" sz="1200" dirty="0" err="1"/>
              <a:t>value</a:t>
            </a:r>
            <a:r>
              <a:rPr lang="es-AR" sz="1200" dirty="0"/>
              <a:t>=“grande” /&gt;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Al tener el mismo </a:t>
            </a:r>
            <a:r>
              <a:rPr lang="es-AR" sz="1200" dirty="0" err="1"/>
              <a:t>name</a:t>
            </a:r>
            <a:r>
              <a:rPr lang="es-AR" sz="1200" dirty="0"/>
              <a:t> se podrá elegir solamente una de ellas. Al capturar el valor recibimos lo que colocamos en la propiedad </a:t>
            </a:r>
            <a:r>
              <a:rPr lang="es-AR" sz="1200" dirty="0" err="1"/>
              <a:t>value</a:t>
            </a:r>
            <a:r>
              <a:rPr lang="es-AR" sz="1200" dirty="0"/>
              <a:t>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AR" sz="1200" u="sng" dirty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AR" sz="1200" dirty="0"/>
          </a:p>
          <a:p>
            <a:pPr>
              <a:lnSpc>
                <a:spcPct val="150000"/>
              </a:lnSpc>
            </a:pP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54836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0D64783-0B21-4845-9BB6-4F690B09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 useBgFill="1">
        <p:nvSpPr>
          <p:cNvPr id="550" name="Snip Single Corner Rectangle 17">
            <a:extLst>
              <a:ext uri="{FF2B5EF4-FFF2-40B4-BE49-F238E27FC236}">
                <a16:creationId xmlns:a16="http://schemas.microsoft.com/office/drawing/2014/main" id="{500E751B-C75E-409D-8E55-2C95DF86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1618" cy="5143500"/>
          </a:xfrm>
          <a:prstGeom prst="snip1Rect">
            <a:avLst>
              <a:gd name="adj" fmla="val 38352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4C2C59-178F-E4F1-81FC-83688610061D}"/>
              </a:ext>
            </a:extLst>
          </p:cNvPr>
          <p:cNvSpPr txBox="1"/>
          <p:nvPr/>
        </p:nvSpPr>
        <p:spPr>
          <a:xfrm>
            <a:off x="390366" y="211901"/>
            <a:ext cx="8602380" cy="5597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u="sng" dirty="0"/>
              <a:t>Color</a:t>
            </a:r>
            <a:r>
              <a:rPr lang="es-AR" sz="1200" dirty="0"/>
              <a:t>: Al utilizarlo, nos permite acceder a una paleta de colores y luego poder capturar el valor en hexadecimal de un color en particular. 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Etiqueta: &lt;input </a:t>
            </a:r>
            <a:r>
              <a:rPr lang="es-AR" sz="1200" dirty="0" err="1"/>
              <a:t>type</a:t>
            </a:r>
            <a:r>
              <a:rPr lang="es-AR" sz="1200" dirty="0"/>
              <a:t>=“color” /&gt;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Recibimos el hexadecimal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u="sng" dirty="0"/>
              <a:t>Date</a:t>
            </a:r>
            <a:r>
              <a:rPr lang="es-AR" sz="1200" dirty="0"/>
              <a:t>: </a:t>
            </a:r>
            <a:r>
              <a:rPr lang="es-ES" sz="1200" dirty="0"/>
              <a:t>Nos permite visualizar un </a:t>
            </a:r>
            <a:r>
              <a:rPr lang="es-ES" sz="1200" dirty="0" err="1"/>
              <a:t>datePicker</a:t>
            </a:r>
            <a:r>
              <a:rPr lang="es-ES" sz="1200" dirty="0"/>
              <a:t> para poder seleccionar una fecha en concreto</a:t>
            </a:r>
            <a:r>
              <a:rPr lang="es-AR" sz="1200" dirty="0"/>
              <a:t>: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Etiqueta: &lt;input </a:t>
            </a:r>
            <a:r>
              <a:rPr lang="es-AR" sz="1200" dirty="0" err="1"/>
              <a:t>type</a:t>
            </a:r>
            <a:r>
              <a:rPr lang="es-AR" sz="1200" dirty="0"/>
              <a:t>=“date” /&gt;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Recibimos la fecha (año-mes-día)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u="sng" dirty="0" err="1"/>
              <a:t>Datetime</a:t>
            </a:r>
            <a:r>
              <a:rPr lang="es-AR" sz="1200" dirty="0"/>
              <a:t>: </a:t>
            </a:r>
            <a:r>
              <a:rPr lang="es-ES" sz="1200" dirty="0" err="1"/>
              <a:t>Idem</a:t>
            </a:r>
            <a:r>
              <a:rPr lang="es-ES" sz="1200" dirty="0"/>
              <a:t> anterior pero también podemos seleccionar la hora y los minutos.</a:t>
            </a:r>
            <a:endParaRPr lang="es-AR" sz="1200" dirty="0"/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Etiqueta: &lt;input </a:t>
            </a:r>
            <a:r>
              <a:rPr lang="es-AR" sz="1200" dirty="0" err="1"/>
              <a:t>type</a:t>
            </a:r>
            <a:r>
              <a:rPr lang="es-AR" sz="1200" dirty="0"/>
              <a:t>=“</a:t>
            </a:r>
            <a:r>
              <a:rPr lang="es-AR" sz="1200" dirty="0" err="1"/>
              <a:t>datetime</a:t>
            </a:r>
            <a:r>
              <a:rPr lang="es-AR" sz="1200" dirty="0"/>
              <a:t>-local” /&gt;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Recibimos la fecha (año-mes-día-hora-minutos)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u="sng" dirty="0" err="1"/>
              <a:t>Password</a:t>
            </a:r>
            <a:r>
              <a:rPr lang="es-AR" sz="1200" dirty="0"/>
              <a:t>: </a:t>
            </a:r>
            <a:r>
              <a:rPr lang="es-ES" sz="1200" dirty="0"/>
              <a:t>Usado para colocar contraseñas impidiendo la visualización del contenido.</a:t>
            </a:r>
            <a:endParaRPr lang="es-AR" sz="1200" dirty="0"/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Etiqueta: &lt;input </a:t>
            </a:r>
            <a:r>
              <a:rPr lang="es-AR" sz="1200" dirty="0" err="1"/>
              <a:t>type</a:t>
            </a:r>
            <a:r>
              <a:rPr lang="es-AR" sz="1200" dirty="0"/>
              <a:t>=“</a:t>
            </a:r>
            <a:r>
              <a:rPr lang="es-AR" sz="1200" dirty="0" err="1"/>
              <a:t>password</a:t>
            </a:r>
            <a:r>
              <a:rPr lang="es-AR" sz="1200" dirty="0"/>
              <a:t>” /&gt;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Recibimos el </a:t>
            </a:r>
            <a:r>
              <a:rPr lang="es-AR" sz="1200" dirty="0" err="1"/>
              <a:t>password</a:t>
            </a:r>
            <a:r>
              <a:rPr lang="es-AR" sz="1200" dirty="0"/>
              <a:t> tipeado por el usuario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u="sng" dirty="0" err="1"/>
              <a:t>Reset</a:t>
            </a:r>
            <a:r>
              <a:rPr lang="es-AR" sz="1200" dirty="0"/>
              <a:t>: </a:t>
            </a:r>
            <a:r>
              <a:rPr lang="es-ES" sz="1200" dirty="0"/>
              <a:t>Usado para resetear los valores del formulario. La funcionalidad ya viene incorporada, solamente hay que colocarlo. </a:t>
            </a:r>
            <a:endParaRPr lang="es-AR" sz="1200" dirty="0"/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Etiqueta: &lt;input </a:t>
            </a:r>
            <a:r>
              <a:rPr lang="es-AR" sz="1200" dirty="0" err="1"/>
              <a:t>type</a:t>
            </a:r>
            <a:r>
              <a:rPr lang="es-AR" sz="1200" dirty="0"/>
              <a:t>=“</a:t>
            </a:r>
            <a:r>
              <a:rPr lang="es-AR" sz="1200" dirty="0" err="1"/>
              <a:t>reset</a:t>
            </a:r>
            <a:r>
              <a:rPr lang="es-AR" sz="1200" dirty="0"/>
              <a:t>” </a:t>
            </a:r>
            <a:r>
              <a:rPr lang="es-AR" sz="1200" dirty="0" err="1"/>
              <a:t>value</a:t>
            </a:r>
            <a:r>
              <a:rPr lang="es-AR" sz="1200" dirty="0"/>
              <a:t>=“Resetear” /&gt;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Si no le pasamos un </a:t>
            </a:r>
            <a:r>
              <a:rPr lang="es-AR" sz="1200" dirty="0" err="1"/>
              <a:t>value</a:t>
            </a:r>
            <a:r>
              <a:rPr lang="es-AR" sz="1200" dirty="0"/>
              <a:t>, nos aparecerá por defecto “Restablecer”</a:t>
            </a:r>
          </a:p>
          <a:p>
            <a:pPr lvl="1">
              <a:lnSpc>
                <a:spcPct val="150000"/>
              </a:lnSpc>
            </a:pPr>
            <a:endParaRPr lang="es-AR" sz="1200" u="sng" dirty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AR" sz="1200" dirty="0"/>
          </a:p>
          <a:p>
            <a:pPr>
              <a:lnSpc>
                <a:spcPct val="150000"/>
              </a:lnSpc>
            </a:pP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5000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0D64783-0B21-4845-9BB6-4F690B09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 useBgFill="1">
        <p:nvSpPr>
          <p:cNvPr id="550" name="Snip Single Corner Rectangle 17">
            <a:extLst>
              <a:ext uri="{FF2B5EF4-FFF2-40B4-BE49-F238E27FC236}">
                <a16:creationId xmlns:a16="http://schemas.microsoft.com/office/drawing/2014/main" id="{500E751B-C75E-409D-8E55-2C95DF86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1618" cy="5143500"/>
          </a:xfrm>
          <a:prstGeom prst="snip1Rect">
            <a:avLst>
              <a:gd name="adj" fmla="val 38352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4C2C59-178F-E4F1-81FC-83688610061D}"/>
              </a:ext>
            </a:extLst>
          </p:cNvPr>
          <p:cNvSpPr txBox="1"/>
          <p:nvPr/>
        </p:nvSpPr>
        <p:spPr>
          <a:xfrm>
            <a:off x="390366" y="528159"/>
            <a:ext cx="8602380" cy="5320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1200" b="1" u="sng" dirty="0" err="1"/>
              <a:t>Search</a:t>
            </a:r>
            <a:r>
              <a:rPr lang="es-AR" sz="1200" dirty="0"/>
              <a:t>: </a:t>
            </a:r>
            <a:r>
              <a:rPr lang="es-ES" sz="1200" dirty="0"/>
              <a:t>Usado en combinación con la etiqueta </a:t>
            </a:r>
            <a:r>
              <a:rPr lang="es-ES" sz="1200" b="1" dirty="0" err="1"/>
              <a:t>datalist</a:t>
            </a:r>
            <a:r>
              <a:rPr lang="es-ES" sz="1200" dirty="0"/>
              <a:t> permite insertar un input de búsqueda, filtrando los resultados establecidos en el </a:t>
            </a:r>
            <a:r>
              <a:rPr lang="es-ES" sz="1200" dirty="0" err="1"/>
              <a:t>datalist</a:t>
            </a:r>
            <a:r>
              <a:rPr lang="es-ES" sz="1200" dirty="0"/>
              <a:t>. La etiqueta </a:t>
            </a:r>
            <a:r>
              <a:rPr lang="es-ES" sz="1200" b="1" dirty="0" err="1"/>
              <a:t>search</a:t>
            </a:r>
            <a:r>
              <a:rPr lang="es-ES" sz="1200" dirty="0"/>
              <a:t> debe tener el atributo </a:t>
            </a:r>
            <a:r>
              <a:rPr lang="es-ES" sz="1200" b="1" dirty="0" err="1"/>
              <a:t>list</a:t>
            </a:r>
            <a:r>
              <a:rPr lang="es-ES" sz="1200" dirty="0"/>
              <a:t>, el cual </a:t>
            </a:r>
            <a:r>
              <a:rPr lang="es-ES" sz="1200" dirty="0" err="1"/>
              <a:t>cual</a:t>
            </a:r>
            <a:r>
              <a:rPr lang="es-ES" sz="1200" dirty="0"/>
              <a:t> debe ser una cadena de texto idéntica al </a:t>
            </a:r>
            <a:r>
              <a:rPr lang="es-ES" sz="1200" b="1" dirty="0"/>
              <a:t>id</a:t>
            </a:r>
            <a:r>
              <a:rPr lang="es-ES" sz="1200" dirty="0"/>
              <a:t> del </a:t>
            </a:r>
            <a:r>
              <a:rPr lang="es-ES" sz="1200" dirty="0" err="1"/>
              <a:t>datalist</a:t>
            </a:r>
            <a:r>
              <a:rPr lang="es-ES" sz="1200" dirty="0"/>
              <a:t> para así poder relacionarlo. Dentro de nuestro </a:t>
            </a:r>
            <a:r>
              <a:rPr lang="es-ES" sz="1200" dirty="0" err="1"/>
              <a:t>datalist</a:t>
            </a:r>
            <a:r>
              <a:rPr lang="es-ES" sz="1200" dirty="0"/>
              <a:t> colocaremos varias etiquetas </a:t>
            </a:r>
            <a:r>
              <a:rPr lang="es-ES" sz="1200" b="1" dirty="0" err="1"/>
              <a:t>option</a:t>
            </a:r>
            <a:r>
              <a:rPr lang="es-ES" sz="1200" dirty="0"/>
              <a:t> las cuales conformarán la lista para realizar el filtro correspondiente desde nuestro input de tipo </a:t>
            </a:r>
            <a:r>
              <a:rPr lang="es-ES" sz="1200" dirty="0" err="1"/>
              <a:t>search</a:t>
            </a:r>
            <a:r>
              <a:rPr lang="es-ES" sz="1200" dirty="0"/>
              <a:t> creado inicialmente. Veamos un ejemplo:</a:t>
            </a:r>
            <a:endParaRPr lang="es-AR" sz="1200" b="1" dirty="0"/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Etiqueta:</a:t>
            </a:r>
          </a:p>
          <a:p>
            <a:pPr marL="1085850" lvl="2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&lt;input </a:t>
            </a:r>
            <a:r>
              <a:rPr lang="es-AR" sz="1200" dirty="0" err="1"/>
              <a:t>type</a:t>
            </a:r>
            <a:r>
              <a:rPr lang="es-AR" sz="1200" dirty="0"/>
              <a:t>=“</a:t>
            </a:r>
            <a:r>
              <a:rPr lang="es-AR" sz="1200" dirty="0" err="1"/>
              <a:t>search</a:t>
            </a:r>
            <a:r>
              <a:rPr lang="es-AR" sz="1200" dirty="0"/>
              <a:t>” </a:t>
            </a:r>
            <a:r>
              <a:rPr lang="es-AR" sz="1200" dirty="0" err="1"/>
              <a:t>list</a:t>
            </a:r>
            <a:r>
              <a:rPr lang="es-AR" sz="1200" dirty="0"/>
              <a:t>=“listado” /&gt;</a:t>
            </a:r>
          </a:p>
          <a:p>
            <a:pPr marL="1085850" lvl="2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AR" sz="1200" dirty="0"/>
              <a:t>&lt;</a:t>
            </a:r>
            <a:r>
              <a:rPr lang="es-AR" sz="1200" dirty="0" err="1"/>
              <a:t>datalist</a:t>
            </a:r>
            <a:r>
              <a:rPr lang="es-AR" sz="1200" dirty="0"/>
              <a:t> id=“listado”&gt;</a:t>
            </a:r>
          </a:p>
          <a:p>
            <a:pPr lvl="1">
              <a:lnSpc>
                <a:spcPct val="150000"/>
              </a:lnSpc>
            </a:pPr>
            <a:r>
              <a:rPr lang="es-AR" sz="1200" dirty="0"/>
              <a:t>		&lt;</a:t>
            </a:r>
            <a:r>
              <a:rPr lang="es-AR" sz="1200" dirty="0" err="1"/>
              <a:t>option</a:t>
            </a:r>
            <a:r>
              <a:rPr lang="es-AR" sz="1200" dirty="0"/>
              <a:t>&gt;HTML&lt;/</a:t>
            </a:r>
            <a:r>
              <a:rPr lang="es-AR" sz="1200" dirty="0" err="1"/>
              <a:t>option</a:t>
            </a:r>
            <a:r>
              <a:rPr lang="es-AR" sz="1200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s-AR" sz="1200" dirty="0"/>
              <a:t> 		&lt;</a:t>
            </a:r>
            <a:r>
              <a:rPr lang="es-AR" sz="1200" dirty="0" err="1"/>
              <a:t>option</a:t>
            </a:r>
            <a:r>
              <a:rPr lang="es-AR" sz="1200" dirty="0"/>
              <a:t>&gt;</a:t>
            </a:r>
            <a:r>
              <a:rPr lang="es-AR" sz="1200" dirty="0" err="1"/>
              <a:t>Css</a:t>
            </a:r>
            <a:r>
              <a:rPr lang="es-AR" sz="1200" dirty="0"/>
              <a:t>&lt;/</a:t>
            </a:r>
            <a:r>
              <a:rPr lang="es-AR" sz="1200" dirty="0" err="1"/>
              <a:t>option</a:t>
            </a:r>
            <a:r>
              <a:rPr lang="es-AR" sz="1200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s-AR" sz="1200" dirty="0"/>
              <a:t> 		&lt;</a:t>
            </a:r>
            <a:r>
              <a:rPr lang="es-AR" sz="1200" dirty="0" err="1"/>
              <a:t>option</a:t>
            </a:r>
            <a:r>
              <a:rPr lang="es-AR" sz="1200" dirty="0"/>
              <a:t>&gt;</a:t>
            </a:r>
            <a:r>
              <a:rPr lang="es-AR" sz="1200" dirty="0" err="1"/>
              <a:t>Javascript</a:t>
            </a:r>
            <a:r>
              <a:rPr lang="es-AR" sz="1200" dirty="0"/>
              <a:t>&lt;/</a:t>
            </a:r>
            <a:r>
              <a:rPr lang="es-AR" sz="1200" dirty="0" err="1"/>
              <a:t>option</a:t>
            </a:r>
            <a:r>
              <a:rPr lang="es-AR" sz="1200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s-AR" sz="1200" dirty="0"/>
              <a:t> 		&lt;</a:t>
            </a:r>
            <a:r>
              <a:rPr lang="es-AR" sz="1200" dirty="0" err="1"/>
              <a:t>option</a:t>
            </a:r>
            <a:r>
              <a:rPr lang="es-AR" sz="1200" dirty="0"/>
              <a:t>&gt;Una opción más…&lt;/</a:t>
            </a:r>
            <a:r>
              <a:rPr lang="es-AR" sz="1200" dirty="0" err="1"/>
              <a:t>option</a:t>
            </a:r>
            <a:r>
              <a:rPr lang="es-AR" sz="1200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s-AR" sz="1200" dirty="0"/>
              <a:t> 		&lt;</a:t>
            </a:r>
            <a:r>
              <a:rPr lang="es-AR" sz="1200" dirty="0" err="1"/>
              <a:t>option</a:t>
            </a:r>
            <a:r>
              <a:rPr lang="es-AR" sz="1200" dirty="0"/>
              <a:t>&gt;Otra opción más…&lt;/</a:t>
            </a:r>
            <a:r>
              <a:rPr lang="es-AR" sz="1200" dirty="0" err="1"/>
              <a:t>option</a:t>
            </a:r>
            <a:r>
              <a:rPr lang="es-AR" sz="1200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s-AR" sz="1200" dirty="0"/>
              <a:t> 	    &lt;/</a:t>
            </a:r>
            <a:r>
              <a:rPr lang="es-AR" sz="1200" dirty="0" err="1"/>
              <a:t>datalist</a:t>
            </a:r>
            <a:r>
              <a:rPr lang="es-AR" sz="1200" dirty="0"/>
              <a:t>&gt;</a:t>
            </a:r>
          </a:p>
          <a:p>
            <a:pPr lvl="1">
              <a:lnSpc>
                <a:spcPct val="150000"/>
              </a:lnSpc>
            </a:pPr>
            <a:endParaRPr lang="es-AR" sz="1200" dirty="0"/>
          </a:p>
          <a:p>
            <a:pPr lvl="1">
              <a:lnSpc>
                <a:spcPct val="150000"/>
              </a:lnSpc>
            </a:pPr>
            <a:endParaRPr lang="es-AR" sz="1200" dirty="0"/>
          </a:p>
          <a:p>
            <a:pPr lvl="1">
              <a:lnSpc>
                <a:spcPct val="150000"/>
              </a:lnSpc>
            </a:pPr>
            <a:endParaRPr lang="es-AR" sz="1200" u="sng" dirty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AR" sz="1200" dirty="0"/>
          </a:p>
          <a:p>
            <a:pPr>
              <a:lnSpc>
                <a:spcPct val="150000"/>
              </a:lnSpc>
            </a:pP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55193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0D64783-0B21-4845-9BB6-4F690B09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 useBgFill="1">
        <p:nvSpPr>
          <p:cNvPr id="550" name="Snip Single Corner Rectangle 17">
            <a:extLst>
              <a:ext uri="{FF2B5EF4-FFF2-40B4-BE49-F238E27FC236}">
                <a16:creationId xmlns:a16="http://schemas.microsoft.com/office/drawing/2014/main" id="{500E751B-C75E-409D-8E55-2C95DF86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1618" cy="5143500"/>
          </a:xfrm>
          <a:prstGeom prst="snip1Rect">
            <a:avLst>
              <a:gd name="adj" fmla="val 38352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4C2C59-178F-E4F1-81FC-83688610061D}"/>
              </a:ext>
            </a:extLst>
          </p:cNvPr>
          <p:cNvSpPr txBox="1"/>
          <p:nvPr/>
        </p:nvSpPr>
        <p:spPr>
          <a:xfrm>
            <a:off x="390366" y="301278"/>
            <a:ext cx="8162368" cy="5089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u="sng" dirty="0">
                <a:solidFill>
                  <a:schemeClr val="tx2"/>
                </a:solidFill>
              </a:rPr>
              <a:t>Eventos personalizados</a:t>
            </a:r>
            <a:r>
              <a:rPr lang="es-ES" sz="1400" b="1" u="sng" dirty="0">
                <a:solidFill>
                  <a:schemeClr val="tx2"/>
                </a:solidFill>
              </a:rPr>
              <a:t>:</a:t>
            </a:r>
            <a:endParaRPr lang="es-ES" sz="1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200" dirty="0"/>
              <a:t>Los eventos personalizados son eventos propios que podemos crear y disparar ante situaciones específicas en una aplicación web. A diferencia de los eventos nativos como por ejemplo "</a:t>
            </a:r>
            <a:r>
              <a:rPr lang="es-ES" sz="1200" dirty="0" err="1"/>
              <a:t>onclick</a:t>
            </a:r>
            <a:r>
              <a:rPr lang="es-ES" sz="1200" dirty="0"/>
              <a:t>", "</a:t>
            </a:r>
            <a:r>
              <a:rPr lang="es-ES" sz="1200" dirty="0" err="1"/>
              <a:t>onmouseover</a:t>
            </a:r>
            <a:r>
              <a:rPr lang="es-ES" sz="1200" dirty="0"/>
              <a:t>", </a:t>
            </a:r>
            <a:r>
              <a:rPr lang="es-ES" sz="1200" dirty="0" err="1"/>
              <a:t>etc</a:t>
            </a:r>
            <a:r>
              <a:rPr lang="es-ES" sz="1200" dirty="0"/>
              <a:t>, los eventos personalizados son definidos por el desarrollador y son generalmente utilizados para comunicar cambios de estado, notificar acciones completadas o cualquier otra interacción. Se crean utilizando la interfaz </a:t>
            </a:r>
            <a:r>
              <a:rPr lang="es-ES" sz="1200" dirty="0" err="1">
                <a:solidFill>
                  <a:schemeClr val="tx2"/>
                </a:solidFill>
              </a:rPr>
              <a:t>CustomEvent</a:t>
            </a:r>
            <a:r>
              <a:rPr lang="es-ES" sz="1200" dirty="0"/>
              <a:t> y se disparan mediante el método </a:t>
            </a:r>
            <a:r>
              <a:rPr lang="es-ES" sz="1200" dirty="0" err="1">
                <a:solidFill>
                  <a:schemeClr val="tx2"/>
                </a:solidFill>
              </a:rPr>
              <a:t>dispatchEvent</a:t>
            </a:r>
            <a:r>
              <a:rPr lang="es-ES" sz="1200" dirty="0"/>
              <a:t>. El objeto que lanza el evento debe extender de la interfaz </a:t>
            </a:r>
            <a:r>
              <a:rPr lang="es-ES" sz="1200" dirty="0" err="1">
                <a:solidFill>
                  <a:schemeClr val="tx2"/>
                </a:solidFill>
              </a:rPr>
              <a:t>EventTarget</a:t>
            </a:r>
            <a:r>
              <a:rPr lang="es-ES" sz="1200" dirty="0"/>
              <a:t>. Bastante útil si hacemos uso del objeto </a:t>
            </a:r>
            <a:r>
              <a:rPr lang="es-ES" sz="1200" dirty="0" err="1"/>
              <a:t>document</a:t>
            </a:r>
            <a:r>
              <a:rPr lang="es-ES" sz="1200" dirty="0"/>
              <a:t> para disparar eventos a nivel global de una aplicación.</a:t>
            </a:r>
          </a:p>
          <a:p>
            <a:pPr>
              <a:lnSpc>
                <a:spcPct val="150000"/>
              </a:lnSpc>
            </a:pPr>
            <a:endParaRPr lang="es-ES" sz="1200" dirty="0"/>
          </a:p>
          <a:p>
            <a:pPr>
              <a:lnSpc>
                <a:spcPct val="150000"/>
              </a:lnSpc>
            </a:pPr>
            <a:r>
              <a:rPr lang="es-ES" sz="1200" u="sng" dirty="0"/>
              <a:t>Características</a:t>
            </a:r>
            <a:r>
              <a:rPr lang="es-ES" sz="1200" dirty="0"/>
              <a:t>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/>
              <a:t>Permite la modularidad y desacoplamiento, ya que facilita la creación de módulos independientes que se comuniquen entre sí mediante eventos sin depender el uno del otro.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/>
              <a:t>Facilita la comunicación entre componentes.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/>
              <a:t>Permiten notificar sobre cambios en la aplicación, como una finalización de carga de datos o modificaciones de diferentes estados, entre otros.</a:t>
            </a:r>
            <a:endParaRPr lang="es-AR" sz="1200" dirty="0"/>
          </a:p>
          <a:p>
            <a:pPr>
              <a:lnSpc>
                <a:spcPct val="150000"/>
              </a:lnSpc>
            </a:pPr>
            <a:endParaRPr lang="es-A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AR" sz="1200" dirty="0"/>
          </a:p>
          <a:p>
            <a:pPr>
              <a:lnSpc>
                <a:spcPct val="150000"/>
              </a:lnSpc>
            </a:pP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413177319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5905</TotalTime>
  <Words>717</Words>
  <Application>Microsoft Office PowerPoint</Application>
  <PresentationFormat>Presentación en pantalla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Courier New</vt:lpstr>
      <vt:lpstr>Wingdings 3</vt:lpstr>
      <vt:lpstr>Arial</vt:lpstr>
      <vt:lpstr>Lato</vt:lpstr>
      <vt:lpstr>Century Gothic</vt:lpstr>
      <vt:lpstr>Wingdings</vt:lpstr>
      <vt:lpstr>Sector</vt:lpstr>
      <vt:lpstr>Curso Javascript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Facundo Ramirez</dc:creator>
  <cp:lastModifiedBy>Facundo Ramirez</cp:lastModifiedBy>
  <cp:revision>16</cp:revision>
  <dcterms:modified xsi:type="dcterms:W3CDTF">2024-07-29T17:20:07Z</dcterms:modified>
</cp:coreProperties>
</file>