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0" r:id="rId1"/>
  </p:sldMasterIdLst>
  <p:notesMasterIdLst>
    <p:notesMasterId r:id="rId8"/>
  </p:notesMasterIdLst>
  <p:sldIdLst>
    <p:sldId id="256" r:id="rId2"/>
    <p:sldId id="356" r:id="rId3"/>
    <p:sldId id="359" r:id="rId4"/>
    <p:sldId id="360" r:id="rId5"/>
    <p:sldId id="361" r:id="rId6"/>
    <p:sldId id="362" r:id="rId7"/>
  </p:sldIdLst>
  <p:sldSz cx="9144000" cy="5143500" type="screen16x9"/>
  <p:notesSz cx="6858000" cy="9144000"/>
  <p:embeddedFontLst>
    <p:embeddedFont>
      <p:font typeface="Century Gothic" panose="020B0502020202020204" pitchFamily="34" charset="0"/>
      <p:regular r:id="rId9"/>
      <p:bold r:id="rId10"/>
      <p:italic r:id="rId11"/>
      <p:boldItalic r:id="rId12"/>
    </p:embeddedFont>
    <p:embeddedFont>
      <p:font typeface="Lato" panose="020F0502020204030203" pitchFamily="34" charset="0"/>
      <p:regular r:id="rId13"/>
      <p:bold r:id="rId14"/>
      <p:italic r:id="rId15"/>
      <p:boldItalic r:id="rId16"/>
    </p:embeddedFont>
    <p:embeddedFont>
      <p:font typeface="Wingdings 3" panose="050401020108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2FE6-3BD6-4E13-A4ED-13FC7B0E52DD}">
  <a:tblStyle styleId="{2D5A2FE6-3BD6-4E13-A4ED-13FC7B0E52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222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906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7555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7185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470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2705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1999514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285943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061234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325373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5017097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1697303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972539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477164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spTree>
    <p:extLst>
      <p:ext uri="{BB962C8B-B14F-4D97-AF65-F5344CB8AC3E}">
        <p14:creationId xmlns:p14="http://schemas.microsoft.com/office/powerpoint/2010/main" val="265305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636784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813669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5766147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5602144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614723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7715850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684251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104604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4AAD347D-5ACD-4C99-B74B-A9C85AD731AF}" type="datetimeFigureOut">
              <a:rPr lang="en-US" smtClean="0"/>
              <a:t>8/5/2024</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45882227"/>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1"/>
        <p:cNvGrpSpPr/>
        <p:nvPr/>
      </p:nvGrpSpPr>
      <p:grpSpPr>
        <a:xfrm>
          <a:off x="0" y="0"/>
          <a:ext cx="0" cy="0"/>
          <a:chOff x="0" y="0"/>
          <a:chExt cx="0" cy="0"/>
        </a:xfrm>
      </p:grpSpPr>
      <p:sp>
        <p:nvSpPr>
          <p:cNvPr id="497" name="Rectangle 48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4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8"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306" cy="51434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82" name="Google Shape;482;p59"/>
          <p:cNvSpPr txBox="1">
            <a:spLocks noGrp="1"/>
          </p:cNvSpPr>
          <p:nvPr>
            <p:ph type="ctrTitle"/>
          </p:nvPr>
        </p:nvSpPr>
        <p:spPr>
          <a:xfrm>
            <a:off x="754380" y="1639726"/>
            <a:ext cx="6553200" cy="2037080"/>
          </a:xfrm>
          <a:prstGeom prst="rect">
            <a:avLst/>
          </a:prstGeom>
        </p:spPr>
        <p:txBody>
          <a:bodyPr spcFirstLastPara="1" lIns="91425" tIns="91425" rIns="91425" bIns="91425" anchor="b" anchorCtr="0">
            <a:normAutofit/>
          </a:bodyPr>
          <a:lstStyle/>
          <a:p>
            <a:pPr marL="0" lvl="0" indent="0" rtl="0">
              <a:spcBef>
                <a:spcPts val="0"/>
              </a:spcBef>
              <a:spcAft>
                <a:spcPts val="0"/>
              </a:spcAft>
              <a:buNone/>
            </a:pPr>
            <a:r>
              <a:rPr lang="es-AR" sz="4100">
                <a:solidFill>
                  <a:schemeClr val="tx2"/>
                </a:solidFill>
              </a:rPr>
              <a:t>Curso Javascript</a:t>
            </a:r>
          </a:p>
        </p:txBody>
      </p:sp>
      <p:sp>
        <p:nvSpPr>
          <p:cNvPr id="483" name="Google Shape;483;p59"/>
          <p:cNvSpPr txBox="1">
            <a:spLocks noGrp="1"/>
          </p:cNvSpPr>
          <p:nvPr>
            <p:ph type="subTitle" idx="1"/>
          </p:nvPr>
        </p:nvSpPr>
        <p:spPr>
          <a:xfrm>
            <a:off x="753686" y="3676806"/>
            <a:ext cx="5004940" cy="685801"/>
          </a:xfrm>
          <a:prstGeom prst="rect">
            <a:avLst/>
          </a:prstGeom>
        </p:spPr>
        <p:txBody>
          <a:bodyPr spcFirstLastPara="1" lIns="91425" tIns="91425" rIns="91425" bIns="91425" anchorCtr="0">
            <a:normAutofit/>
          </a:bodyPr>
          <a:lstStyle/>
          <a:p>
            <a:pPr marL="0" lvl="0" indent="0" rtl="0">
              <a:spcBef>
                <a:spcPts val="0"/>
              </a:spcBef>
              <a:spcAft>
                <a:spcPts val="600"/>
              </a:spcAft>
              <a:buClr>
                <a:schemeClr val="dk1"/>
              </a:buClr>
              <a:buSzPts val="1100"/>
              <a:buFont typeface="Arial"/>
              <a:buNone/>
            </a:pPr>
            <a:r>
              <a:rPr lang="en">
                <a:solidFill>
                  <a:schemeClr val="tx1"/>
                </a:solidFill>
              </a:rPr>
              <a:t>Por: Facundo Ramírez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363153"/>
            <a:ext cx="8602380" cy="4812408"/>
          </a:xfrm>
          <a:prstGeom prst="rect">
            <a:avLst/>
          </a:prstGeom>
          <a:noFill/>
        </p:spPr>
        <p:txBody>
          <a:bodyPr wrap="square">
            <a:spAutoFit/>
          </a:bodyPr>
          <a:lstStyle/>
          <a:p>
            <a:pPr>
              <a:lnSpc>
                <a:spcPct val="150000"/>
              </a:lnSpc>
            </a:pPr>
            <a:r>
              <a:rPr lang="es-ES" sz="1400" u="sng" dirty="0">
                <a:solidFill>
                  <a:schemeClr val="tx2"/>
                </a:solidFill>
              </a:rPr>
              <a:t>Objeto SET</a:t>
            </a:r>
            <a:r>
              <a:rPr lang="es-ES" sz="1400" b="1" u="sng" dirty="0">
                <a:solidFill>
                  <a:schemeClr val="tx2"/>
                </a:solidFill>
              </a:rPr>
              <a:t>:</a:t>
            </a:r>
            <a:endParaRPr lang="es-ES" sz="1400" dirty="0">
              <a:solidFill>
                <a:schemeClr val="tx2"/>
              </a:solidFill>
            </a:endParaRPr>
          </a:p>
          <a:p>
            <a:pPr>
              <a:lnSpc>
                <a:spcPct val="150000"/>
              </a:lnSpc>
            </a:pPr>
            <a:r>
              <a:rPr lang="es-AR" sz="1200" dirty="0"/>
              <a:t>Es una colección de valores que permite almacenar </a:t>
            </a:r>
            <a:r>
              <a:rPr lang="es-ES" sz="1200" dirty="0">
                <a:solidFill>
                  <a:schemeClr val="tx2"/>
                </a:solidFill>
              </a:rPr>
              <a:t>valores únicos </a:t>
            </a:r>
            <a:r>
              <a:rPr lang="es-AR" sz="1200" dirty="0"/>
              <a:t>de cualquier tipo. Se puede iterar sobre sus elementos en el orden de inserción. Un valor en un Set puede ocurrir una sola vez. Para instanciar un objeto Set, lo hacemos con el operador “new” de la siguiente manera:</a:t>
            </a:r>
          </a:p>
          <a:p>
            <a:pPr marL="171450" indent="-171450">
              <a:lnSpc>
                <a:spcPct val="150000"/>
              </a:lnSpc>
              <a:buFont typeface="Arial" panose="020B0604020202020204" pitchFamily="34" charset="0"/>
              <a:buChar char="•"/>
            </a:pPr>
            <a:r>
              <a:rPr lang="es-AR" sz="1200" dirty="0" err="1"/>
              <a:t>const</a:t>
            </a:r>
            <a:r>
              <a:rPr lang="es-AR" sz="1200" dirty="0"/>
              <a:t> </a:t>
            </a:r>
            <a:r>
              <a:rPr lang="es-AR" sz="1200" dirty="0" err="1"/>
              <a:t>miSet</a:t>
            </a:r>
            <a:r>
              <a:rPr lang="es-AR" sz="1200" dirty="0"/>
              <a:t> = new Set()</a:t>
            </a:r>
          </a:p>
          <a:p>
            <a:pPr>
              <a:lnSpc>
                <a:spcPct val="150000"/>
              </a:lnSpc>
            </a:pPr>
            <a:r>
              <a:rPr lang="es-AR" sz="1200" dirty="0"/>
              <a:t>Al crear un Set, podemos acceder a los siguientes métodos y propiedades:</a:t>
            </a:r>
          </a:p>
          <a:p>
            <a:pPr marL="171450" indent="-171450">
              <a:lnSpc>
                <a:spcPct val="150000"/>
              </a:lnSpc>
              <a:buFont typeface="Wingdings" panose="05000000000000000000" pitchFamily="2" charset="2"/>
              <a:buChar char="Ø"/>
            </a:pPr>
            <a:r>
              <a:rPr lang="es-AR" sz="1200" dirty="0" err="1"/>
              <a:t>size</a:t>
            </a:r>
            <a:r>
              <a:rPr lang="es-AR" sz="1200" dirty="0"/>
              <a:t>: propiedad para acceder al largo del Set. Ejemplo: </a:t>
            </a:r>
            <a:r>
              <a:rPr lang="es-AR" sz="1200" dirty="0" err="1"/>
              <a:t>miSet.size</a:t>
            </a:r>
            <a:r>
              <a:rPr lang="es-AR" sz="1200" dirty="0"/>
              <a:t>. Retorna un </a:t>
            </a:r>
            <a:r>
              <a:rPr lang="es-AR" sz="1200" dirty="0" err="1"/>
              <a:t>number</a:t>
            </a:r>
            <a:r>
              <a:rPr lang="es-AR" sz="1200" dirty="0"/>
              <a:t> con el largo del Set.</a:t>
            </a:r>
          </a:p>
          <a:p>
            <a:pPr marL="171450" indent="-171450">
              <a:lnSpc>
                <a:spcPct val="150000"/>
              </a:lnSpc>
              <a:buFont typeface="Wingdings" panose="05000000000000000000" pitchFamily="2" charset="2"/>
              <a:buChar char="Ø"/>
            </a:pPr>
            <a:r>
              <a:rPr lang="es-AR" sz="1200" dirty="0" err="1"/>
              <a:t>add</a:t>
            </a:r>
            <a:r>
              <a:rPr lang="es-AR" sz="1200" dirty="0"/>
              <a:t>: método para agregar un elemento. Ejemplo: </a:t>
            </a:r>
            <a:r>
              <a:rPr lang="es-AR" sz="1200" dirty="0" err="1"/>
              <a:t>miSet.add</a:t>
            </a:r>
            <a:r>
              <a:rPr lang="es-AR" sz="1200" dirty="0"/>
              <a:t>(“Casa”)</a:t>
            </a:r>
          </a:p>
          <a:p>
            <a:pPr marL="171450" indent="-171450">
              <a:lnSpc>
                <a:spcPct val="150000"/>
              </a:lnSpc>
              <a:buFont typeface="Wingdings" panose="05000000000000000000" pitchFamily="2" charset="2"/>
              <a:buChar char="Ø"/>
            </a:pPr>
            <a:r>
              <a:rPr lang="es-AR" sz="1200" dirty="0" err="1"/>
              <a:t>clear</a:t>
            </a:r>
            <a:r>
              <a:rPr lang="es-AR" sz="1200" dirty="0"/>
              <a:t>: método para limpiar completamente el Set. Ejemplo: </a:t>
            </a:r>
            <a:r>
              <a:rPr lang="es-AR" sz="1200" dirty="0" err="1"/>
              <a:t>miSet.clear</a:t>
            </a:r>
            <a:r>
              <a:rPr lang="es-AR" sz="1200" dirty="0"/>
              <a:t>()</a:t>
            </a:r>
          </a:p>
          <a:p>
            <a:pPr marL="171450" indent="-171450">
              <a:lnSpc>
                <a:spcPct val="150000"/>
              </a:lnSpc>
              <a:buFont typeface="Wingdings" panose="05000000000000000000" pitchFamily="2" charset="2"/>
              <a:buChar char="Ø"/>
            </a:pPr>
            <a:r>
              <a:rPr lang="es-AR" sz="1200" dirty="0" err="1"/>
              <a:t>delete</a:t>
            </a:r>
            <a:r>
              <a:rPr lang="es-AR" sz="1200" dirty="0"/>
              <a:t>: método para eliminar un elemento. Ejemplo: </a:t>
            </a:r>
            <a:r>
              <a:rPr lang="es-AR" sz="1200" dirty="0" err="1"/>
              <a:t>miSet.delete</a:t>
            </a:r>
            <a:r>
              <a:rPr lang="es-AR" sz="1200" dirty="0"/>
              <a:t>(“Casa”)</a:t>
            </a:r>
          </a:p>
          <a:p>
            <a:pPr marL="171450" indent="-171450">
              <a:lnSpc>
                <a:spcPct val="150000"/>
              </a:lnSpc>
              <a:buFont typeface="Wingdings" panose="05000000000000000000" pitchFamily="2" charset="2"/>
              <a:buChar char="Ø"/>
            </a:pPr>
            <a:r>
              <a:rPr lang="es-AR" sz="1200" dirty="0"/>
              <a:t>has: método para verificar si un elemento existe o no dentro del Set. Ejemplo: </a:t>
            </a:r>
            <a:r>
              <a:rPr lang="es-AR" sz="1200" dirty="0" err="1"/>
              <a:t>miSet.has</a:t>
            </a:r>
            <a:r>
              <a:rPr lang="es-AR" sz="1200" dirty="0"/>
              <a:t>(“Casa”). Retorna un booleano con el resultado.</a:t>
            </a:r>
          </a:p>
          <a:p>
            <a:pPr>
              <a:lnSpc>
                <a:spcPct val="150000"/>
              </a:lnSpc>
            </a:pPr>
            <a:endParaRPr lang="es-AR" sz="1200" dirty="0"/>
          </a:p>
          <a:p>
            <a:pPr>
              <a:lnSpc>
                <a:spcPct val="150000"/>
              </a:lnSpc>
            </a:pPr>
            <a:r>
              <a:rPr lang="es-AR" sz="1200" dirty="0"/>
              <a:t>En cuanto a rendimiento, con respecto a éste último método </a:t>
            </a:r>
            <a:r>
              <a:rPr lang="es-AR" sz="1200" b="1" dirty="0"/>
              <a:t>has</a:t>
            </a:r>
            <a:r>
              <a:rPr lang="es-AR" sz="1200" dirty="0"/>
              <a:t>, en promedio es más rápido que él método </a:t>
            </a:r>
            <a:r>
              <a:rPr lang="es-AR" sz="1200" b="1" dirty="0" err="1"/>
              <a:t>includes</a:t>
            </a:r>
            <a:r>
              <a:rPr lang="es-AR" sz="1200" dirty="0"/>
              <a:t> de los arreglos, teniendo en cuenta un arreglo con un largo igual al </a:t>
            </a:r>
            <a:r>
              <a:rPr lang="es-AR" sz="1200" dirty="0" err="1"/>
              <a:t>size</a:t>
            </a:r>
            <a:r>
              <a:rPr lang="es-AR" sz="1200" dirty="0"/>
              <a:t> de un Set.</a:t>
            </a:r>
            <a:endParaRPr lang="es-AR" sz="1200" b="1" dirty="0"/>
          </a:p>
          <a:p>
            <a:pPr marL="628650" lvl="1" indent="-171450">
              <a:lnSpc>
                <a:spcPct val="150000"/>
              </a:lnSpc>
              <a:buFont typeface="Wingdings" panose="05000000000000000000" pitchFamily="2" charset="2"/>
              <a:buChar char="Ø"/>
            </a:pPr>
            <a:endParaRPr lang="es-AR" sz="1200" dirty="0"/>
          </a:p>
          <a:p>
            <a:pPr>
              <a:lnSpc>
                <a:spcPct val="150000"/>
              </a:lnSpc>
            </a:pPr>
            <a:endParaRPr lang="es-AR" sz="1200" dirty="0"/>
          </a:p>
        </p:txBody>
      </p:sp>
    </p:spTree>
    <p:extLst>
      <p:ext uri="{BB962C8B-B14F-4D97-AF65-F5344CB8AC3E}">
        <p14:creationId xmlns:p14="http://schemas.microsoft.com/office/powerpoint/2010/main" val="354836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363153"/>
            <a:ext cx="8602380" cy="2873415"/>
          </a:xfrm>
          <a:prstGeom prst="rect">
            <a:avLst/>
          </a:prstGeom>
          <a:noFill/>
        </p:spPr>
        <p:txBody>
          <a:bodyPr wrap="square">
            <a:spAutoFit/>
          </a:bodyPr>
          <a:lstStyle/>
          <a:p>
            <a:pPr>
              <a:lnSpc>
                <a:spcPct val="150000"/>
              </a:lnSpc>
            </a:pPr>
            <a:r>
              <a:rPr lang="es-ES" sz="1400" u="sng" dirty="0">
                <a:solidFill>
                  <a:schemeClr val="tx2"/>
                </a:solidFill>
              </a:rPr>
              <a:t>Métodos para iterar</a:t>
            </a:r>
            <a:r>
              <a:rPr lang="es-ES" sz="1400" b="1" u="sng" dirty="0">
                <a:solidFill>
                  <a:schemeClr val="tx2"/>
                </a:solidFill>
              </a:rPr>
              <a:t>:</a:t>
            </a:r>
            <a:endParaRPr lang="es-ES" sz="1400" dirty="0">
              <a:solidFill>
                <a:schemeClr val="tx2"/>
              </a:solidFill>
            </a:endParaRPr>
          </a:p>
          <a:p>
            <a:pPr>
              <a:lnSpc>
                <a:spcPct val="150000"/>
              </a:lnSpc>
            </a:pPr>
            <a:r>
              <a:rPr lang="es-ES" sz="1200" dirty="0"/>
              <a:t>Podemos iterar un Set mediante los métodos </a:t>
            </a:r>
            <a:r>
              <a:rPr lang="es-ES" sz="1200" dirty="0" err="1"/>
              <a:t>forEach</a:t>
            </a:r>
            <a:r>
              <a:rPr lang="es-ES" sz="1200" dirty="0"/>
              <a:t> y </a:t>
            </a:r>
            <a:r>
              <a:rPr lang="es-ES" sz="1200" dirty="0" err="1"/>
              <a:t>forOf</a:t>
            </a:r>
            <a:r>
              <a:rPr lang="es-ES" sz="1200" dirty="0"/>
              <a:t>. La estructura de ambos es la siguiente:</a:t>
            </a:r>
          </a:p>
          <a:p>
            <a:pPr marL="171450" indent="-171450">
              <a:lnSpc>
                <a:spcPct val="150000"/>
              </a:lnSpc>
              <a:buFont typeface="Wingdings" panose="05000000000000000000" pitchFamily="2" charset="2"/>
              <a:buChar char="Ø"/>
            </a:pPr>
            <a:r>
              <a:rPr lang="es-AR" sz="1200" dirty="0" err="1"/>
              <a:t>forEach</a:t>
            </a:r>
            <a:r>
              <a:rPr lang="es-AR" sz="1200" dirty="0"/>
              <a:t>: recibe una función como argumento, la cual recibe 3 parámetros:</a:t>
            </a:r>
          </a:p>
          <a:p>
            <a:pPr marL="628650" lvl="1" indent="-171450">
              <a:lnSpc>
                <a:spcPct val="150000"/>
              </a:lnSpc>
              <a:buFont typeface="Arial" panose="020B0604020202020204" pitchFamily="34" charset="0"/>
              <a:buChar char="•"/>
            </a:pPr>
            <a:r>
              <a:rPr lang="es-AR" sz="1200" dirty="0" err="1"/>
              <a:t>value</a:t>
            </a:r>
            <a:r>
              <a:rPr lang="es-AR" sz="1200" dirty="0"/>
              <a:t>: hace referencia al valor de cada posición del Set.</a:t>
            </a:r>
          </a:p>
          <a:p>
            <a:pPr marL="628650" lvl="1" indent="-171450">
              <a:lnSpc>
                <a:spcPct val="150000"/>
              </a:lnSpc>
              <a:buFont typeface="Arial" panose="020B0604020202020204" pitchFamily="34" charset="0"/>
              <a:buChar char="•"/>
            </a:pPr>
            <a:r>
              <a:rPr lang="es-AR" sz="1200" dirty="0" err="1"/>
              <a:t>index</a:t>
            </a:r>
            <a:r>
              <a:rPr lang="es-AR" sz="1200" dirty="0"/>
              <a:t>: el Set no cuenta con un índice. En este caso recibimos también el valor al igual que en el caso anterior. (innecesario usar este segundo parámetro en un Set, pero en los arreglos podría ser útil)</a:t>
            </a:r>
          </a:p>
          <a:p>
            <a:pPr marL="628650" lvl="1" indent="-171450">
              <a:lnSpc>
                <a:spcPct val="150000"/>
              </a:lnSpc>
              <a:buFont typeface="Arial" panose="020B0604020202020204" pitchFamily="34" charset="0"/>
              <a:buChar char="•"/>
            </a:pPr>
            <a:r>
              <a:rPr lang="es-AR" sz="1200" dirty="0"/>
              <a:t>Instancia: podemos acceder al objeto Set que estamos iterando.</a:t>
            </a:r>
          </a:p>
          <a:p>
            <a:pPr marL="171450" indent="-171450">
              <a:lnSpc>
                <a:spcPct val="150000"/>
              </a:lnSpc>
              <a:buFont typeface="Wingdings" panose="05000000000000000000" pitchFamily="2" charset="2"/>
              <a:buChar char="Ø"/>
            </a:pPr>
            <a:r>
              <a:rPr lang="es-AR" sz="1200" dirty="0" err="1"/>
              <a:t>forOf</a:t>
            </a:r>
            <a:r>
              <a:rPr lang="es-AR" sz="1200" dirty="0"/>
              <a:t>: a continuación una imagen donde se observa la estructura, donde en el </a:t>
            </a:r>
            <a:r>
              <a:rPr lang="es-AR" sz="1200" dirty="0" err="1"/>
              <a:t>value</a:t>
            </a:r>
            <a:r>
              <a:rPr lang="es-AR" sz="1200" dirty="0"/>
              <a:t> (que puede tener cualquier otro nombre) accedemos a cada valor del Set.</a:t>
            </a:r>
          </a:p>
          <a:p>
            <a:pPr>
              <a:lnSpc>
                <a:spcPct val="150000"/>
              </a:lnSpc>
            </a:pPr>
            <a:r>
              <a:rPr lang="es-AR" sz="1200" dirty="0"/>
              <a:t>	</a:t>
            </a:r>
          </a:p>
        </p:txBody>
      </p:sp>
      <p:pic>
        <p:nvPicPr>
          <p:cNvPr id="4" name="Imagen 3">
            <a:extLst>
              <a:ext uri="{FF2B5EF4-FFF2-40B4-BE49-F238E27FC236}">
                <a16:creationId xmlns:a16="http://schemas.microsoft.com/office/drawing/2014/main" id="{FCCC2F05-A47F-99A3-2E8C-FA9A693C5A22}"/>
              </a:ext>
            </a:extLst>
          </p:cNvPr>
          <p:cNvPicPr>
            <a:picLocks noChangeAspect="1"/>
          </p:cNvPicPr>
          <p:nvPr/>
        </p:nvPicPr>
        <p:blipFill>
          <a:blip r:embed="rId3"/>
          <a:stretch>
            <a:fillRect/>
          </a:stretch>
        </p:blipFill>
        <p:spPr>
          <a:xfrm>
            <a:off x="2769195" y="3205160"/>
            <a:ext cx="2638425" cy="904875"/>
          </a:xfrm>
          <a:prstGeom prst="rect">
            <a:avLst/>
          </a:prstGeom>
        </p:spPr>
      </p:pic>
    </p:spTree>
    <p:extLst>
      <p:ext uri="{BB962C8B-B14F-4D97-AF65-F5344CB8AC3E}">
        <p14:creationId xmlns:p14="http://schemas.microsoft.com/office/powerpoint/2010/main" val="305028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363153"/>
            <a:ext cx="8602380" cy="2042419"/>
          </a:xfrm>
          <a:prstGeom prst="rect">
            <a:avLst/>
          </a:prstGeom>
          <a:noFill/>
        </p:spPr>
        <p:txBody>
          <a:bodyPr wrap="square">
            <a:spAutoFit/>
          </a:bodyPr>
          <a:lstStyle/>
          <a:p>
            <a:pPr>
              <a:lnSpc>
                <a:spcPct val="150000"/>
              </a:lnSpc>
            </a:pPr>
            <a:r>
              <a:rPr lang="es-ES" sz="1400" u="sng" dirty="0">
                <a:solidFill>
                  <a:schemeClr val="tx2"/>
                </a:solidFill>
              </a:rPr>
              <a:t>Eliminar duplicados</a:t>
            </a:r>
            <a:r>
              <a:rPr lang="es-ES" sz="1400" b="1" u="sng" dirty="0">
                <a:solidFill>
                  <a:schemeClr val="tx2"/>
                </a:solidFill>
              </a:rPr>
              <a:t>:</a:t>
            </a:r>
            <a:endParaRPr lang="es-ES" sz="1400" dirty="0">
              <a:solidFill>
                <a:schemeClr val="tx2"/>
              </a:solidFill>
            </a:endParaRPr>
          </a:p>
          <a:p>
            <a:pPr>
              <a:lnSpc>
                <a:spcPct val="150000"/>
              </a:lnSpc>
            </a:pPr>
            <a:r>
              <a:rPr lang="es-ES" sz="1200" dirty="0"/>
              <a:t>Una gran utilidad del Set es que podemos usarlo para poder eliminar elementos duplicados de un arreglo. Por ejemplo: en el caso de tener un arreglo con valores duplicados y necesitemos eliminar los mismos, podemos hacer lo siguiente:</a:t>
            </a:r>
          </a:p>
          <a:p>
            <a:pPr>
              <a:lnSpc>
                <a:spcPct val="150000"/>
              </a:lnSpc>
            </a:pPr>
            <a:r>
              <a:rPr lang="es-ES" sz="1200" dirty="0"/>
              <a:t>1- Crear un objeto Set pasándole como argumento el arreglo que tiene valores repetidos =&gt; new Set(arreglo)</a:t>
            </a:r>
          </a:p>
          <a:p>
            <a:pPr>
              <a:lnSpc>
                <a:spcPct val="150000"/>
              </a:lnSpc>
            </a:pPr>
            <a:r>
              <a:rPr lang="es-ES" sz="1200" dirty="0"/>
              <a:t>2- Esparcir los valores del Set creado dentro de un arreglo.</a:t>
            </a:r>
            <a:endParaRPr lang="es-AR" sz="1200" dirty="0"/>
          </a:p>
          <a:p>
            <a:pPr>
              <a:lnSpc>
                <a:spcPct val="150000"/>
              </a:lnSpc>
            </a:pPr>
            <a:r>
              <a:rPr lang="es-AR" sz="1200" dirty="0"/>
              <a:t>A continuación una imagen descriptiva del proceso:</a:t>
            </a:r>
            <a:endParaRPr lang="es-ES" sz="1200" dirty="0"/>
          </a:p>
        </p:txBody>
      </p:sp>
      <p:pic>
        <p:nvPicPr>
          <p:cNvPr id="5" name="Imagen 4">
            <a:extLst>
              <a:ext uri="{FF2B5EF4-FFF2-40B4-BE49-F238E27FC236}">
                <a16:creationId xmlns:a16="http://schemas.microsoft.com/office/drawing/2014/main" id="{CD04E499-F493-B2B4-9332-337AABD94A03}"/>
              </a:ext>
            </a:extLst>
          </p:cNvPr>
          <p:cNvPicPr>
            <a:picLocks noChangeAspect="1"/>
          </p:cNvPicPr>
          <p:nvPr/>
        </p:nvPicPr>
        <p:blipFill>
          <a:blip r:embed="rId3"/>
          <a:stretch>
            <a:fillRect/>
          </a:stretch>
        </p:blipFill>
        <p:spPr>
          <a:xfrm>
            <a:off x="1598681" y="2564802"/>
            <a:ext cx="5249994" cy="1590077"/>
          </a:xfrm>
          <a:prstGeom prst="rect">
            <a:avLst/>
          </a:prstGeom>
        </p:spPr>
      </p:pic>
    </p:spTree>
    <p:extLst>
      <p:ext uri="{BB962C8B-B14F-4D97-AF65-F5344CB8AC3E}">
        <p14:creationId xmlns:p14="http://schemas.microsoft.com/office/powerpoint/2010/main" val="136495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143147"/>
            <a:ext cx="8602380" cy="4858574"/>
          </a:xfrm>
          <a:prstGeom prst="rect">
            <a:avLst/>
          </a:prstGeom>
          <a:noFill/>
        </p:spPr>
        <p:txBody>
          <a:bodyPr wrap="square">
            <a:spAutoFit/>
          </a:bodyPr>
          <a:lstStyle/>
          <a:p>
            <a:pPr>
              <a:lnSpc>
                <a:spcPct val="150000"/>
              </a:lnSpc>
            </a:pPr>
            <a:r>
              <a:rPr lang="es-ES" sz="1400" u="sng" dirty="0">
                <a:solidFill>
                  <a:schemeClr val="tx2"/>
                </a:solidFill>
              </a:rPr>
              <a:t>Mas eventos:</a:t>
            </a:r>
          </a:p>
          <a:p>
            <a:pPr>
              <a:lnSpc>
                <a:spcPct val="150000"/>
              </a:lnSpc>
            </a:pPr>
            <a:r>
              <a:rPr lang="es-ES" sz="1400" u="sng" dirty="0">
                <a:solidFill>
                  <a:schemeClr val="tx2"/>
                </a:solidFill>
              </a:rPr>
              <a:t>Evento input</a:t>
            </a:r>
            <a:r>
              <a:rPr lang="es-ES" sz="1400" b="1" u="sng" dirty="0">
                <a:solidFill>
                  <a:schemeClr val="tx2"/>
                </a:solidFill>
              </a:rPr>
              <a:t>:</a:t>
            </a:r>
            <a:r>
              <a:rPr lang="es-ES" sz="1400" b="1" dirty="0">
                <a:solidFill>
                  <a:schemeClr val="tx2"/>
                </a:solidFill>
              </a:rPr>
              <a:t> </a:t>
            </a:r>
            <a:r>
              <a:rPr lang="es-ES" sz="1200" dirty="0"/>
              <a:t>Es un evento que se activa cada vez que el valor de un elemento de entrada (input) cambia. Es muy útil en formularios interactivos, donde se necesita una respuesta en tiempo real a los cambios en los campos de entrada. Este evento puede ser activado en varios elementos, tales como &lt;input&gt; de tipo “</a:t>
            </a:r>
            <a:r>
              <a:rPr lang="es-ES" sz="1200" dirty="0" err="1"/>
              <a:t>text</a:t>
            </a:r>
            <a:r>
              <a:rPr lang="es-ES" sz="1200" dirty="0"/>
              <a:t>”, “</a:t>
            </a:r>
            <a:r>
              <a:rPr lang="es-ES" sz="1200" dirty="0" err="1"/>
              <a:t>number</a:t>
            </a:r>
            <a:r>
              <a:rPr lang="es-ES" sz="1200" dirty="0"/>
              <a:t>”, “</a:t>
            </a:r>
            <a:r>
              <a:rPr lang="es-ES" sz="1200" dirty="0" err="1"/>
              <a:t>password</a:t>
            </a:r>
            <a:r>
              <a:rPr lang="es-ES" sz="1200" dirty="0"/>
              <a:t>”, “email”, en &lt;</a:t>
            </a:r>
            <a:r>
              <a:rPr lang="es-ES" sz="1200" dirty="0" err="1"/>
              <a:t>textarea</a:t>
            </a:r>
            <a:r>
              <a:rPr lang="es-ES" sz="1200" dirty="0"/>
              <a:t>&gt;, &lt;</a:t>
            </a:r>
            <a:r>
              <a:rPr lang="es-ES" sz="1200" dirty="0" err="1"/>
              <a:t>select</a:t>
            </a:r>
            <a:r>
              <a:rPr lang="es-ES" sz="1200" dirty="0"/>
              <a:t>&gt;. Al contar con este tipo de validaciones en tiempo real, podemos indicar, por ejemplo, mensajes de error en formularios de manera dinámica, mejorando así la experiencia de usuario.</a:t>
            </a:r>
          </a:p>
          <a:p>
            <a:pPr>
              <a:lnSpc>
                <a:spcPct val="150000"/>
              </a:lnSpc>
            </a:pPr>
            <a:r>
              <a:rPr lang="es-ES" sz="1200" dirty="0"/>
              <a:t>Dentro del evento recibido, podemos acceder a 2 (dos) propiedades muy útiles para luego poder realizar diferentes acciones:</a:t>
            </a:r>
          </a:p>
          <a:p>
            <a:pPr marL="171450" indent="-171450">
              <a:lnSpc>
                <a:spcPct val="150000"/>
              </a:lnSpc>
              <a:buFont typeface="Arial" panose="020B0604020202020204" pitchFamily="34" charset="0"/>
              <a:buChar char="•"/>
            </a:pPr>
            <a:r>
              <a:rPr lang="es-ES" sz="1200" dirty="0" err="1"/>
              <a:t>event.target.value</a:t>
            </a:r>
            <a:r>
              <a:rPr lang="es-ES" sz="1200" dirty="0"/>
              <a:t>: accedemos al valor del elemento que estamos modificando dentro del formulario</a:t>
            </a:r>
          </a:p>
          <a:p>
            <a:pPr marL="171450" indent="-171450">
              <a:lnSpc>
                <a:spcPct val="150000"/>
              </a:lnSpc>
              <a:buFont typeface="Arial" panose="020B0604020202020204" pitchFamily="34" charset="0"/>
              <a:buChar char="•"/>
            </a:pPr>
            <a:r>
              <a:rPr lang="es-ES" sz="1200" dirty="0"/>
              <a:t>event.target.name: accedemos al atributo “</a:t>
            </a:r>
            <a:r>
              <a:rPr lang="es-ES" sz="1200" dirty="0" err="1"/>
              <a:t>name</a:t>
            </a:r>
            <a:r>
              <a:rPr lang="es-ES" sz="1200" dirty="0"/>
              <a:t>” del elemento que estamos modificando.</a:t>
            </a:r>
          </a:p>
          <a:p>
            <a:pPr>
              <a:lnSpc>
                <a:spcPct val="150000"/>
              </a:lnSpc>
            </a:pPr>
            <a:endParaRPr lang="es-ES" sz="1200" dirty="0"/>
          </a:p>
          <a:p>
            <a:pPr>
              <a:lnSpc>
                <a:spcPct val="150000"/>
              </a:lnSpc>
            </a:pPr>
            <a:r>
              <a:rPr lang="es-ES" sz="1200" u="sng" dirty="0">
                <a:solidFill>
                  <a:schemeClr val="tx2"/>
                </a:solidFill>
              </a:rPr>
              <a:t>Evento </a:t>
            </a:r>
            <a:r>
              <a:rPr lang="es-ES" sz="1200" u="sng" dirty="0" err="1">
                <a:solidFill>
                  <a:schemeClr val="tx2"/>
                </a:solidFill>
              </a:rPr>
              <a:t>change</a:t>
            </a:r>
            <a:r>
              <a:rPr lang="es-ES" sz="1200" b="1" u="sng" dirty="0">
                <a:solidFill>
                  <a:schemeClr val="tx2"/>
                </a:solidFill>
              </a:rPr>
              <a:t>:</a:t>
            </a:r>
            <a:r>
              <a:rPr lang="es-ES" sz="1200" b="1" dirty="0">
                <a:solidFill>
                  <a:schemeClr val="tx2"/>
                </a:solidFill>
              </a:rPr>
              <a:t> </a:t>
            </a:r>
            <a:r>
              <a:rPr lang="es-ES" sz="1200" dirty="0"/>
              <a:t>El evento </a:t>
            </a:r>
            <a:r>
              <a:rPr lang="es-ES" sz="1200" dirty="0" err="1">
                <a:solidFill>
                  <a:schemeClr val="tx2"/>
                </a:solidFill>
              </a:rPr>
              <a:t>change</a:t>
            </a:r>
            <a:r>
              <a:rPr lang="es-ES" sz="1200" dirty="0"/>
              <a:t> en HTML es un evento que se dispara cada vez que un elemento dentro del formulario cambia y “se pierde el foco”, es decir, el valor capturado será el último al momento de perder el foco del elemento. Aquí también obtenemos las 2 (dos) propiedades mencionadas para el evento “input” pero, a diferencia de éste, el evento “</a:t>
            </a:r>
            <a:r>
              <a:rPr lang="es-ES" sz="1200" dirty="0" err="1"/>
              <a:t>change</a:t>
            </a:r>
            <a:r>
              <a:rPr lang="es-ES" sz="1200" dirty="0"/>
              <a:t>” se disparará luego de perder el foco en el elemento que estamos modificando.</a:t>
            </a:r>
          </a:p>
        </p:txBody>
      </p:sp>
    </p:spTree>
    <p:extLst>
      <p:ext uri="{BB962C8B-B14F-4D97-AF65-F5344CB8AC3E}">
        <p14:creationId xmlns:p14="http://schemas.microsoft.com/office/powerpoint/2010/main" val="138394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390654"/>
            <a:ext cx="8602380" cy="3704412"/>
          </a:xfrm>
          <a:prstGeom prst="rect">
            <a:avLst/>
          </a:prstGeom>
          <a:noFill/>
        </p:spPr>
        <p:txBody>
          <a:bodyPr wrap="square">
            <a:spAutoFit/>
          </a:bodyPr>
          <a:lstStyle/>
          <a:p>
            <a:pPr>
              <a:lnSpc>
                <a:spcPct val="150000"/>
              </a:lnSpc>
            </a:pPr>
            <a:r>
              <a:rPr lang="es-ES" sz="1400" u="sng" dirty="0">
                <a:solidFill>
                  <a:schemeClr val="tx2"/>
                </a:solidFill>
              </a:rPr>
              <a:t>HTML - Tablas:</a:t>
            </a:r>
          </a:p>
          <a:p>
            <a:pPr>
              <a:lnSpc>
                <a:spcPct val="150000"/>
              </a:lnSpc>
            </a:pPr>
            <a:r>
              <a:rPr lang="es-ES" sz="1200" dirty="0"/>
              <a:t>Las </a:t>
            </a:r>
            <a:r>
              <a:rPr lang="es-ES" sz="1200" dirty="0">
                <a:solidFill>
                  <a:schemeClr val="tx2"/>
                </a:solidFill>
              </a:rPr>
              <a:t>tablas</a:t>
            </a:r>
            <a:r>
              <a:rPr lang="es-ES" sz="1200" b="1" dirty="0">
                <a:solidFill>
                  <a:schemeClr val="tx2"/>
                </a:solidFill>
              </a:rPr>
              <a:t> </a:t>
            </a:r>
            <a:r>
              <a:rPr lang="es-ES" sz="1200" dirty="0"/>
              <a:t>son de gran utilidad para poder organizar y mostrar datos en formato tabular. Para ello haremos uso de la etiqueta </a:t>
            </a:r>
            <a:r>
              <a:rPr lang="es-ES" sz="1200" dirty="0">
                <a:solidFill>
                  <a:schemeClr val="tx2"/>
                </a:solidFill>
              </a:rPr>
              <a:t>&lt;table&gt; </a:t>
            </a:r>
            <a:r>
              <a:rPr lang="es-ES" sz="1200" dirty="0"/>
              <a:t>y dentro de ésta, contaremos con 2 (dos) grupos representados por las etiquetas </a:t>
            </a:r>
            <a:r>
              <a:rPr lang="es-ES" sz="1200" dirty="0">
                <a:solidFill>
                  <a:schemeClr val="tx2"/>
                </a:solidFill>
              </a:rPr>
              <a:t>&lt;</a:t>
            </a:r>
            <a:r>
              <a:rPr lang="es-ES" sz="1200" dirty="0" err="1">
                <a:solidFill>
                  <a:schemeClr val="tx2"/>
                </a:solidFill>
              </a:rPr>
              <a:t>thead</a:t>
            </a:r>
            <a:r>
              <a:rPr lang="es-ES" sz="1200" dirty="0">
                <a:solidFill>
                  <a:schemeClr val="tx2"/>
                </a:solidFill>
              </a:rPr>
              <a:t>&gt;  </a:t>
            </a:r>
            <a:r>
              <a:rPr lang="es-ES" sz="1200" dirty="0"/>
              <a:t>y </a:t>
            </a:r>
            <a:r>
              <a:rPr lang="es-ES" sz="1200" dirty="0">
                <a:solidFill>
                  <a:schemeClr val="tx2"/>
                </a:solidFill>
              </a:rPr>
              <a:t>&lt;</a:t>
            </a:r>
            <a:r>
              <a:rPr lang="es-ES" sz="1200" dirty="0" err="1">
                <a:solidFill>
                  <a:schemeClr val="tx2"/>
                </a:solidFill>
              </a:rPr>
              <a:t>tbody</a:t>
            </a:r>
            <a:r>
              <a:rPr lang="es-ES" sz="1200" dirty="0">
                <a:solidFill>
                  <a:schemeClr val="tx2"/>
                </a:solidFill>
              </a:rPr>
              <a:t>&gt;. </a:t>
            </a:r>
            <a:r>
              <a:rPr lang="es-ES" sz="1200" dirty="0"/>
              <a:t>A continuación se describen las mismas:</a:t>
            </a:r>
          </a:p>
          <a:p>
            <a:pPr marL="171450" indent="-171450">
              <a:lnSpc>
                <a:spcPct val="150000"/>
              </a:lnSpc>
              <a:buFont typeface="Arial" panose="020B0604020202020204" pitchFamily="34" charset="0"/>
              <a:buChar char="•"/>
            </a:pPr>
            <a:r>
              <a:rPr lang="es-ES" sz="1200" dirty="0" err="1"/>
              <a:t>tbody</a:t>
            </a:r>
            <a:r>
              <a:rPr lang="es-ES" sz="1200" dirty="0"/>
              <a:t>: representa el contenedor principal de la tabla. Dentro de ésta se colocan las etiquetas </a:t>
            </a:r>
            <a:r>
              <a:rPr lang="es-ES" sz="1200" dirty="0" err="1"/>
              <a:t>thead</a:t>
            </a:r>
            <a:r>
              <a:rPr lang="es-ES" sz="1200" dirty="0"/>
              <a:t> y </a:t>
            </a:r>
            <a:r>
              <a:rPr lang="es-ES" sz="1200" dirty="0" err="1"/>
              <a:t>tbody</a:t>
            </a:r>
            <a:r>
              <a:rPr lang="es-ES" sz="1200" dirty="0"/>
              <a:t>.</a:t>
            </a:r>
          </a:p>
          <a:p>
            <a:pPr marL="171450" indent="-171450">
              <a:lnSpc>
                <a:spcPct val="150000"/>
              </a:lnSpc>
              <a:buFont typeface="Arial" panose="020B0604020202020204" pitchFamily="34" charset="0"/>
              <a:buChar char="•"/>
            </a:pPr>
            <a:r>
              <a:rPr lang="es-ES" sz="1200" dirty="0" err="1"/>
              <a:t>thead</a:t>
            </a:r>
            <a:r>
              <a:rPr lang="es-ES" sz="1200" dirty="0"/>
              <a:t>: representa el encabezado de la tabla. Contiene por lo general una fila &lt;</a:t>
            </a:r>
            <a:r>
              <a:rPr lang="es-ES" sz="1200" dirty="0" err="1"/>
              <a:t>tr</a:t>
            </a:r>
            <a:r>
              <a:rPr lang="es-ES" sz="1200" dirty="0"/>
              <a:t>&gt; que a su vez contienen celdas (columnas) representadas por &lt;</a:t>
            </a:r>
            <a:r>
              <a:rPr lang="es-ES" sz="1200" dirty="0" err="1"/>
              <a:t>th</a:t>
            </a:r>
            <a:r>
              <a:rPr lang="es-ES" sz="1200" dirty="0"/>
              <a:t>&gt;</a:t>
            </a:r>
          </a:p>
          <a:p>
            <a:pPr marL="171450" indent="-171450">
              <a:lnSpc>
                <a:spcPct val="150000"/>
              </a:lnSpc>
              <a:buFont typeface="Arial" panose="020B0604020202020204" pitchFamily="34" charset="0"/>
              <a:buChar char="•"/>
            </a:pPr>
            <a:r>
              <a:rPr lang="es-ES" sz="1200" dirty="0" err="1"/>
              <a:t>tbody</a:t>
            </a:r>
            <a:r>
              <a:rPr lang="es-ES" sz="1200" dirty="0"/>
              <a:t>: representa el cuerpo principal de la tabla y es donde se colocan los datos o registros. Contiene una o mas filas &lt;</a:t>
            </a:r>
            <a:r>
              <a:rPr lang="es-ES" sz="1200" dirty="0" err="1"/>
              <a:t>tr</a:t>
            </a:r>
            <a:r>
              <a:rPr lang="es-ES" sz="1200" dirty="0"/>
              <a:t>&gt; que a su vez contienen celdas (columnas) de datos &lt;</a:t>
            </a:r>
            <a:r>
              <a:rPr lang="es-ES" sz="1200" dirty="0" err="1"/>
              <a:t>td</a:t>
            </a:r>
            <a:r>
              <a:rPr lang="es-ES" sz="1200" dirty="0"/>
              <a:t>&gt;</a:t>
            </a:r>
          </a:p>
          <a:p>
            <a:pPr marL="171450" indent="-171450">
              <a:lnSpc>
                <a:spcPct val="150000"/>
              </a:lnSpc>
              <a:buFont typeface="Arial" panose="020B0604020202020204" pitchFamily="34" charset="0"/>
              <a:buChar char="•"/>
            </a:pPr>
            <a:r>
              <a:rPr lang="es-ES" sz="1200" dirty="0" err="1"/>
              <a:t>tr</a:t>
            </a:r>
            <a:r>
              <a:rPr lang="es-ES" sz="1200" dirty="0"/>
              <a:t>: define una fila en la tabla. Puede contener celdas &lt;</a:t>
            </a:r>
            <a:r>
              <a:rPr lang="es-ES" sz="1200" dirty="0" err="1"/>
              <a:t>th</a:t>
            </a:r>
            <a:r>
              <a:rPr lang="es-ES" sz="1200" dirty="0"/>
              <a:t>&gt; o &lt;</a:t>
            </a:r>
            <a:r>
              <a:rPr lang="es-ES" sz="1200" dirty="0" err="1"/>
              <a:t>td</a:t>
            </a:r>
            <a:r>
              <a:rPr lang="es-ES" sz="1200" dirty="0"/>
              <a:t>&gt;</a:t>
            </a:r>
          </a:p>
          <a:p>
            <a:pPr marL="171450" indent="-171450">
              <a:lnSpc>
                <a:spcPct val="150000"/>
              </a:lnSpc>
              <a:buFont typeface="Arial" panose="020B0604020202020204" pitchFamily="34" charset="0"/>
              <a:buChar char="•"/>
            </a:pPr>
            <a:r>
              <a:rPr lang="es-ES" sz="1200" dirty="0" err="1"/>
              <a:t>th</a:t>
            </a:r>
            <a:r>
              <a:rPr lang="es-ES" sz="1200" dirty="0"/>
              <a:t>: define una celda de encabezado en la tabla. Por defecto, el contenido se muestra en negrita y centrado.</a:t>
            </a:r>
          </a:p>
          <a:p>
            <a:pPr marL="171450" indent="-171450">
              <a:lnSpc>
                <a:spcPct val="150000"/>
              </a:lnSpc>
              <a:buFont typeface="Arial" panose="020B0604020202020204" pitchFamily="34" charset="0"/>
              <a:buChar char="•"/>
            </a:pPr>
            <a:r>
              <a:rPr lang="es-ES" sz="1200" dirty="0" err="1"/>
              <a:t>td</a:t>
            </a:r>
            <a:r>
              <a:rPr lang="es-ES" sz="1200" dirty="0"/>
              <a:t>: define una celda de datos en una tabla. Contiene los datos o el contenido de la tabla.</a:t>
            </a:r>
          </a:p>
          <a:p>
            <a:pPr marL="171450" indent="-171450">
              <a:lnSpc>
                <a:spcPct val="150000"/>
              </a:lnSpc>
              <a:buFont typeface="Arial" panose="020B0604020202020204" pitchFamily="34" charset="0"/>
              <a:buChar char="•"/>
            </a:pPr>
            <a:endParaRPr lang="es-ES" sz="1200" dirty="0"/>
          </a:p>
        </p:txBody>
      </p:sp>
    </p:spTree>
    <p:extLst>
      <p:ext uri="{BB962C8B-B14F-4D97-AF65-F5344CB8AC3E}">
        <p14:creationId xmlns:p14="http://schemas.microsoft.com/office/powerpoint/2010/main" val="3489811440"/>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8407</TotalTime>
  <Words>931</Words>
  <Application>Microsoft Office PowerPoint</Application>
  <PresentationFormat>Presentación en pantalla (16:9)</PresentationFormat>
  <Paragraphs>41</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Wingdings 3</vt:lpstr>
      <vt:lpstr>Arial</vt:lpstr>
      <vt:lpstr>Lato</vt:lpstr>
      <vt:lpstr>Century Gothic</vt:lpstr>
      <vt:lpstr>Wingdings</vt:lpstr>
      <vt:lpstr>Sector</vt:lpstr>
      <vt:lpstr>Curso Javascript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Facundo Ramirez</dc:creator>
  <cp:lastModifiedBy>Facundo Ramirez</cp:lastModifiedBy>
  <cp:revision>18</cp:revision>
  <dcterms:modified xsi:type="dcterms:W3CDTF">2024-08-05T05:44:15Z</dcterms:modified>
</cp:coreProperties>
</file>