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0" r:id="rId1"/>
  </p:sldMasterIdLst>
  <p:notesMasterIdLst>
    <p:notesMasterId r:id="rId8"/>
  </p:notesMasterIdLst>
  <p:sldIdLst>
    <p:sldId id="256" r:id="rId2"/>
    <p:sldId id="350" r:id="rId3"/>
    <p:sldId id="374" r:id="rId4"/>
    <p:sldId id="351" r:id="rId5"/>
    <p:sldId id="375" r:id="rId6"/>
    <p:sldId id="376" r:id="rId7"/>
  </p:sldIdLst>
  <p:sldSz cx="9144000" cy="5143500" type="screen16x9"/>
  <p:notesSz cx="6858000" cy="9144000"/>
  <p:embeddedFontLst>
    <p:embeddedFont>
      <p:font typeface="Century Gothic" panose="020B0502020202020204" pitchFamily="3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Wingdings 3" panose="050401020108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2FE6-3BD6-4E13-A4ED-13FC7B0E52DD}">
  <a:tblStyle styleId="{2D5A2FE6-3BD6-4E13-A4ED-13FC7B0E5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624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62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924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13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342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70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99951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8594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061234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325373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01709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6973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972539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47716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spTree>
    <p:extLst>
      <p:ext uri="{BB962C8B-B14F-4D97-AF65-F5344CB8AC3E}">
        <p14:creationId xmlns:p14="http://schemas.microsoft.com/office/powerpoint/2010/main" val="265305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636784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81366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766147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5602144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614723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715850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684251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104604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4AAD347D-5ACD-4C99-B74B-A9C85AD731AF}" type="datetimeFigureOut">
              <a:rPr lang="en-US" smtClean="0"/>
              <a:t>7/12/2024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45882227"/>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1"/>
        <p:cNvGrpSpPr/>
        <p:nvPr/>
      </p:nvGrpSpPr>
      <p:grpSpPr>
        <a:xfrm>
          <a:off x="0" y="0"/>
          <a:ext cx="0" cy="0"/>
          <a:chOff x="0" y="0"/>
          <a:chExt cx="0" cy="0"/>
        </a:xfrm>
      </p:grpSpPr>
      <p:sp>
        <p:nvSpPr>
          <p:cNvPr id="497" name="Rectangle 48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8"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306" cy="51434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82" name="Google Shape;482;p59"/>
          <p:cNvSpPr txBox="1">
            <a:spLocks noGrp="1"/>
          </p:cNvSpPr>
          <p:nvPr>
            <p:ph type="ctrTitle"/>
          </p:nvPr>
        </p:nvSpPr>
        <p:spPr>
          <a:xfrm>
            <a:off x="754380" y="1639726"/>
            <a:ext cx="6553200" cy="2037080"/>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s-AR" sz="4100">
                <a:solidFill>
                  <a:schemeClr val="tx2"/>
                </a:solidFill>
              </a:rPr>
              <a:t>Curso Javascript</a:t>
            </a:r>
          </a:p>
        </p:txBody>
      </p:sp>
      <p:sp>
        <p:nvSpPr>
          <p:cNvPr id="483" name="Google Shape;483;p59"/>
          <p:cNvSpPr txBox="1">
            <a:spLocks noGrp="1"/>
          </p:cNvSpPr>
          <p:nvPr>
            <p:ph type="subTitle" idx="1"/>
          </p:nvPr>
        </p:nvSpPr>
        <p:spPr>
          <a:xfrm>
            <a:off x="753686" y="3676806"/>
            <a:ext cx="5004940" cy="685801"/>
          </a:xfrm>
          <a:prstGeom prst="rect">
            <a:avLst/>
          </a:prstGeom>
        </p:spPr>
        <p:txBody>
          <a:bodyPr spcFirstLastPara="1" lIns="91425" tIns="91425" rIns="91425" bIns="91425" anchorCtr="0">
            <a:normAutofit/>
          </a:bodyPr>
          <a:lstStyle/>
          <a:p>
            <a:pPr marL="0" lvl="0" indent="0" rtl="0">
              <a:spcBef>
                <a:spcPts val="0"/>
              </a:spcBef>
              <a:spcAft>
                <a:spcPts val="600"/>
              </a:spcAft>
              <a:buClr>
                <a:schemeClr val="dk1"/>
              </a:buClr>
              <a:buSzPts val="1100"/>
              <a:buFont typeface="Arial"/>
              <a:buNone/>
            </a:pPr>
            <a:r>
              <a:rPr lang="en">
                <a:solidFill>
                  <a:schemeClr val="tx1"/>
                </a:solidFill>
              </a:rPr>
              <a:t>Por: Facundo Ramírez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521286"/>
            <a:ext cx="8010091" cy="3370153"/>
          </a:xfrm>
          <a:prstGeom prst="rect">
            <a:avLst/>
          </a:prstGeom>
          <a:noFill/>
        </p:spPr>
        <p:txBody>
          <a:bodyPr wrap="square">
            <a:spAutoFit/>
          </a:bodyPr>
          <a:lstStyle/>
          <a:p>
            <a:pPr>
              <a:lnSpc>
                <a:spcPct val="150000"/>
              </a:lnSpc>
            </a:pPr>
            <a:r>
              <a:rPr lang="es-ES" sz="1400" u="sng" dirty="0">
                <a:solidFill>
                  <a:schemeClr val="tx2"/>
                </a:solidFill>
              </a:rPr>
              <a:t>Métodos</a:t>
            </a:r>
            <a:r>
              <a:rPr lang="es-ES" sz="1400" b="1" u="sng" dirty="0">
                <a:solidFill>
                  <a:schemeClr val="tx2"/>
                </a:solidFill>
              </a:rPr>
              <a:t> </a:t>
            </a:r>
            <a:r>
              <a:rPr lang="es-ES" sz="1400" u="sng" dirty="0" err="1">
                <a:solidFill>
                  <a:schemeClr val="tx2"/>
                </a:solidFill>
              </a:rPr>
              <a:t>call</a:t>
            </a:r>
            <a:r>
              <a:rPr lang="es-ES" sz="1400" u="sng" dirty="0">
                <a:solidFill>
                  <a:schemeClr val="tx2"/>
                </a:solidFill>
              </a:rPr>
              <a:t>, </a:t>
            </a:r>
            <a:r>
              <a:rPr lang="es-ES" sz="1400" u="sng" dirty="0" err="1">
                <a:solidFill>
                  <a:schemeClr val="tx2"/>
                </a:solidFill>
              </a:rPr>
              <a:t>apply</a:t>
            </a:r>
            <a:r>
              <a:rPr lang="es-ES" sz="1400" u="sng" dirty="0">
                <a:solidFill>
                  <a:schemeClr val="tx2"/>
                </a:solidFill>
              </a:rPr>
              <a:t> y </a:t>
            </a:r>
            <a:r>
              <a:rPr lang="es-ES" sz="1400" u="sng" dirty="0" err="1">
                <a:solidFill>
                  <a:schemeClr val="tx2"/>
                </a:solidFill>
              </a:rPr>
              <a:t>bind</a:t>
            </a:r>
            <a:r>
              <a:rPr lang="es-ES" sz="1400" b="1" u="sng" dirty="0">
                <a:solidFill>
                  <a:schemeClr val="tx2"/>
                </a:solidFill>
              </a:rPr>
              <a:t>:</a:t>
            </a:r>
          </a:p>
          <a:p>
            <a:pPr>
              <a:lnSpc>
                <a:spcPct val="150000"/>
              </a:lnSpc>
            </a:pPr>
            <a:endParaRPr lang="es-ES" sz="1200" b="1" u="sng" dirty="0">
              <a:solidFill>
                <a:schemeClr val="tx2"/>
              </a:solidFill>
            </a:endParaRPr>
          </a:p>
          <a:p>
            <a:pPr marL="171450" indent="-171450">
              <a:lnSpc>
                <a:spcPct val="150000"/>
              </a:lnSpc>
              <a:buFont typeface="Wingdings" panose="05000000000000000000" pitchFamily="2" charset="2"/>
              <a:buChar char="Ø"/>
            </a:pPr>
            <a:r>
              <a:rPr lang="es-ES" sz="1200" b="1" dirty="0" err="1"/>
              <a:t>Call</a:t>
            </a:r>
            <a:r>
              <a:rPr lang="es-ES" sz="1200" dirty="0"/>
              <a:t>: permite enlazar la referencia del </a:t>
            </a:r>
            <a:r>
              <a:rPr lang="es-ES" sz="1200" dirty="0" err="1"/>
              <a:t>this</a:t>
            </a:r>
            <a:r>
              <a:rPr lang="es-ES" sz="1200" dirty="0"/>
              <a:t> al contexto/objeto que deseemos al momento de llamar a nuestra función. Recibe los siguientes parámetros:</a:t>
            </a:r>
          </a:p>
          <a:p>
            <a:pPr marL="628650" lvl="1" indent="-171450">
              <a:lnSpc>
                <a:spcPct val="150000"/>
              </a:lnSpc>
              <a:buFont typeface="Wingdings" panose="05000000000000000000" pitchFamily="2" charset="2"/>
              <a:buChar char="Ø"/>
            </a:pPr>
            <a:r>
              <a:rPr lang="es-ES" sz="1200" dirty="0"/>
              <a:t>1°: Contexto a enlazar.</a:t>
            </a:r>
          </a:p>
          <a:p>
            <a:pPr marL="628650" lvl="1" indent="-171450">
              <a:lnSpc>
                <a:spcPct val="150000"/>
              </a:lnSpc>
              <a:buFont typeface="Wingdings" panose="05000000000000000000" pitchFamily="2" charset="2"/>
              <a:buChar char="Ø"/>
            </a:pPr>
            <a:r>
              <a:rPr lang="es-ES" sz="1200" dirty="0"/>
              <a:t>2°, 3°, 4°…n: argumentos que recibe la función que enlazamos.</a:t>
            </a:r>
          </a:p>
          <a:p>
            <a:pPr marL="171450" indent="-171450">
              <a:lnSpc>
                <a:spcPct val="150000"/>
              </a:lnSpc>
              <a:buFont typeface="Wingdings" panose="05000000000000000000" pitchFamily="2" charset="2"/>
              <a:buChar char="Ø"/>
            </a:pPr>
            <a:r>
              <a:rPr lang="es-ES" sz="1200" b="1" dirty="0" err="1"/>
              <a:t>Apply</a:t>
            </a:r>
            <a:r>
              <a:rPr lang="es-ES" sz="1200" dirty="0"/>
              <a:t>: </a:t>
            </a:r>
            <a:r>
              <a:rPr lang="es-ES" sz="1200" dirty="0" err="1"/>
              <a:t>Idem</a:t>
            </a:r>
            <a:r>
              <a:rPr lang="es-ES" sz="1200" dirty="0"/>
              <a:t> anterior pero el segundo parámetro es un arreglo con los parámetros que recibe la función que enlazamos.</a:t>
            </a:r>
          </a:p>
          <a:p>
            <a:pPr marL="171450" indent="-171450">
              <a:lnSpc>
                <a:spcPct val="150000"/>
              </a:lnSpc>
              <a:buFont typeface="Wingdings" panose="05000000000000000000" pitchFamily="2" charset="2"/>
              <a:buChar char="Ø"/>
            </a:pPr>
            <a:r>
              <a:rPr lang="es-ES" sz="1200" b="1" dirty="0" err="1"/>
              <a:t>Bind</a:t>
            </a:r>
            <a:r>
              <a:rPr lang="es-ES" sz="1200" dirty="0"/>
              <a:t>: Crea una nueva función enlazando la misma al contexto/objeto que le indiquemos en el primer parámetro. La función original no se modifica ni se ve afectada. Los parámetros son enviados de la misma forma que se envían en el método </a:t>
            </a:r>
            <a:r>
              <a:rPr lang="es-ES" sz="1200" b="1" dirty="0" err="1"/>
              <a:t>call</a:t>
            </a:r>
            <a:endParaRPr lang="es-ES" sz="1200" b="1" dirty="0"/>
          </a:p>
          <a:p>
            <a:endParaRPr lang="es-AR" sz="1200" b="1" dirty="0"/>
          </a:p>
        </p:txBody>
      </p:sp>
    </p:spTree>
    <p:extLst>
      <p:ext uri="{BB962C8B-B14F-4D97-AF65-F5344CB8AC3E}">
        <p14:creationId xmlns:p14="http://schemas.microsoft.com/office/powerpoint/2010/main" val="37454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913174"/>
            <a:ext cx="8010091" cy="1938992"/>
          </a:xfrm>
          <a:prstGeom prst="rect">
            <a:avLst/>
          </a:prstGeom>
          <a:noFill/>
        </p:spPr>
        <p:txBody>
          <a:bodyPr wrap="square">
            <a:spAutoFit/>
          </a:bodyPr>
          <a:lstStyle/>
          <a:p>
            <a:pPr>
              <a:lnSpc>
                <a:spcPct val="150000"/>
              </a:lnSpc>
            </a:pPr>
            <a:r>
              <a:rPr lang="es-ES" sz="1200" b="1" u="sng" dirty="0">
                <a:solidFill>
                  <a:schemeClr val="tx2"/>
                </a:solidFill>
              </a:rPr>
              <a:t>Similitudes:</a:t>
            </a:r>
            <a:endParaRPr lang="es-ES" sz="1200" dirty="0">
              <a:solidFill>
                <a:schemeClr val="tx2"/>
              </a:solidFill>
            </a:endParaRPr>
          </a:p>
          <a:p>
            <a:pPr marL="171450" indent="-171450">
              <a:lnSpc>
                <a:spcPct val="150000"/>
              </a:lnSpc>
              <a:buFont typeface="Arial" panose="020B0604020202020204" pitchFamily="34" charset="0"/>
              <a:buChar char="•"/>
            </a:pPr>
            <a:r>
              <a:rPr lang="es-AR" sz="1200" dirty="0"/>
              <a:t>Las 3 (tres) funciones modifican la referencia del </a:t>
            </a:r>
            <a:r>
              <a:rPr lang="es-AR" sz="1200" b="1" dirty="0" err="1"/>
              <a:t>this</a:t>
            </a:r>
            <a:endParaRPr lang="es-AR" sz="1200" b="1" dirty="0"/>
          </a:p>
          <a:p>
            <a:pPr>
              <a:lnSpc>
                <a:spcPct val="150000"/>
              </a:lnSpc>
            </a:pPr>
            <a:endParaRPr lang="es-AR" sz="1200" b="1" dirty="0"/>
          </a:p>
          <a:p>
            <a:pPr>
              <a:lnSpc>
                <a:spcPct val="150000"/>
              </a:lnSpc>
            </a:pPr>
            <a:r>
              <a:rPr lang="es-ES" sz="1200" b="1" u="sng" dirty="0">
                <a:solidFill>
                  <a:schemeClr val="tx2"/>
                </a:solidFill>
              </a:rPr>
              <a:t>Diferencias:</a:t>
            </a:r>
            <a:endParaRPr lang="es-ES" sz="1200" dirty="0">
              <a:solidFill>
                <a:schemeClr val="tx2"/>
              </a:solidFill>
            </a:endParaRPr>
          </a:p>
          <a:p>
            <a:pPr marL="171450" indent="-171450">
              <a:lnSpc>
                <a:spcPct val="150000"/>
              </a:lnSpc>
              <a:buFont typeface="Arial" panose="020B0604020202020204" pitchFamily="34" charset="0"/>
              <a:buChar char="•"/>
            </a:pPr>
            <a:r>
              <a:rPr lang="es-AR" sz="1200" dirty="0"/>
              <a:t>Las funciones </a:t>
            </a:r>
            <a:r>
              <a:rPr lang="es-AR" sz="1200" b="1" dirty="0" err="1"/>
              <a:t>call</a:t>
            </a:r>
            <a:r>
              <a:rPr lang="es-AR" sz="1200" dirty="0"/>
              <a:t> y </a:t>
            </a:r>
            <a:r>
              <a:rPr lang="es-AR" sz="1200" b="1" dirty="0" err="1"/>
              <a:t>apply</a:t>
            </a:r>
            <a:r>
              <a:rPr lang="es-AR" sz="1200" dirty="0"/>
              <a:t> son invocadas al aplicar dichos métodos</a:t>
            </a:r>
          </a:p>
          <a:p>
            <a:pPr marL="171450" indent="-171450">
              <a:lnSpc>
                <a:spcPct val="150000"/>
              </a:lnSpc>
              <a:buFont typeface="Arial" panose="020B0604020202020204" pitchFamily="34" charset="0"/>
              <a:buChar char="•"/>
            </a:pPr>
            <a:r>
              <a:rPr lang="es-AR" sz="1200" dirty="0"/>
              <a:t>La función </a:t>
            </a:r>
            <a:r>
              <a:rPr lang="es-AR" sz="1200" b="1" dirty="0" err="1"/>
              <a:t>bind</a:t>
            </a:r>
            <a:r>
              <a:rPr lang="es-AR" sz="1200" dirty="0"/>
              <a:t> crea una nueva función sin modificar la original y no se invoca automáticamente.</a:t>
            </a:r>
          </a:p>
          <a:p>
            <a:endParaRPr lang="es-AR" sz="1200" b="1" dirty="0"/>
          </a:p>
        </p:txBody>
      </p:sp>
    </p:spTree>
    <p:extLst>
      <p:ext uri="{BB962C8B-B14F-4D97-AF65-F5344CB8AC3E}">
        <p14:creationId xmlns:p14="http://schemas.microsoft.com/office/powerpoint/2010/main" val="16895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748164"/>
            <a:ext cx="8010091" cy="2180918"/>
          </a:xfrm>
          <a:prstGeom prst="rect">
            <a:avLst/>
          </a:prstGeom>
          <a:noFill/>
        </p:spPr>
        <p:txBody>
          <a:bodyPr wrap="square">
            <a:spAutoFit/>
          </a:bodyPr>
          <a:lstStyle/>
          <a:p>
            <a:r>
              <a:rPr lang="es-ES" b="1" u="sng" dirty="0">
                <a:solidFill>
                  <a:schemeClr val="tx2"/>
                </a:solidFill>
              </a:rPr>
              <a:t>Formularios:</a:t>
            </a:r>
            <a:endParaRPr lang="es-ES" dirty="0">
              <a:solidFill>
                <a:schemeClr val="tx2"/>
              </a:solidFill>
            </a:endParaRPr>
          </a:p>
          <a:p>
            <a:endParaRPr lang="es-ES" sz="1200" b="1" u="sng" dirty="0">
              <a:solidFill>
                <a:schemeClr val="tx2"/>
              </a:solidFill>
            </a:endParaRPr>
          </a:p>
          <a:p>
            <a:pPr>
              <a:lnSpc>
                <a:spcPct val="150000"/>
              </a:lnSpc>
            </a:pPr>
            <a:r>
              <a:rPr lang="es-AR" sz="1200" dirty="0"/>
              <a:t>Utilizados generalmente para enviar información a algún servidor. Para su construcción se utiliza la etiqueta </a:t>
            </a:r>
            <a:r>
              <a:rPr lang="es-ES" sz="1200" b="1" dirty="0">
                <a:solidFill>
                  <a:schemeClr val="tx2"/>
                </a:solidFill>
              </a:rPr>
              <a:t>&lt;</a:t>
            </a:r>
            <a:r>
              <a:rPr lang="es-ES" sz="1200" b="1" dirty="0" err="1">
                <a:solidFill>
                  <a:schemeClr val="tx2"/>
                </a:solidFill>
              </a:rPr>
              <a:t>form</a:t>
            </a:r>
            <a:r>
              <a:rPr lang="es-ES" sz="1200" b="1" dirty="0">
                <a:solidFill>
                  <a:schemeClr val="tx2"/>
                </a:solidFill>
              </a:rPr>
              <a:t>&gt;&lt;/</a:t>
            </a:r>
            <a:r>
              <a:rPr lang="es-ES" sz="1200" b="1" dirty="0" err="1">
                <a:solidFill>
                  <a:schemeClr val="tx2"/>
                </a:solidFill>
              </a:rPr>
              <a:t>form</a:t>
            </a:r>
            <a:r>
              <a:rPr lang="es-ES" sz="1200" b="1" dirty="0">
                <a:solidFill>
                  <a:schemeClr val="tx2"/>
                </a:solidFill>
              </a:rPr>
              <a:t>&gt; </a:t>
            </a:r>
            <a:r>
              <a:rPr lang="es-AR" sz="1200" dirty="0"/>
              <a:t>y dentro de ésta, las etiquetas que deseemos, tales como </a:t>
            </a:r>
            <a:r>
              <a:rPr lang="es-AR" sz="1200" dirty="0" err="1"/>
              <a:t>labels</a:t>
            </a:r>
            <a:r>
              <a:rPr lang="es-AR" sz="1200" dirty="0"/>
              <a:t>, inputs, </a:t>
            </a:r>
            <a:r>
              <a:rPr lang="es-AR" sz="1200" dirty="0" err="1"/>
              <a:t>checkboxs</a:t>
            </a:r>
            <a:r>
              <a:rPr lang="es-AR" sz="1200" dirty="0"/>
              <a:t>, etc.</a:t>
            </a:r>
          </a:p>
          <a:p>
            <a:pPr>
              <a:lnSpc>
                <a:spcPct val="150000"/>
              </a:lnSpc>
            </a:pPr>
            <a:r>
              <a:rPr lang="es-AR" sz="1200" dirty="0"/>
              <a:t>Al </a:t>
            </a:r>
            <a:r>
              <a:rPr lang="es-AR" sz="1200" dirty="0" err="1"/>
              <a:t>form</a:t>
            </a:r>
            <a:r>
              <a:rPr lang="es-AR" sz="1200" dirty="0"/>
              <a:t> se le debe asignar el evento </a:t>
            </a:r>
            <a:r>
              <a:rPr lang="es-AR" sz="1200" b="1" dirty="0" err="1"/>
              <a:t>submit</a:t>
            </a:r>
            <a:r>
              <a:rPr lang="es-AR" sz="1200" b="1" dirty="0"/>
              <a:t>,</a:t>
            </a:r>
            <a:r>
              <a:rPr lang="es-AR" sz="1200" dirty="0"/>
              <a:t> el cual recibe un </a:t>
            </a:r>
            <a:r>
              <a:rPr lang="es-AR" sz="1200" dirty="0" err="1"/>
              <a:t>callback</a:t>
            </a:r>
            <a:r>
              <a:rPr lang="es-AR" sz="1200" dirty="0"/>
              <a:t> que se ejecutará cuando el usuario estando parado en el formulario, presione la tecla </a:t>
            </a:r>
            <a:r>
              <a:rPr lang="es-AR" sz="1200" b="1" dirty="0" err="1"/>
              <a:t>Enter</a:t>
            </a:r>
            <a:r>
              <a:rPr lang="es-AR" sz="1200" dirty="0"/>
              <a:t> o haga </a:t>
            </a:r>
            <a:r>
              <a:rPr lang="es-AR" sz="1200" dirty="0" err="1"/>
              <a:t>click</a:t>
            </a:r>
            <a:r>
              <a:rPr lang="es-AR" sz="1200" dirty="0"/>
              <a:t> en un botón de tipo </a:t>
            </a:r>
            <a:r>
              <a:rPr lang="es-AR" sz="1200" b="1" dirty="0" err="1"/>
              <a:t>submit</a:t>
            </a:r>
            <a:r>
              <a:rPr lang="es-AR" sz="1200" dirty="0"/>
              <a:t> que se encuentre dentro del formulario.</a:t>
            </a:r>
          </a:p>
        </p:txBody>
      </p:sp>
    </p:spTree>
    <p:extLst>
      <p:ext uri="{BB962C8B-B14F-4D97-AF65-F5344CB8AC3E}">
        <p14:creationId xmlns:p14="http://schemas.microsoft.com/office/powerpoint/2010/main" val="252216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837541"/>
            <a:ext cx="8010091" cy="2319418"/>
          </a:xfrm>
          <a:prstGeom prst="rect">
            <a:avLst/>
          </a:prstGeom>
          <a:noFill/>
        </p:spPr>
        <p:txBody>
          <a:bodyPr wrap="square">
            <a:spAutoFit/>
          </a:bodyPr>
          <a:lstStyle/>
          <a:p>
            <a:pPr>
              <a:lnSpc>
                <a:spcPct val="150000"/>
              </a:lnSpc>
            </a:pPr>
            <a:r>
              <a:rPr lang="es-ES" sz="1400" u="sng" dirty="0">
                <a:solidFill>
                  <a:schemeClr val="tx2"/>
                </a:solidFill>
              </a:rPr>
              <a:t>Manejo del formulario</a:t>
            </a:r>
            <a:r>
              <a:rPr lang="es-ES" sz="1400" b="1" u="sng" dirty="0">
                <a:solidFill>
                  <a:schemeClr val="tx2"/>
                </a:solidFill>
              </a:rPr>
              <a:t>:</a:t>
            </a:r>
            <a:endParaRPr lang="es-ES" sz="1400" dirty="0">
              <a:solidFill>
                <a:schemeClr val="tx2"/>
              </a:solidFill>
            </a:endParaRPr>
          </a:p>
          <a:p>
            <a:pPr>
              <a:lnSpc>
                <a:spcPct val="150000"/>
              </a:lnSpc>
            </a:pPr>
            <a:r>
              <a:rPr lang="es-AR" sz="1200" dirty="0"/>
              <a:t>Para capturar los valores del formulario podemos hacer lo siguiente:</a:t>
            </a:r>
          </a:p>
          <a:p>
            <a:pPr marL="171450" indent="-171450">
              <a:lnSpc>
                <a:spcPct val="150000"/>
              </a:lnSpc>
              <a:buFont typeface="Arial" panose="020B0604020202020204" pitchFamily="34" charset="0"/>
              <a:buChar char="•"/>
            </a:pPr>
            <a:r>
              <a:rPr lang="es-AR" sz="1200" dirty="0"/>
              <a:t>Las etiquetas de las cuales queremos obtener sus valores deben tener asignado un nombre, mediante el atributo </a:t>
            </a:r>
            <a:r>
              <a:rPr lang="es-AR" sz="1200" b="1" dirty="0" err="1"/>
              <a:t>name</a:t>
            </a:r>
            <a:r>
              <a:rPr lang="es-AR" sz="1200" dirty="0"/>
              <a:t>.</a:t>
            </a:r>
          </a:p>
          <a:p>
            <a:pPr marL="171450" indent="-171450">
              <a:lnSpc>
                <a:spcPct val="150000"/>
              </a:lnSpc>
              <a:buFont typeface="Arial" panose="020B0604020202020204" pitchFamily="34" charset="0"/>
              <a:buChar char="•"/>
            </a:pPr>
            <a:r>
              <a:rPr lang="es-AR" sz="1200" dirty="0"/>
              <a:t>Utilizar la interfaz </a:t>
            </a:r>
            <a:r>
              <a:rPr lang="es-AR" sz="1200" b="1" dirty="0" err="1"/>
              <a:t>FormData</a:t>
            </a:r>
            <a:r>
              <a:rPr lang="es-AR" sz="1200" dirty="0"/>
              <a:t> instanciándola y enviándole la referencia de nuestro formulario.</a:t>
            </a:r>
          </a:p>
          <a:p>
            <a:pPr marL="171450" indent="-171450">
              <a:lnSpc>
                <a:spcPct val="150000"/>
              </a:lnSpc>
              <a:buFont typeface="Arial" panose="020B0604020202020204" pitchFamily="34" charset="0"/>
              <a:buChar char="•"/>
            </a:pPr>
            <a:r>
              <a:rPr lang="es-AR" sz="1200" dirty="0"/>
              <a:t>Aplicar el método </a:t>
            </a:r>
            <a:r>
              <a:rPr lang="es-AR" sz="1200" b="1" dirty="0" err="1"/>
              <a:t>entries</a:t>
            </a:r>
            <a:r>
              <a:rPr lang="es-AR" sz="1200" b="1" dirty="0"/>
              <a:t>()</a:t>
            </a:r>
            <a:r>
              <a:rPr lang="es-AR" sz="1200" dirty="0"/>
              <a:t> a esa instancia y obtener un iterador para recorrer los pares clave/valor.</a:t>
            </a:r>
          </a:p>
          <a:p>
            <a:pPr marL="171450" indent="-171450">
              <a:lnSpc>
                <a:spcPct val="150000"/>
              </a:lnSpc>
              <a:buFont typeface="Arial" panose="020B0604020202020204" pitchFamily="34" charset="0"/>
              <a:buChar char="•"/>
            </a:pPr>
            <a:r>
              <a:rPr lang="es-AR" sz="1200" dirty="0"/>
              <a:t>Utilizar el método </a:t>
            </a:r>
            <a:r>
              <a:rPr lang="es-AR" sz="1200" b="1" dirty="0" err="1"/>
              <a:t>Object.fromEntries</a:t>
            </a:r>
            <a:r>
              <a:rPr lang="es-AR" sz="1200" b="1" dirty="0"/>
              <a:t>(</a:t>
            </a:r>
            <a:r>
              <a:rPr lang="es-AR" sz="1200" b="1" dirty="0" err="1"/>
              <a:t>iteradorAnterior</a:t>
            </a:r>
            <a:r>
              <a:rPr lang="es-AR" sz="1200" b="1" dirty="0"/>
              <a:t>)</a:t>
            </a:r>
            <a:r>
              <a:rPr lang="es-AR" sz="1200" dirty="0"/>
              <a:t> y pasarle como argumento el iterador anterior.</a:t>
            </a:r>
          </a:p>
          <a:p>
            <a:pPr>
              <a:lnSpc>
                <a:spcPct val="150000"/>
              </a:lnSpc>
            </a:pPr>
            <a:endParaRPr lang="es-AR" sz="1200" dirty="0"/>
          </a:p>
        </p:txBody>
      </p:sp>
    </p:spTree>
    <p:extLst>
      <p:ext uri="{BB962C8B-B14F-4D97-AF65-F5344CB8AC3E}">
        <p14:creationId xmlns:p14="http://schemas.microsoft.com/office/powerpoint/2010/main" val="30353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487"/>
        <p:cNvGrpSpPr/>
        <p:nvPr/>
      </p:nvGrpSpPr>
      <p:grpSpPr>
        <a:xfrm>
          <a:off x="0" y="0"/>
          <a:ext cx="0" cy="0"/>
          <a:chOff x="0" y="0"/>
          <a:chExt cx="0" cy="0"/>
        </a:xfrm>
      </p:grpSpPr>
      <p:grpSp>
        <p:nvGrpSpPr>
          <p:cNvPr id="541" name="Group 54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222498"/>
            <a:ext cx="2236395" cy="2406650"/>
            <a:chOff x="9206969" y="2963333"/>
            <a:chExt cx="2981858" cy="3208867"/>
          </a:xfrm>
        </p:grpSpPr>
        <p:cxnSp>
          <p:nvCxnSpPr>
            <p:cNvPr id="542" name="Straight Connector 54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3" name="Straight Connector 54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4" name="Straight Connector 54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8" name="Rectangle 54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55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1618" cy="5143500"/>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494C2C59-178F-E4F1-81FC-83688610061D}"/>
              </a:ext>
            </a:extLst>
          </p:cNvPr>
          <p:cNvSpPr txBox="1"/>
          <p:nvPr/>
        </p:nvSpPr>
        <p:spPr>
          <a:xfrm>
            <a:off x="390366" y="603785"/>
            <a:ext cx="8010091" cy="3704284"/>
          </a:xfrm>
          <a:prstGeom prst="rect">
            <a:avLst/>
          </a:prstGeom>
          <a:noFill/>
        </p:spPr>
        <p:txBody>
          <a:bodyPr wrap="square">
            <a:spAutoFit/>
          </a:bodyPr>
          <a:lstStyle/>
          <a:p>
            <a:pPr>
              <a:lnSpc>
                <a:spcPct val="150000"/>
              </a:lnSpc>
            </a:pPr>
            <a:r>
              <a:rPr lang="es-ES" sz="1400" u="sng" dirty="0">
                <a:solidFill>
                  <a:schemeClr val="tx2"/>
                </a:solidFill>
              </a:rPr>
              <a:t>Atributos HTML</a:t>
            </a:r>
            <a:r>
              <a:rPr lang="es-ES" sz="1400" b="1" u="sng" dirty="0">
                <a:solidFill>
                  <a:schemeClr val="tx2"/>
                </a:solidFill>
              </a:rPr>
              <a:t>:</a:t>
            </a:r>
            <a:endParaRPr lang="es-ES" sz="1400" dirty="0">
              <a:solidFill>
                <a:schemeClr val="tx2"/>
              </a:solidFill>
            </a:endParaRPr>
          </a:p>
          <a:p>
            <a:pPr>
              <a:lnSpc>
                <a:spcPct val="150000"/>
              </a:lnSpc>
            </a:pPr>
            <a:r>
              <a:rPr lang="es-AR" sz="1200" dirty="0"/>
              <a:t>Algunos atributos útiles para anexar a las etiquetas </a:t>
            </a:r>
            <a:r>
              <a:rPr lang="es-AR" sz="1200" dirty="0" err="1"/>
              <a:t>html</a:t>
            </a:r>
            <a:r>
              <a:rPr lang="es-AR" sz="1200" dirty="0"/>
              <a:t> serían los siguientes:</a:t>
            </a:r>
          </a:p>
          <a:p>
            <a:pPr marL="171450" indent="-171450">
              <a:lnSpc>
                <a:spcPct val="150000"/>
              </a:lnSpc>
              <a:buFont typeface="Arial" panose="020B0604020202020204" pitchFamily="34" charset="0"/>
              <a:buChar char="•"/>
            </a:pPr>
            <a:r>
              <a:rPr lang="es-AR" sz="1200" b="1" dirty="0"/>
              <a:t>autocomplete</a:t>
            </a:r>
            <a:r>
              <a:rPr lang="es-AR" sz="1200" dirty="0"/>
              <a:t>: admite una cadena de texto “</a:t>
            </a:r>
            <a:r>
              <a:rPr lang="es-AR" sz="1200" dirty="0" err="1"/>
              <a:t>on</a:t>
            </a:r>
            <a:r>
              <a:rPr lang="es-AR" sz="1200" dirty="0"/>
              <a:t>” u “off” para permitir o eliminar el autocompletado en los inputs tipo texto.</a:t>
            </a:r>
          </a:p>
          <a:p>
            <a:pPr marL="171450" indent="-171450">
              <a:lnSpc>
                <a:spcPct val="150000"/>
              </a:lnSpc>
              <a:buFont typeface="Arial" panose="020B0604020202020204" pitchFamily="34" charset="0"/>
              <a:buChar char="•"/>
            </a:pPr>
            <a:r>
              <a:rPr lang="es-AR" sz="1200" b="1" dirty="0" err="1"/>
              <a:t>required</a:t>
            </a:r>
            <a:r>
              <a:rPr lang="es-AR" sz="1200" dirty="0"/>
              <a:t>: no admite ningún valor. Basta con colocarlo para establecer que ese campo es requerido. Hasta que no se completen todos los campos requeridos, la función </a:t>
            </a:r>
            <a:r>
              <a:rPr lang="es-AR" sz="1200" dirty="0" err="1"/>
              <a:t>submit</a:t>
            </a:r>
            <a:r>
              <a:rPr lang="es-AR" sz="1200" dirty="0"/>
              <a:t> no se ejecuta.</a:t>
            </a:r>
          </a:p>
          <a:p>
            <a:pPr marL="171450" indent="-171450">
              <a:lnSpc>
                <a:spcPct val="150000"/>
              </a:lnSpc>
              <a:buFont typeface="Arial" panose="020B0604020202020204" pitchFamily="34" charset="0"/>
              <a:buChar char="•"/>
            </a:pPr>
            <a:r>
              <a:rPr lang="es-AR" sz="1200" b="1" dirty="0" err="1"/>
              <a:t>name</a:t>
            </a:r>
            <a:r>
              <a:rPr lang="es-AR" sz="1200" dirty="0"/>
              <a:t>: admite una cadena de texto y es obligatorio para poder capturar los valores del formulario</a:t>
            </a:r>
          </a:p>
          <a:p>
            <a:pPr marL="171450" indent="-171450">
              <a:lnSpc>
                <a:spcPct val="150000"/>
              </a:lnSpc>
              <a:buFont typeface="Arial" panose="020B0604020202020204" pitchFamily="34" charset="0"/>
              <a:buChar char="•"/>
            </a:pPr>
            <a:r>
              <a:rPr lang="es-AR" sz="1200" b="1" dirty="0"/>
              <a:t>id</a:t>
            </a:r>
            <a:r>
              <a:rPr lang="es-AR" sz="1200" dirty="0"/>
              <a:t>: para darle un identificador único.</a:t>
            </a:r>
          </a:p>
          <a:p>
            <a:pPr marL="171450" indent="-171450">
              <a:lnSpc>
                <a:spcPct val="150000"/>
              </a:lnSpc>
              <a:buFont typeface="Arial" panose="020B0604020202020204" pitchFamily="34" charset="0"/>
              <a:buChar char="•"/>
            </a:pPr>
            <a:r>
              <a:rPr lang="es-AR" sz="1200" b="1" dirty="0" err="1"/>
              <a:t>class</a:t>
            </a:r>
            <a:r>
              <a:rPr lang="es-AR" sz="1200" dirty="0"/>
              <a:t>: para establecer una clase</a:t>
            </a:r>
          </a:p>
          <a:p>
            <a:pPr marL="171450" indent="-171450">
              <a:lnSpc>
                <a:spcPct val="150000"/>
              </a:lnSpc>
              <a:buFont typeface="Arial" panose="020B0604020202020204" pitchFamily="34" charset="0"/>
              <a:buChar char="•"/>
            </a:pPr>
            <a:r>
              <a:rPr lang="es-AR" sz="1200" b="1" dirty="0" err="1"/>
              <a:t>type</a:t>
            </a:r>
            <a:r>
              <a:rPr lang="es-AR" sz="1200" b="1" dirty="0"/>
              <a:t>:</a:t>
            </a:r>
            <a:r>
              <a:rPr lang="es-AR" sz="1200" dirty="0"/>
              <a:t> para indicar a los inputs si son de tipo </a:t>
            </a:r>
            <a:r>
              <a:rPr lang="es-AR" sz="1200" dirty="0" err="1"/>
              <a:t>text</a:t>
            </a:r>
            <a:r>
              <a:rPr lang="es-AR" sz="1200" dirty="0"/>
              <a:t>, </a:t>
            </a:r>
            <a:r>
              <a:rPr lang="es-AR" sz="1200" dirty="0" err="1"/>
              <a:t>checkbox</a:t>
            </a:r>
            <a:r>
              <a:rPr lang="es-AR" sz="1200" dirty="0"/>
              <a:t>, radio. También podemos indicarle que es de tipo “</a:t>
            </a:r>
            <a:r>
              <a:rPr lang="es-AR" sz="1200" dirty="0" err="1"/>
              <a:t>submit</a:t>
            </a:r>
            <a:r>
              <a:rPr lang="es-AR" sz="1200" dirty="0"/>
              <a:t>” para convertirlo en un botón que dispara el evento </a:t>
            </a:r>
            <a:r>
              <a:rPr lang="es-AR" sz="1200" dirty="0" err="1"/>
              <a:t>submit</a:t>
            </a:r>
            <a:r>
              <a:rPr lang="es-AR" sz="1200" dirty="0"/>
              <a:t> de nuestro formulario.</a:t>
            </a:r>
          </a:p>
          <a:p>
            <a:pPr marL="171450" indent="-171450">
              <a:lnSpc>
                <a:spcPct val="150000"/>
              </a:lnSpc>
              <a:buFont typeface="Arial" panose="020B0604020202020204" pitchFamily="34" charset="0"/>
              <a:buChar char="•"/>
            </a:pPr>
            <a:r>
              <a:rPr lang="es-AR" sz="1200" b="1" dirty="0" err="1"/>
              <a:t>disabled</a:t>
            </a:r>
            <a:r>
              <a:rPr lang="es-AR" sz="1200" b="1" dirty="0"/>
              <a:t>:</a:t>
            </a:r>
            <a:r>
              <a:rPr lang="es-AR" sz="1200" dirty="0"/>
              <a:t> usado para deshabilitar un campo del formulario susceptible de ser modificado por el usuario (inputs, </a:t>
            </a:r>
            <a:r>
              <a:rPr lang="es-AR" sz="1200" dirty="0" err="1"/>
              <a:t>checkbox</a:t>
            </a:r>
            <a:r>
              <a:rPr lang="es-AR" sz="1200" dirty="0"/>
              <a:t>, </a:t>
            </a:r>
            <a:r>
              <a:rPr lang="es-AR" sz="1200" dirty="0" err="1"/>
              <a:t>textareas</a:t>
            </a:r>
            <a:r>
              <a:rPr lang="es-AR" sz="1200" dirty="0"/>
              <a:t>, </a:t>
            </a:r>
            <a:r>
              <a:rPr lang="es-AR" sz="1200" dirty="0" err="1"/>
              <a:t>etc</a:t>
            </a:r>
            <a:r>
              <a:rPr lang="es-AR" sz="1200"/>
              <a:t>)</a:t>
            </a:r>
            <a:endParaRPr lang="es-AR" sz="1200" b="1" dirty="0"/>
          </a:p>
        </p:txBody>
      </p:sp>
    </p:spTree>
    <p:extLst>
      <p:ext uri="{BB962C8B-B14F-4D97-AF65-F5344CB8AC3E}">
        <p14:creationId xmlns:p14="http://schemas.microsoft.com/office/powerpoint/2010/main" val="298603953"/>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3461</TotalTime>
  <Words>522</Words>
  <Application>Microsoft Office PowerPoint</Application>
  <PresentationFormat>Presentación en pantalla (16:9)</PresentationFormat>
  <Paragraphs>34</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Wingdings 3</vt:lpstr>
      <vt:lpstr>Arial</vt:lpstr>
      <vt:lpstr>Century Gothic</vt:lpstr>
      <vt:lpstr>Wingdings</vt:lpstr>
      <vt:lpstr>Lato</vt:lpstr>
      <vt:lpstr>Sector</vt:lpstr>
      <vt:lpstr>Curso Javascript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Facundo Ramirez</dc:creator>
  <cp:lastModifiedBy>Facundo Ramirez</cp:lastModifiedBy>
  <cp:revision>15</cp:revision>
  <dcterms:modified xsi:type="dcterms:W3CDTF">2024-07-12T23:44:35Z</dcterms:modified>
</cp:coreProperties>
</file>