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60" r:id="rId1"/>
  </p:sldMasterIdLst>
  <p:notesMasterIdLst>
    <p:notesMasterId r:id="rId4"/>
  </p:notesMasterIdLst>
  <p:sldIdLst>
    <p:sldId id="256" r:id="rId2"/>
    <p:sldId id="356" r:id="rId3"/>
  </p:sldIdLst>
  <p:sldSz cx="9144000" cy="5143500" type="screen16x9"/>
  <p:notesSz cx="6858000" cy="9144000"/>
  <p:embeddedFontLst>
    <p:embeddedFont>
      <p:font typeface="Century Gothic" panose="020B0502020202020204" pitchFamily="34" charset="0"/>
      <p:regular r:id="rId5"/>
      <p:bold r:id="rId6"/>
      <p:italic r:id="rId7"/>
      <p:boldItalic r:id="rId8"/>
    </p:embeddedFont>
    <p:embeddedFont>
      <p:font typeface="Lato" panose="020F0502020204030203" pitchFamily="34" charset="0"/>
      <p:regular r:id="rId9"/>
      <p:bold r:id="rId10"/>
      <p:italic r:id="rId11"/>
      <p:boldItalic r:id="rId12"/>
    </p:embeddedFont>
    <p:embeddedFont>
      <p:font typeface="Wingdings 3" panose="05040102010807070707" pitchFamily="18" charset="2"/>
      <p:regular r:id="rId1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2FE6-3BD6-4E13-A4ED-13FC7B0E52DD}">
  <a:tblStyle styleId="{2D5A2FE6-3BD6-4E13-A4ED-13FC7B0E52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viewProps" Target="viewProps.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2225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13159" y="2882900"/>
            <a:ext cx="4800600" cy="1460500"/>
          </a:xfrm>
        </p:spPr>
        <p:txBody>
          <a:bodyPr anchor="t">
            <a:normAutofit/>
          </a:bodyPr>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cxnSp>
        <p:nvCxnSpPr>
          <p:cNvPr id="16" name="Straight Connector 15"/>
          <p:cNvCxnSpPr/>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68659"/>
            <a:ext cx="4560491" cy="45604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24209"/>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457201"/>
            <a:ext cx="3257549" cy="325754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82705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685801" y="2882900"/>
            <a:ext cx="6228158" cy="3429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AAD347D-5ACD-4C99-B74B-A9C85AD731AF}" type="datetimeFigureOut">
              <a:rPr lang="en-US" smtClean="0"/>
              <a:t>8/8/2024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1999514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anchor="ctr">
            <a:normAutofit/>
          </a:bodyPr>
          <a:lstStyle>
            <a:lvl1pPr algn="l">
              <a:defRPr sz="24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3159" y="3086100"/>
            <a:ext cx="6401991" cy="140970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9285943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059" y="514350"/>
            <a:ext cx="6858001" cy="2057400"/>
          </a:xfrm>
        </p:spPr>
        <p:txBody>
          <a:bodyPr anchor="ctr">
            <a:normAutofit/>
          </a:bodyPr>
          <a:lstStyle>
            <a:lvl1pPr algn="l">
              <a:defRPr sz="24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84659" y="2571750"/>
            <a:ext cx="6400800"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513160" y="3225801"/>
            <a:ext cx="6400800" cy="1263649"/>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
        <p:nvSpPr>
          <p:cNvPr id="14" name="TextBox 13"/>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30612341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513159" y="2571750"/>
            <a:ext cx="6400800" cy="1273050"/>
          </a:xfrm>
        </p:spPr>
        <p:txBody>
          <a:bodyPr anchor="b">
            <a:normAutofit/>
          </a:bodyPr>
          <a:lstStyle>
            <a:lvl1pPr algn="l">
              <a:defRPr sz="24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3158" y="3849736"/>
            <a:ext cx="6401993" cy="645300"/>
          </a:xfrm>
        </p:spPr>
        <p:txBody>
          <a:bodyPr anchor="t">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0325373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56060" y="514350"/>
            <a:ext cx="6858000" cy="2057400"/>
          </a:xfrm>
        </p:spPr>
        <p:txBody>
          <a:bodyPr anchor="ctr">
            <a:normAutofit/>
          </a:bodyPr>
          <a:lstStyle>
            <a:lvl1pPr algn="l">
              <a:defRPr sz="24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513159" y="2946400"/>
            <a:ext cx="6400801" cy="78740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513159" y="3733800"/>
            <a:ext cx="6400801" cy="7620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
        <p:nvSpPr>
          <p:cNvPr id="11" name="TextBox 10"/>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2" name="TextBox 11"/>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15017097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513159" y="2946401"/>
            <a:ext cx="6400800" cy="62865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513159" y="3575049"/>
            <a:ext cx="6400801" cy="9207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16973037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49725393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514350"/>
            <a:ext cx="1543050" cy="3429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14350" y="514350"/>
            <a:ext cx="5867400" cy="398145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34771644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spTree>
    <p:extLst>
      <p:ext uri="{BB962C8B-B14F-4D97-AF65-F5344CB8AC3E}">
        <p14:creationId xmlns:p14="http://schemas.microsoft.com/office/powerpoint/2010/main" val="2653055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7636784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13159" y="1504950"/>
            <a:ext cx="6400801" cy="1711200"/>
          </a:xfrm>
        </p:spPr>
        <p:txBody>
          <a:bodyPr anchor="b">
            <a:normAutofit/>
          </a:bodyPr>
          <a:lstStyle>
            <a:lvl1pPr algn="l">
              <a:defRPr sz="27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3160" y="3371850"/>
            <a:ext cx="6400800" cy="11239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smtClean="0"/>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58136691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13159" y="514351"/>
            <a:ext cx="3703241" cy="271145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356100" y="514351"/>
            <a:ext cx="3700859" cy="271145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8/8/2024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57661476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29061" y="514350"/>
            <a:ext cx="3487340"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513159" y="952897"/>
            <a:ext cx="3703241" cy="2272904"/>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559299" y="514350"/>
            <a:ext cx="3498851"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354909" y="946546"/>
            <a:ext cx="3696891" cy="2272904"/>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8/8/2024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5602144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8/8/2024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66147236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8/8/2024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7715850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p:spPr>
        <p:txBody>
          <a:bodyPr anchor="b">
            <a:normAutofit/>
          </a:bodyPr>
          <a:lstStyle>
            <a:lvl1pPr algn="l">
              <a:defRPr sz="18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3159" y="514350"/>
            <a:ext cx="4457701" cy="398145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313759" y="1657350"/>
            <a:ext cx="2743200" cy="156845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8/8/2024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9684251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542109" y="1085850"/>
            <a:ext cx="4514850" cy="857250"/>
          </a:xfrm>
        </p:spPr>
        <p:txBody>
          <a:bodyPr anchor="b">
            <a:normAutofit/>
          </a:bodyPr>
          <a:lstStyle>
            <a:lvl1pPr algn="l">
              <a:defRPr sz="21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3542109" y="2082800"/>
            <a:ext cx="4516041" cy="15367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8/8/2024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6104604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222500"/>
            <a:ext cx="2236394" cy="240665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3365499"/>
            <a:ext cx="6400800" cy="1130300"/>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13159" y="514351"/>
            <a:ext cx="6400800" cy="271145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28309" y="4629150"/>
            <a:ext cx="1200150" cy="273844"/>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4AAD347D-5ACD-4C99-B74B-A9C85AD731AF}" type="datetimeFigureOut">
              <a:rPr lang="en-US" smtClean="0"/>
              <a:t>8/8/2024</a:t>
            </a:fld>
            <a:endParaRPr lang="en-US" dirty="0"/>
          </a:p>
        </p:txBody>
      </p:sp>
      <p:sp>
        <p:nvSpPr>
          <p:cNvPr id="5" name="Footer Placeholder 4"/>
          <p:cNvSpPr>
            <a:spLocks noGrp="1"/>
          </p:cNvSpPr>
          <p:nvPr>
            <p:ph type="ftr" sz="quarter" idx="3"/>
          </p:nvPr>
        </p:nvSpPr>
        <p:spPr>
          <a:xfrm>
            <a:off x="513159" y="4629150"/>
            <a:ext cx="5657850" cy="273844"/>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2400" y="4183857"/>
            <a:ext cx="856684" cy="502444"/>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045882227"/>
      </p:ext>
    </p:extLst>
  </p:cSld>
  <p:clrMap bg1="dk1" tx1="lt1" bg2="dk2" tx2="lt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 id="2147483878" r:id="rId18"/>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Shape 481"/>
        <p:cNvGrpSpPr/>
        <p:nvPr/>
      </p:nvGrpSpPr>
      <p:grpSpPr>
        <a:xfrm>
          <a:off x="0" y="0"/>
          <a:ext cx="0" cy="0"/>
          <a:chOff x="0" y="0"/>
          <a:chExt cx="0" cy="0"/>
        </a:xfrm>
      </p:grpSpPr>
      <p:sp>
        <p:nvSpPr>
          <p:cNvPr id="497" name="Rectangle 487">
            <a:extLst>
              <a:ext uri="{FF2B5EF4-FFF2-40B4-BE49-F238E27FC236}">
                <a16:creationId xmlns:a16="http://schemas.microsoft.com/office/drawing/2014/main" id="{285FDA20-1F2D-4C6B-BEA2-541F2A2DB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51434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8" name="Snip Diagonal Corner Rectangle 6">
            <a:extLst>
              <a:ext uri="{FF2B5EF4-FFF2-40B4-BE49-F238E27FC236}">
                <a16:creationId xmlns:a16="http://schemas.microsoft.com/office/drawing/2014/main" id="{D7A1FF82-7172-4BD7-A331-B18CA494D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306" cy="5143498"/>
          </a:xfrm>
          <a:prstGeom prst="snip2DiagRect">
            <a:avLst>
              <a:gd name="adj1" fmla="val 0"/>
              <a:gd name="adj2" fmla="val 42414"/>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82" name="Google Shape;482;p59"/>
          <p:cNvSpPr txBox="1">
            <a:spLocks noGrp="1"/>
          </p:cNvSpPr>
          <p:nvPr>
            <p:ph type="ctrTitle"/>
          </p:nvPr>
        </p:nvSpPr>
        <p:spPr>
          <a:xfrm>
            <a:off x="754380" y="1639726"/>
            <a:ext cx="6553200" cy="2037080"/>
          </a:xfrm>
          <a:prstGeom prst="rect">
            <a:avLst/>
          </a:prstGeom>
        </p:spPr>
        <p:txBody>
          <a:bodyPr spcFirstLastPara="1" lIns="91425" tIns="91425" rIns="91425" bIns="91425" anchor="b" anchorCtr="0">
            <a:normAutofit/>
          </a:bodyPr>
          <a:lstStyle/>
          <a:p>
            <a:pPr marL="0" lvl="0" indent="0" rtl="0">
              <a:spcBef>
                <a:spcPts val="0"/>
              </a:spcBef>
              <a:spcAft>
                <a:spcPts val="0"/>
              </a:spcAft>
              <a:buNone/>
            </a:pPr>
            <a:r>
              <a:rPr lang="es-AR" sz="4100">
                <a:solidFill>
                  <a:schemeClr val="tx2"/>
                </a:solidFill>
              </a:rPr>
              <a:t>Curso Javascript</a:t>
            </a:r>
          </a:p>
        </p:txBody>
      </p:sp>
      <p:sp>
        <p:nvSpPr>
          <p:cNvPr id="483" name="Google Shape;483;p59"/>
          <p:cNvSpPr txBox="1">
            <a:spLocks noGrp="1"/>
          </p:cNvSpPr>
          <p:nvPr>
            <p:ph type="subTitle" idx="1"/>
          </p:nvPr>
        </p:nvSpPr>
        <p:spPr>
          <a:xfrm>
            <a:off x="753686" y="3676806"/>
            <a:ext cx="5004940" cy="685801"/>
          </a:xfrm>
          <a:prstGeom prst="rect">
            <a:avLst/>
          </a:prstGeom>
        </p:spPr>
        <p:txBody>
          <a:bodyPr spcFirstLastPara="1" lIns="91425" tIns="91425" rIns="91425" bIns="91425" anchorCtr="0">
            <a:normAutofit/>
          </a:bodyPr>
          <a:lstStyle/>
          <a:p>
            <a:pPr marL="0" lvl="0" indent="0" rtl="0">
              <a:spcBef>
                <a:spcPts val="0"/>
              </a:spcBef>
              <a:spcAft>
                <a:spcPts val="600"/>
              </a:spcAft>
              <a:buClr>
                <a:schemeClr val="dk1"/>
              </a:buClr>
              <a:buSzPts val="1100"/>
              <a:buFont typeface="Arial"/>
              <a:buNone/>
            </a:pPr>
            <a:r>
              <a:rPr lang="en">
                <a:solidFill>
                  <a:schemeClr val="tx1"/>
                </a:solidFill>
              </a:rPr>
              <a:t>Por: Facundo Ramírez</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Shape 487"/>
        <p:cNvGrpSpPr/>
        <p:nvPr/>
      </p:nvGrpSpPr>
      <p:grpSpPr>
        <a:xfrm>
          <a:off x="0" y="0"/>
          <a:ext cx="0" cy="0"/>
          <a:chOff x="0" y="0"/>
          <a:chExt cx="0" cy="0"/>
        </a:xfrm>
      </p:grpSpPr>
      <p:grpSp>
        <p:nvGrpSpPr>
          <p:cNvPr id="541" name="Group 540">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222498"/>
            <a:ext cx="2236395" cy="2406650"/>
            <a:chOff x="9206969" y="2963333"/>
            <a:chExt cx="2981858" cy="3208867"/>
          </a:xfrm>
        </p:grpSpPr>
        <p:cxnSp>
          <p:nvCxnSpPr>
            <p:cNvPr id="542" name="Straight Connector 541">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3" name="Straight Connector 542">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4" name="Straight Connector 543">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48" name="Rectangle 547">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550"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141618" cy="5143500"/>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 name="CuadroTexto 2">
            <a:extLst>
              <a:ext uri="{FF2B5EF4-FFF2-40B4-BE49-F238E27FC236}">
                <a16:creationId xmlns:a16="http://schemas.microsoft.com/office/drawing/2014/main" id="{494C2C59-178F-E4F1-81FC-83688610061D}"/>
              </a:ext>
            </a:extLst>
          </p:cNvPr>
          <p:cNvSpPr txBox="1"/>
          <p:nvPr/>
        </p:nvSpPr>
        <p:spPr>
          <a:xfrm>
            <a:off x="390366" y="239403"/>
            <a:ext cx="8602380" cy="5135573"/>
          </a:xfrm>
          <a:prstGeom prst="rect">
            <a:avLst/>
          </a:prstGeom>
          <a:noFill/>
        </p:spPr>
        <p:txBody>
          <a:bodyPr wrap="square">
            <a:spAutoFit/>
          </a:bodyPr>
          <a:lstStyle/>
          <a:p>
            <a:pPr>
              <a:lnSpc>
                <a:spcPct val="150000"/>
              </a:lnSpc>
            </a:pPr>
            <a:r>
              <a:rPr lang="es-ES" sz="1400" u="sng" dirty="0">
                <a:solidFill>
                  <a:schemeClr val="tx2"/>
                </a:solidFill>
              </a:rPr>
              <a:t>Más métodos Arreglos</a:t>
            </a:r>
            <a:r>
              <a:rPr lang="es-ES" sz="1400" b="1" u="sng" dirty="0">
                <a:solidFill>
                  <a:schemeClr val="tx2"/>
                </a:solidFill>
              </a:rPr>
              <a:t>:</a:t>
            </a:r>
            <a:endParaRPr lang="es-ES" sz="1400" dirty="0">
              <a:solidFill>
                <a:schemeClr val="tx2"/>
              </a:solidFill>
            </a:endParaRPr>
          </a:p>
          <a:p>
            <a:pPr marL="171450" indent="-171450">
              <a:lnSpc>
                <a:spcPct val="150000"/>
              </a:lnSpc>
              <a:buFont typeface="Wingdings" panose="05000000000000000000" pitchFamily="2" charset="2"/>
              <a:buChar char="Ø"/>
            </a:pPr>
            <a:r>
              <a:rPr lang="es-AR" sz="1200" dirty="0" err="1"/>
              <a:t>find</a:t>
            </a:r>
            <a:r>
              <a:rPr lang="es-AR" sz="1200" dirty="0"/>
              <a:t>: Permite buscar un determinado elemento dentro de un arreglo. La búsqueda se encuentra sujeta a la condición establecida. En caso de que la misma sea verdadera, retornará el valor de la posición en la que se encuentre la iteración actual, sino retornará </a:t>
            </a:r>
            <a:r>
              <a:rPr lang="es-AR" sz="1200" dirty="0" err="1"/>
              <a:t>undefined</a:t>
            </a:r>
            <a:r>
              <a:rPr lang="es-AR" sz="1200" dirty="0"/>
              <a:t>.</a:t>
            </a:r>
          </a:p>
          <a:p>
            <a:pPr>
              <a:lnSpc>
                <a:spcPct val="150000"/>
              </a:lnSpc>
            </a:pPr>
            <a:endParaRPr lang="es-AR" sz="1200" dirty="0"/>
          </a:p>
          <a:p>
            <a:pPr>
              <a:lnSpc>
                <a:spcPct val="150000"/>
              </a:lnSpc>
            </a:pPr>
            <a:r>
              <a:rPr lang="es-ES" sz="1400" u="sng" dirty="0">
                <a:solidFill>
                  <a:schemeClr val="tx2"/>
                </a:solidFill>
              </a:rPr>
              <a:t>Más características de Objetos</a:t>
            </a:r>
            <a:r>
              <a:rPr lang="es-ES" sz="1400" b="1" u="sng" dirty="0">
                <a:solidFill>
                  <a:schemeClr val="tx2"/>
                </a:solidFill>
              </a:rPr>
              <a:t>:</a:t>
            </a:r>
            <a:endParaRPr lang="es-ES" sz="1400" dirty="0">
              <a:solidFill>
                <a:schemeClr val="tx2"/>
              </a:solidFill>
            </a:endParaRPr>
          </a:p>
          <a:p>
            <a:pPr>
              <a:lnSpc>
                <a:spcPct val="150000"/>
              </a:lnSpc>
            </a:pPr>
            <a:r>
              <a:rPr lang="es-AR" sz="1200" dirty="0"/>
              <a:t>Recordar que los objetos cuentan con una estructura de “clave-valor”. Para poder acceder a los campos (claves) de un objeto podemos usar 2 (dos) tipos de notaciones:</a:t>
            </a:r>
          </a:p>
          <a:p>
            <a:pPr marL="171450" indent="-171450">
              <a:lnSpc>
                <a:spcPct val="150000"/>
              </a:lnSpc>
              <a:buFont typeface="Wingdings" panose="05000000000000000000" pitchFamily="2" charset="2"/>
              <a:buChar char="Ø"/>
            </a:pPr>
            <a:r>
              <a:rPr lang="es-AR" sz="1200" dirty="0" err="1"/>
              <a:t>dot</a:t>
            </a:r>
            <a:r>
              <a:rPr lang="es-AR" sz="1200" dirty="0"/>
              <a:t> </a:t>
            </a:r>
            <a:r>
              <a:rPr lang="es-AR" sz="1200" dirty="0" err="1"/>
              <a:t>notation</a:t>
            </a:r>
            <a:r>
              <a:rPr lang="es-AR" sz="1200" dirty="0"/>
              <a:t> (notación de puntos): Permite acceder a los campos del objeto colocando un punto luego del nombre del objeto (y luego el nombre del campo).</a:t>
            </a:r>
          </a:p>
          <a:p>
            <a:pPr marL="171450" indent="-171450">
              <a:lnSpc>
                <a:spcPct val="150000"/>
              </a:lnSpc>
              <a:buFont typeface="Wingdings" panose="05000000000000000000" pitchFamily="2" charset="2"/>
              <a:buChar char="Ø"/>
            </a:pPr>
            <a:r>
              <a:rPr lang="es-AR" sz="1200" dirty="0" err="1"/>
              <a:t>bracket</a:t>
            </a:r>
            <a:r>
              <a:rPr lang="es-AR" sz="1200" dirty="0"/>
              <a:t> </a:t>
            </a:r>
            <a:r>
              <a:rPr lang="es-AR" sz="1200" dirty="0" err="1"/>
              <a:t>notation</a:t>
            </a:r>
            <a:r>
              <a:rPr lang="es-AR" sz="1200" dirty="0"/>
              <a:t> (notación de corchetes): Permite acceder a los campos del objeto colocando un par de corchetes luego del nombre del objeto (sin punto) y dentro éstos corchetes mediante comillas simples o dobles, el nombre del campo al cual queremos acceder.</a:t>
            </a:r>
            <a:br>
              <a:rPr lang="es-AR" sz="1200" dirty="0"/>
            </a:br>
            <a:r>
              <a:rPr lang="es-AR" sz="1200" u="sng" dirty="0"/>
              <a:t>Importante</a:t>
            </a:r>
            <a:r>
              <a:rPr lang="es-AR" sz="1200" dirty="0"/>
              <a:t>: Con respecto a la notación de corchetes, también podemos reemplazar la cadena de texto mencionada anteriormente, por una variable que contenga una cadena de texto. En caso de colocar una variable, la misma debe ir entre los corchetes pero sin comillas.</a:t>
            </a:r>
          </a:p>
          <a:p>
            <a:pPr marL="171450" indent="-171450">
              <a:lnSpc>
                <a:spcPct val="150000"/>
              </a:lnSpc>
              <a:buFont typeface="Wingdings" panose="05000000000000000000" pitchFamily="2" charset="2"/>
              <a:buChar char="Ø"/>
            </a:pPr>
            <a:endParaRPr lang="es-AR" sz="1200" dirty="0"/>
          </a:p>
          <a:p>
            <a:pPr>
              <a:lnSpc>
                <a:spcPct val="150000"/>
              </a:lnSpc>
            </a:pPr>
            <a:endParaRPr lang="es-AR" sz="1200" dirty="0"/>
          </a:p>
        </p:txBody>
      </p:sp>
    </p:spTree>
    <p:extLst>
      <p:ext uri="{BB962C8B-B14F-4D97-AF65-F5344CB8AC3E}">
        <p14:creationId xmlns:p14="http://schemas.microsoft.com/office/powerpoint/2010/main" val="3548360614"/>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5937</TotalTime>
  <Words>225</Words>
  <Application>Microsoft Office PowerPoint</Application>
  <PresentationFormat>Presentación en pantalla (16:9)</PresentationFormat>
  <Paragraphs>9</Paragraphs>
  <Slides>2</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vt:i4>
      </vt:variant>
    </vt:vector>
  </HeadingPairs>
  <TitlesOfParts>
    <vt:vector size="8" baseType="lpstr">
      <vt:lpstr>Wingdings</vt:lpstr>
      <vt:lpstr>Arial</vt:lpstr>
      <vt:lpstr>Wingdings 3</vt:lpstr>
      <vt:lpstr>Century Gothic</vt:lpstr>
      <vt:lpstr>Lato</vt:lpstr>
      <vt:lpstr>Sector</vt:lpstr>
      <vt:lpstr>Curso Javascript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Facundo Ramirez</dc:creator>
  <cp:lastModifiedBy>Facundo Ramirez</cp:lastModifiedBy>
  <cp:revision>18</cp:revision>
  <dcterms:modified xsi:type="dcterms:W3CDTF">2024-08-08T18:37:47Z</dcterms:modified>
</cp:coreProperties>
</file>