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0" r:id="rId1"/>
  </p:sldMasterIdLst>
  <p:notesMasterIdLst>
    <p:notesMasterId r:id="rId7"/>
  </p:notesMasterIdLst>
  <p:sldIdLst>
    <p:sldId id="256" r:id="rId2"/>
    <p:sldId id="351" r:id="rId3"/>
    <p:sldId id="352" r:id="rId4"/>
    <p:sldId id="349" r:id="rId5"/>
    <p:sldId id="350" r:id="rId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2FE6-3BD6-4E13-A4ED-13FC7B0E52DD}">
  <a:tblStyle styleId="{2D5A2FE6-3BD6-4E13-A4ED-13FC7B0E52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84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31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99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62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2705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514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943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2341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373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7097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303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539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1644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305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784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669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147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144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23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850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251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604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82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ectangle 487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8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306" cy="51434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754380" y="1639726"/>
            <a:ext cx="6553200" cy="2037080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100">
                <a:solidFill>
                  <a:schemeClr val="tx2"/>
                </a:solidFill>
              </a:rPr>
              <a:t>Curso Javascript</a:t>
            </a: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753686" y="3676806"/>
            <a:ext cx="5004940" cy="68580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</a:rPr>
              <a:t>Por: Facundo Ramírez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0D64783-0B21-4845-9BB6-4F690B096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 useBgFill="1">
        <p:nvSpPr>
          <p:cNvPr id="550" name="Snip Single Corner Rectangle 17">
            <a:extLst>
              <a:ext uri="{FF2B5EF4-FFF2-40B4-BE49-F238E27FC236}">
                <a16:creationId xmlns:a16="http://schemas.microsoft.com/office/drawing/2014/main" id="{500E751B-C75E-409D-8E55-2C95DF86A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141618" cy="5143500"/>
          </a:xfrm>
          <a:prstGeom prst="snip1Rect">
            <a:avLst>
              <a:gd name="adj" fmla="val 38352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4C2C59-178F-E4F1-81FC-83688610061D}"/>
              </a:ext>
            </a:extLst>
          </p:cNvPr>
          <p:cNvSpPr txBox="1"/>
          <p:nvPr/>
        </p:nvSpPr>
        <p:spPr>
          <a:xfrm>
            <a:off x="321616" y="1016299"/>
            <a:ext cx="8361748" cy="1996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/>
              <a:t>Es una característica del estándar de ES5 implementado en el año 2009, la cual otorga mayor rigidez y robustez a </a:t>
            </a:r>
            <a:r>
              <a:rPr lang="es-ES" sz="1200" dirty="0" err="1"/>
              <a:t>Javascript</a:t>
            </a:r>
            <a:r>
              <a:rPr lang="es-ES" sz="1200" dirty="0"/>
              <a:t>. Entre sus cualidades podemos destacar: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Corrige errores silenciosos lanzando una excepción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Proporciona una forma más rígida de usar el lenguaje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Restricción al definir variables evitando ciertos conflictos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No permite repetir argumentos en funciones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Funciona a nivel de script y de funciones individuales pero no entre llaves simples</a:t>
            </a:r>
            <a:endParaRPr lang="es-AR" sz="12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9C35D64-6C3B-83DD-C537-13D1AFDAAA44}"/>
              </a:ext>
            </a:extLst>
          </p:cNvPr>
          <p:cNvSpPr txBox="1"/>
          <p:nvPr/>
        </p:nvSpPr>
        <p:spPr>
          <a:xfrm>
            <a:off x="321616" y="665664"/>
            <a:ext cx="801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Modo </a:t>
            </a:r>
            <a:r>
              <a:rPr lang="en-US" b="1" dirty="0" err="1">
                <a:solidFill>
                  <a:schemeClr val="tx2"/>
                </a:solidFill>
              </a:rPr>
              <a:t>estricto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5608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0D64783-0B21-4845-9BB6-4F690B096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 useBgFill="1">
        <p:nvSpPr>
          <p:cNvPr id="550" name="Snip Single Corner Rectangle 17">
            <a:extLst>
              <a:ext uri="{FF2B5EF4-FFF2-40B4-BE49-F238E27FC236}">
                <a16:creationId xmlns:a16="http://schemas.microsoft.com/office/drawing/2014/main" id="{500E751B-C75E-409D-8E55-2C95DF86A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141618" cy="5143500"/>
          </a:xfrm>
          <a:prstGeom prst="snip1Rect">
            <a:avLst>
              <a:gd name="adj" fmla="val 38352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65699A-3B93-A10A-56B5-89B4534B0783}"/>
              </a:ext>
            </a:extLst>
          </p:cNvPr>
          <p:cNvSpPr txBox="1"/>
          <p:nvPr/>
        </p:nvSpPr>
        <p:spPr>
          <a:xfrm>
            <a:off x="329636" y="1057434"/>
            <a:ext cx="8361748" cy="1996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/>
              <a:t>Es una de las tantas implementaciones del estándar de ES6 implementado en el año 2015. Permite la </a:t>
            </a:r>
            <a:r>
              <a:rPr lang="es-ES" sz="1200" dirty="0" err="1"/>
              <a:t>modularización</a:t>
            </a:r>
            <a:r>
              <a:rPr lang="es-ES" sz="1200" dirty="0"/>
              <a:t> de nuestro código, pudiendo separar el mismo en diferentes ficheros .</a:t>
            </a:r>
            <a:r>
              <a:rPr lang="es-ES" sz="1200" dirty="0" err="1"/>
              <a:t>js</a:t>
            </a:r>
            <a:r>
              <a:rPr lang="es-ES" sz="1200" dirty="0"/>
              <a:t> para luego poder exportar e importar las variables, funciones y clases entre los mismos. Esto nos lleva a tener un código mucho más ordenado pudiendo reutilizar el mismo en diferentes ficheros. Para poder utilizarlo debemos indicar que nuestro script funcionará como un módulo, colocando la propiedad </a:t>
            </a:r>
            <a:r>
              <a:rPr lang="es-ES" sz="1200" b="1" dirty="0" err="1"/>
              <a:t>type</a:t>
            </a:r>
            <a:r>
              <a:rPr lang="es-ES" sz="1200" b="1" dirty="0"/>
              <a:t>=“module”</a:t>
            </a:r>
            <a:r>
              <a:rPr lang="es-ES" sz="1200" dirty="0"/>
              <a:t> en la etiqueta &lt;script&gt; correspondiente. Es importante mencionar que, al utilizar un script como un módulo, el </a:t>
            </a:r>
            <a:r>
              <a:rPr lang="es-ES" sz="1200" b="1" dirty="0"/>
              <a:t>modo estricto</a:t>
            </a:r>
            <a:r>
              <a:rPr lang="es-ES" sz="1200" dirty="0"/>
              <a:t> ya viene implícito, por lo tanto, en este caso no debemos preocuparnos por colocar “use </a:t>
            </a:r>
            <a:r>
              <a:rPr lang="es-ES" sz="1200" dirty="0" err="1"/>
              <a:t>strict</a:t>
            </a:r>
            <a:r>
              <a:rPr lang="es-ES" sz="1200" dirty="0"/>
              <a:t>”.</a:t>
            </a:r>
            <a:endParaRPr lang="es-AR" sz="1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3F6F70B-1D17-2412-7E22-BC78B7844C35}"/>
              </a:ext>
            </a:extLst>
          </p:cNvPr>
          <p:cNvSpPr txBox="1"/>
          <p:nvPr/>
        </p:nvSpPr>
        <p:spPr>
          <a:xfrm>
            <a:off x="329636" y="706799"/>
            <a:ext cx="801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ES Modules (ES6)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4094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0D64783-0B21-4845-9BB6-4F690B096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 useBgFill="1">
        <p:nvSpPr>
          <p:cNvPr id="550" name="Snip Single Corner Rectangle 17">
            <a:extLst>
              <a:ext uri="{FF2B5EF4-FFF2-40B4-BE49-F238E27FC236}">
                <a16:creationId xmlns:a16="http://schemas.microsoft.com/office/drawing/2014/main" id="{500E751B-C75E-409D-8E55-2C95DF86A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141618" cy="5143500"/>
          </a:xfrm>
          <a:prstGeom prst="snip1Rect">
            <a:avLst>
              <a:gd name="adj" fmla="val 38352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4C2C59-178F-E4F1-81FC-83688610061D}"/>
              </a:ext>
            </a:extLst>
          </p:cNvPr>
          <p:cNvSpPr txBox="1"/>
          <p:nvPr/>
        </p:nvSpPr>
        <p:spPr>
          <a:xfrm>
            <a:off x="390366" y="205026"/>
            <a:ext cx="8010091" cy="1072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Objeto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this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/>
              <a:t>Palabra </a:t>
            </a:r>
            <a:r>
              <a:rPr lang="en-US" sz="1200" dirty="0" err="1"/>
              <a:t>reservada</a:t>
            </a:r>
            <a:r>
              <a:rPr lang="en-US" sz="1200" dirty="0"/>
              <a:t> que </a:t>
            </a:r>
            <a:r>
              <a:rPr lang="en-US" sz="1200" dirty="0" err="1"/>
              <a:t>hace</a:t>
            </a:r>
            <a:r>
              <a:rPr lang="en-US" sz="1200" dirty="0"/>
              <a:t> </a:t>
            </a:r>
            <a:r>
              <a:rPr lang="en-US" sz="1200" dirty="0" err="1"/>
              <a:t>referencia</a:t>
            </a:r>
            <a:r>
              <a:rPr lang="en-US" sz="1200" dirty="0"/>
              <a:t> a un </a:t>
            </a:r>
            <a:r>
              <a:rPr lang="en-US" sz="1200" dirty="0" err="1"/>
              <a:t>objeto</a:t>
            </a:r>
            <a:r>
              <a:rPr lang="en-US" sz="1200" dirty="0"/>
              <a:t>, 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cual</a:t>
            </a:r>
            <a:r>
              <a:rPr lang="en-US" sz="1200" dirty="0"/>
              <a:t> </a:t>
            </a:r>
            <a:r>
              <a:rPr lang="en-US" sz="1200" dirty="0" err="1"/>
              <a:t>adopta</a:t>
            </a:r>
            <a:r>
              <a:rPr lang="en-US" sz="1200" dirty="0"/>
              <a:t> un valor </a:t>
            </a:r>
            <a:r>
              <a:rPr lang="en-US" sz="1200" dirty="0" err="1"/>
              <a:t>dependiendo</a:t>
            </a:r>
            <a:r>
              <a:rPr lang="en-US" sz="1200" dirty="0"/>
              <a:t> </a:t>
            </a:r>
            <a:r>
              <a:rPr lang="en-US" sz="1200" dirty="0" err="1"/>
              <a:t>el</a:t>
            </a:r>
            <a:r>
              <a:rPr lang="en-US" sz="1200" dirty="0"/>
              <a:t> context</a:t>
            </a:r>
            <a:r>
              <a:rPr lang="es-ES" sz="1200" dirty="0"/>
              <a:t>o</a:t>
            </a:r>
            <a:r>
              <a:rPr lang="en-US" sz="1200" dirty="0"/>
              <a:t> </a:t>
            </a:r>
            <a:r>
              <a:rPr lang="en-US" sz="1200" dirty="0" err="1"/>
              <a:t>donde</a:t>
            </a:r>
            <a:r>
              <a:rPr lang="en-US" sz="1200" dirty="0"/>
              <a:t> es </a:t>
            </a:r>
            <a:r>
              <a:rPr lang="en-US" sz="1200" dirty="0" err="1"/>
              <a:t>llamado</a:t>
            </a:r>
            <a:r>
              <a:rPr lang="en-US" sz="1200" dirty="0"/>
              <a:t>.</a:t>
            </a:r>
            <a:endParaRPr lang="es-AR" sz="1200" dirty="0"/>
          </a:p>
        </p:txBody>
      </p:sp>
      <p:graphicFrame>
        <p:nvGraphicFramePr>
          <p:cNvPr id="2" name="Google Shape;697;p80">
            <a:extLst>
              <a:ext uri="{FF2B5EF4-FFF2-40B4-BE49-F238E27FC236}">
                <a16:creationId xmlns:a16="http://schemas.microsoft.com/office/drawing/2014/main" id="{75C0AE5C-8BF9-658D-5178-3D923E30C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30412"/>
              </p:ext>
            </p:extLst>
          </p:nvPr>
        </p:nvGraphicFramePr>
        <p:xfrm>
          <a:off x="398057" y="1341244"/>
          <a:ext cx="8418699" cy="3524088"/>
        </p:xfrm>
        <a:graphic>
          <a:graphicData uri="http://schemas.openxmlformats.org/drawingml/2006/table">
            <a:tbl>
              <a:tblPr>
                <a:noFill/>
                <a:tableStyleId>{2D5A2FE6-3BD6-4E13-A4ED-13FC7B0E52DD}</a:tableStyleId>
              </a:tblPr>
              <a:tblGrid>
                <a:gridCol w="3133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537"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350" u="sng" dirty="0">
                        <a:solidFill>
                          <a:schemeClr val="tx1"/>
                        </a:solidFill>
                        <a:latin typeface="Century Gothic (Cuerpo)"/>
                        <a:ea typeface="Vidaloka"/>
                        <a:cs typeface="Arial" panose="020B0604020202020204" pitchFamily="34" charset="0"/>
                        <a:sym typeface="Vidalok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entury Gothic (Cuerpo)"/>
                          <a:cs typeface="Arial" panose="020B0604020202020204" pitchFamily="34" charset="0"/>
                          <a:sym typeface="Vidaloka"/>
                        </a:rPr>
                        <a:t>Antes 2015 (scripts tradicionales)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entury Gothic (Cuerpo)"/>
                          <a:cs typeface="Arial" panose="020B0604020202020204" pitchFamily="34" charset="0"/>
                          <a:sym typeface="Vidaloka"/>
                        </a:rPr>
                        <a:t>Después 2015 (ES2015 - ES6)</a:t>
                      </a:r>
                      <a:endParaRPr lang="es-AR" b="1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Century Gothic (Cuerpo)"/>
                        <a:cs typeface="Arial" panose="020B0604020202020204" pitchFamily="34" charset="0"/>
                        <a:sym typeface="Vidaloka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 dirty="0">
                          <a:solidFill>
                            <a:schemeClr val="lt1"/>
                          </a:solidFill>
                          <a:latin typeface="Century Gothic (Cuerpo)"/>
                          <a:ea typeface="Vidaloka"/>
                          <a:cs typeface="Arial" panose="020B0604020202020204" pitchFamily="34" charset="0"/>
                          <a:sym typeface="Vidaloka"/>
                        </a:rPr>
                        <a:t>Contexto global</a:t>
                      </a:r>
                      <a:endParaRPr sz="1350" dirty="0">
                        <a:solidFill>
                          <a:schemeClr val="lt1"/>
                        </a:solidFill>
                        <a:latin typeface="Century Gothic (Cuerpo)"/>
                        <a:ea typeface="Vidaloka"/>
                        <a:cs typeface="Arial" panose="020B0604020202020204" pitchFamily="34" charset="0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350" dirty="0" err="1">
                          <a:solidFill>
                            <a:schemeClr val="dk1"/>
                          </a:solidFill>
                          <a:latin typeface="Century Gothic (Cuerpo)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window</a:t>
                      </a:r>
                      <a:endParaRPr lang="es-AR" sz="1350" dirty="0">
                        <a:solidFill>
                          <a:schemeClr val="dk1"/>
                        </a:solidFill>
                        <a:latin typeface="Century Gothic (Cuerpo)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350" dirty="0" err="1">
                          <a:solidFill>
                            <a:schemeClr val="dk1"/>
                          </a:solidFill>
                          <a:latin typeface="Century Gothic (Cuerpo)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undefined</a:t>
                      </a:r>
                      <a:endParaRPr lang="es-AR" sz="1350" dirty="0">
                        <a:solidFill>
                          <a:schemeClr val="dk1"/>
                        </a:solidFill>
                        <a:latin typeface="Century Gothic (Cuerpo)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lt1"/>
                          </a:solidFill>
                          <a:latin typeface="Century Gothic (Cuerpo)"/>
                          <a:ea typeface="Vidaloka"/>
                          <a:cs typeface="Arial" panose="020B0604020202020204" pitchFamily="34" charset="0"/>
                          <a:sym typeface="Vidaloka"/>
                        </a:rPr>
                        <a:t>Funciones tradicionales (invocadas en contexto global)</a:t>
                      </a:r>
                      <a:endParaRPr sz="1350" dirty="0">
                        <a:solidFill>
                          <a:schemeClr val="lt1"/>
                        </a:solidFill>
                        <a:latin typeface="Century Gothic (Cuerpo)"/>
                        <a:ea typeface="Vidaloka"/>
                        <a:cs typeface="Arial" panose="020B0604020202020204" pitchFamily="34" charset="0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50" dirty="0">
                          <a:solidFill>
                            <a:schemeClr val="dk1"/>
                          </a:solidFill>
                          <a:latin typeface="Century Gothic (Cuerpo)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window</a:t>
                      </a:r>
                      <a:endParaRPr sz="1350" dirty="0">
                        <a:solidFill>
                          <a:schemeClr val="dk1"/>
                        </a:solidFill>
                        <a:latin typeface="Century Gothic (Cuerpo)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50" dirty="0">
                          <a:solidFill>
                            <a:schemeClr val="dk1"/>
                          </a:solidFill>
                          <a:latin typeface="Century Gothic (Cuerpo)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undefined</a:t>
                      </a:r>
                      <a:endParaRPr sz="1350" dirty="0">
                        <a:solidFill>
                          <a:schemeClr val="dk1"/>
                        </a:solidFill>
                        <a:latin typeface="Century Gothic (Cuerpo)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 dirty="0">
                          <a:solidFill>
                            <a:schemeClr val="lt1"/>
                          </a:solidFill>
                          <a:latin typeface="Century Gothic (Cuerpo)"/>
                          <a:ea typeface="Vidaloka"/>
                          <a:cs typeface="Arial" panose="020B0604020202020204" pitchFamily="34" charset="0"/>
                          <a:sym typeface="Vidaloka"/>
                        </a:rPr>
                        <a:t>Métodos de objetos (funciones tradicionales)</a:t>
                      </a:r>
                      <a:endParaRPr sz="1350" dirty="0">
                        <a:solidFill>
                          <a:schemeClr val="lt1"/>
                        </a:solidFill>
                        <a:latin typeface="Century Gothic (Cuerpo)"/>
                        <a:ea typeface="Vidaloka"/>
                        <a:cs typeface="Arial" panose="020B0604020202020204" pitchFamily="34" charset="0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350" dirty="0">
                          <a:solidFill>
                            <a:schemeClr val="dk1"/>
                          </a:solidFill>
                          <a:latin typeface="Century Gothic (Cuerpo)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L</a:t>
                      </a:r>
                      <a:r>
                        <a:rPr lang="en" sz="1350" dirty="0">
                          <a:solidFill>
                            <a:schemeClr val="dk1"/>
                          </a:solidFill>
                          <a:latin typeface="Century Gothic (Cuerpo)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igado al objeto que pertenece el método</a:t>
                      </a:r>
                      <a:endParaRPr sz="1350" dirty="0">
                        <a:solidFill>
                          <a:schemeClr val="dk1"/>
                        </a:solidFill>
                        <a:latin typeface="Century Gothic (Cuerpo)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350" dirty="0">
                          <a:solidFill>
                            <a:schemeClr val="lt1"/>
                          </a:solidFill>
                          <a:latin typeface="Century Gothic (Cuerpo)"/>
                          <a:ea typeface="Vidaloka"/>
                          <a:cs typeface="Arial" panose="020B0604020202020204" pitchFamily="34" charset="0"/>
                          <a:sym typeface="Vidaloka"/>
                        </a:rPr>
                        <a:t>Métodos de objetos (funciones de flecha)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50" dirty="0">
                          <a:solidFill>
                            <a:schemeClr val="dk1"/>
                          </a:solidFill>
                          <a:latin typeface="Century Gothic (Cuerpo)"/>
                          <a:cs typeface="Arial" panose="020B0604020202020204" pitchFamily="34" charset="0"/>
                        </a:rPr>
                        <a:t>Ligado al contexto léxico donde se define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5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50" dirty="0">
                          <a:solidFill>
                            <a:schemeClr val="lt1"/>
                          </a:solidFill>
                          <a:latin typeface="Century Gothic (Cuerpo)"/>
                          <a:ea typeface="Vidaloka"/>
                          <a:cs typeface="Arial" panose="020B0604020202020204" pitchFamily="34" charset="0"/>
                          <a:sym typeface="Vidaloka"/>
                        </a:rPr>
                        <a:t>Clases</a:t>
                      </a:r>
                      <a:endParaRPr sz="1350" dirty="0">
                        <a:solidFill>
                          <a:schemeClr val="lt1"/>
                        </a:solidFill>
                        <a:latin typeface="Century Gothic (Cuerpo)"/>
                        <a:ea typeface="Vidaloka"/>
                        <a:cs typeface="Arial" panose="020B0604020202020204" pitchFamily="34" charset="0"/>
                        <a:sym typeface="Vidalok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50" dirty="0">
                          <a:solidFill>
                            <a:schemeClr val="dk1"/>
                          </a:solidFill>
                          <a:latin typeface="Century Gothic (Cuerpo)"/>
                          <a:ea typeface="Montserrat"/>
                          <a:cs typeface="Arial" panose="020B0604020202020204" pitchFamily="34" charset="0"/>
                          <a:sym typeface="Montserrat"/>
                        </a:rPr>
                        <a:t>Ligado a la instancia de la clase</a:t>
                      </a:r>
                      <a:endParaRPr sz="1350" dirty="0">
                        <a:solidFill>
                          <a:schemeClr val="dk1"/>
                        </a:solidFill>
                        <a:latin typeface="Century Gothic (Cuerpo)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dirty="0">
                        <a:solidFill>
                          <a:schemeClr val="dk1"/>
                        </a:solidFill>
                        <a:latin typeface="Century Gothic (Cuerpo)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02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97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0D64783-0B21-4845-9BB6-4F690B096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 useBgFill="1">
        <p:nvSpPr>
          <p:cNvPr id="550" name="Snip Single Corner Rectangle 17">
            <a:extLst>
              <a:ext uri="{FF2B5EF4-FFF2-40B4-BE49-F238E27FC236}">
                <a16:creationId xmlns:a16="http://schemas.microsoft.com/office/drawing/2014/main" id="{500E751B-C75E-409D-8E55-2C95DF86A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141618" cy="5143500"/>
          </a:xfrm>
          <a:prstGeom prst="snip1Rect">
            <a:avLst>
              <a:gd name="adj" fmla="val 38352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4C2C59-178F-E4F1-81FC-83688610061D}"/>
              </a:ext>
            </a:extLst>
          </p:cNvPr>
          <p:cNvSpPr txBox="1"/>
          <p:nvPr/>
        </p:nvSpPr>
        <p:spPr>
          <a:xfrm>
            <a:off x="390366" y="507531"/>
            <a:ext cx="80100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dirty="0"/>
              <a:t>En todos los casos, si necesitamos acceder al objeto global, podemos llamarlo desde cualquier contexto mediante la palabra reservada </a:t>
            </a:r>
            <a:r>
              <a:rPr lang="es-ES" sz="1200" b="1" dirty="0" err="1">
                <a:solidFill>
                  <a:schemeClr val="tx2"/>
                </a:solidFill>
              </a:rPr>
              <a:t>globalThis</a:t>
            </a:r>
            <a:r>
              <a:rPr lang="es-ES" sz="1200" dirty="0">
                <a:solidFill>
                  <a:schemeClr val="tx2"/>
                </a:solidFill>
              </a:rPr>
              <a:t>.</a:t>
            </a:r>
          </a:p>
          <a:p>
            <a:endParaRPr lang="es-ES" sz="1200" dirty="0">
              <a:solidFill>
                <a:schemeClr val="tx2"/>
              </a:solidFill>
            </a:endParaRPr>
          </a:p>
          <a:p>
            <a:endParaRPr lang="es-ES" sz="1200" dirty="0">
              <a:solidFill>
                <a:schemeClr val="tx2"/>
              </a:solidFill>
            </a:endParaRPr>
          </a:p>
          <a:p>
            <a:endParaRPr lang="es-ES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74544715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3327</TotalTime>
  <Words>328</Words>
  <Application>Microsoft Office PowerPoint</Application>
  <PresentationFormat>Presentación en pantalla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Wingdings 3</vt:lpstr>
      <vt:lpstr>Arial</vt:lpstr>
      <vt:lpstr>Century Gothic (Cuerpo)</vt:lpstr>
      <vt:lpstr>Century Gothic</vt:lpstr>
      <vt:lpstr>Wingdings</vt:lpstr>
      <vt:lpstr>Lato</vt:lpstr>
      <vt:lpstr>Sector</vt:lpstr>
      <vt:lpstr>Curso Javascript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Facundo Ramirez</dc:creator>
  <cp:lastModifiedBy>Facundo Ramirez</cp:lastModifiedBy>
  <cp:revision>15</cp:revision>
  <dcterms:modified xsi:type="dcterms:W3CDTF">2024-07-10T21:36:00Z</dcterms:modified>
</cp:coreProperties>
</file>