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60" r:id="rId1"/>
  </p:sldMasterIdLst>
  <p:notesMasterIdLst>
    <p:notesMasterId r:id="rId5"/>
  </p:notesMasterIdLst>
  <p:sldIdLst>
    <p:sldId id="256" r:id="rId2"/>
    <p:sldId id="356" r:id="rId3"/>
    <p:sldId id="357" r:id="rId4"/>
  </p:sldIdLst>
  <p:sldSz cx="9144000" cy="5143500" type="screen16x9"/>
  <p:notesSz cx="6858000" cy="9144000"/>
  <p:embeddedFontLst>
    <p:embeddedFont>
      <p:font typeface="Century Gothic" panose="020B0502020202020204" pitchFamily="34" charset="0"/>
      <p:regular r:id="rId6"/>
      <p:bold r:id="rId7"/>
      <p:italic r:id="rId8"/>
      <p:boldItalic r:id="rId9"/>
    </p:embeddedFont>
    <p:embeddedFont>
      <p:font typeface="Lato" panose="020F0502020204030203" pitchFamily="34" charset="0"/>
      <p:regular r:id="rId10"/>
      <p:bold r:id="rId11"/>
      <p:italic r:id="rId12"/>
      <p:boldItalic r:id="rId13"/>
    </p:embeddedFont>
    <p:embeddedFont>
      <p:font typeface="Wingdings 3" panose="05040102010807070707" pitchFamily="18" charset="2"/>
      <p:regular r:id="rId1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2FE6-3BD6-4E13-A4ED-13FC7B0E52DD}">
  <a:tblStyle styleId="{2D5A2FE6-3BD6-4E13-A4ED-13FC7B0E52D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presProps" Target="presProp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82225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83990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3159" y="514350"/>
            <a:ext cx="6000750" cy="2228851"/>
          </a:xfrm>
        </p:spPr>
        <p:txBody>
          <a:bodyPr anchor="b">
            <a:normAutofit/>
          </a:bodyPr>
          <a:lstStyle>
            <a:lvl1pPr algn="l">
              <a:defRPr sz="36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13159" y="2882900"/>
            <a:ext cx="4800600" cy="1460500"/>
          </a:xfrm>
        </p:spPr>
        <p:txBody>
          <a:bodyPr anchor="t">
            <a:normAutofit/>
          </a:bodyPr>
          <a:lstStyle>
            <a:lvl1pPr marL="0" indent="0" algn="l">
              <a:buNone/>
              <a:defRPr sz="1575">
                <a:solidFill>
                  <a:schemeClr val="bg2">
                    <a:lumMod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cxnSp>
        <p:nvCxnSpPr>
          <p:cNvPr id="16" name="Straight Connector 15"/>
          <p:cNvCxnSpPr/>
          <p:nvPr/>
        </p:nvCxnSpPr>
        <p:spPr>
          <a:xfrm flipH="1">
            <a:off x="6171009" y="6350"/>
            <a:ext cx="2857500" cy="2857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4581128" y="68659"/>
            <a:ext cx="4560491" cy="456049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5426869" y="171450"/>
            <a:ext cx="3714750" cy="371475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501878" y="24209"/>
            <a:ext cx="3639742" cy="363974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884070" y="457201"/>
            <a:ext cx="3257549" cy="325754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82705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514350" y="400050"/>
            <a:ext cx="8114109" cy="234315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685801" y="2882900"/>
            <a:ext cx="6228158" cy="342900"/>
          </a:xfrm>
        </p:spPr>
        <p:txBody>
          <a:bodyPr anchor="t">
            <a:normAutofit/>
          </a:bodyPr>
          <a:lstStyle>
            <a:lvl1pPr marL="0" indent="0">
              <a:buFontTx/>
              <a:buNone/>
              <a:defRPr sz="12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AAD347D-5ACD-4C99-B74B-A9C85AD731AF}" type="datetimeFigureOut">
              <a:rPr lang="en-US" smtClean="0"/>
              <a:t>8/5/2024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41999514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anchor="ctr">
            <a:normAutofit/>
          </a:bodyPr>
          <a:lstStyle>
            <a:lvl1pPr algn="l">
              <a:defRPr sz="24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13159" y="3086100"/>
            <a:ext cx="6401991" cy="1409700"/>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AAD347D-5ACD-4C99-B74B-A9C85AD731AF}"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9285943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56059" y="514350"/>
            <a:ext cx="6858001" cy="2057400"/>
          </a:xfrm>
        </p:spPr>
        <p:txBody>
          <a:bodyPr anchor="ctr">
            <a:normAutofit/>
          </a:bodyPr>
          <a:lstStyle>
            <a:lvl1pPr algn="l">
              <a:defRPr sz="24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84659" y="2571750"/>
            <a:ext cx="6400800"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513160" y="3225801"/>
            <a:ext cx="6400800" cy="1263649"/>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AAD347D-5ACD-4C99-B74B-A9C85AD731AF}"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
        <p:nvSpPr>
          <p:cNvPr id="14" name="TextBox 13"/>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306123418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513159" y="2571750"/>
            <a:ext cx="6400800" cy="1273050"/>
          </a:xfrm>
        </p:spPr>
        <p:txBody>
          <a:bodyPr anchor="b">
            <a:normAutofit/>
          </a:bodyPr>
          <a:lstStyle>
            <a:lvl1pPr algn="l">
              <a:defRPr sz="24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13158" y="3849736"/>
            <a:ext cx="6401993" cy="645300"/>
          </a:xfrm>
        </p:spPr>
        <p:txBody>
          <a:bodyPr anchor="t">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03253732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56060" y="514350"/>
            <a:ext cx="6858000" cy="2057400"/>
          </a:xfrm>
        </p:spPr>
        <p:txBody>
          <a:bodyPr anchor="ctr">
            <a:normAutofit/>
          </a:bodyPr>
          <a:lstStyle>
            <a:lvl1pPr algn="l">
              <a:defRPr sz="24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513159" y="2946400"/>
            <a:ext cx="6400801" cy="78740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513159" y="3733800"/>
            <a:ext cx="6400801" cy="76200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AAD347D-5ACD-4C99-B74B-A9C85AD731AF}"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
        <p:nvSpPr>
          <p:cNvPr id="11" name="TextBox 10"/>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2" name="TextBox 11"/>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150170978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513159" y="2946401"/>
            <a:ext cx="6400800" cy="62865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513159" y="3575049"/>
            <a:ext cx="6400801" cy="9207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AAD347D-5ACD-4C99-B74B-A9C85AD731AF}"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416973037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49725393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909" y="514350"/>
            <a:ext cx="1543050" cy="3429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14350" y="514350"/>
            <a:ext cx="5867400" cy="398145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34771644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spTree>
    <p:extLst>
      <p:ext uri="{BB962C8B-B14F-4D97-AF65-F5344CB8AC3E}">
        <p14:creationId xmlns:p14="http://schemas.microsoft.com/office/powerpoint/2010/main" val="2653055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7636784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13159" y="1504950"/>
            <a:ext cx="6400801" cy="1711200"/>
          </a:xfrm>
        </p:spPr>
        <p:txBody>
          <a:bodyPr anchor="b">
            <a:normAutofit/>
          </a:bodyPr>
          <a:lstStyle>
            <a:lvl1pPr algn="l">
              <a:defRPr sz="27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13160" y="3371850"/>
            <a:ext cx="6400800" cy="11239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796027F-7875-4030-9381-8BD8C4F21935}"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58136691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13159" y="514351"/>
            <a:ext cx="3703241" cy="271145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356100" y="514351"/>
            <a:ext cx="3700859" cy="271145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57661476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29061" y="514350"/>
            <a:ext cx="3487340"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513159" y="952897"/>
            <a:ext cx="3703241" cy="2272904"/>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559299" y="514350"/>
            <a:ext cx="3498851"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354909" y="946546"/>
            <a:ext cx="3696891" cy="2272904"/>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8/5/2024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56021443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8/5/2024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66147236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8/5/2024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77158501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313759" y="514350"/>
            <a:ext cx="2743200" cy="1028700"/>
          </a:xfrm>
        </p:spPr>
        <p:txBody>
          <a:bodyPr anchor="b">
            <a:normAutofit/>
          </a:bodyPr>
          <a:lstStyle>
            <a:lvl1pPr algn="l">
              <a:defRPr sz="18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3159" y="514350"/>
            <a:ext cx="4457701" cy="398145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313759" y="1657350"/>
            <a:ext cx="2743200" cy="156845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9684251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542109" y="1085850"/>
            <a:ext cx="4514850" cy="857250"/>
          </a:xfrm>
        </p:spPr>
        <p:txBody>
          <a:bodyPr anchor="b">
            <a:normAutofit/>
          </a:bodyPr>
          <a:lstStyle>
            <a:lvl1pPr algn="l">
              <a:defRPr sz="21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41759" y="685800"/>
            <a:ext cx="2460731" cy="3429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3542109" y="2082800"/>
            <a:ext cx="4516041" cy="15367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61046049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905227" y="2222500"/>
            <a:ext cx="2236394" cy="2406650"/>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13159" y="3365499"/>
            <a:ext cx="6400800" cy="1130300"/>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13159" y="514351"/>
            <a:ext cx="6400800" cy="2711450"/>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28309" y="4629150"/>
            <a:ext cx="1200150" cy="273844"/>
          </a:xfrm>
          <a:prstGeom prst="rect">
            <a:avLst/>
          </a:prstGeom>
        </p:spPr>
        <p:txBody>
          <a:bodyPr vert="horz" lIns="91440" tIns="45720" rIns="91440" bIns="45720" rtlCol="0" anchor="t"/>
          <a:lstStyle>
            <a:lvl1pPr algn="r">
              <a:defRPr sz="750" b="0" i="0">
                <a:solidFill>
                  <a:schemeClr val="bg2">
                    <a:lumMod val="50000"/>
                  </a:schemeClr>
                </a:solidFill>
                <a:effectLst/>
                <a:latin typeface="+mn-lt"/>
              </a:defRPr>
            </a:lvl1pPr>
          </a:lstStyle>
          <a:p>
            <a:fld id="{4AAD347D-5ACD-4C99-B74B-A9C85AD731AF}" type="datetimeFigureOut">
              <a:rPr lang="en-US" smtClean="0"/>
              <a:t>8/5/2024</a:t>
            </a:fld>
            <a:endParaRPr lang="en-US" dirty="0"/>
          </a:p>
        </p:txBody>
      </p:sp>
      <p:sp>
        <p:nvSpPr>
          <p:cNvPr id="5" name="Footer Placeholder 4"/>
          <p:cNvSpPr>
            <a:spLocks noGrp="1"/>
          </p:cNvSpPr>
          <p:nvPr>
            <p:ph type="ftr" sz="quarter" idx="3"/>
          </p:nvPr>
        </p:nvSpPr>
        <p:spPr>
          <a:xfrm>
            <a:off x="513159" y="4629150"/>
            <a:ext cx="5657850" cy="273844"/>
          </a:xfrm>
          <a:prstGeom prst="rect">
            <a:avLst/>
          </a:prstGeom>
        </p:spPr>
        <p:txBody>
          <a:bodyPr vert="horz" lIns="91440" tIns="45720" rIns="91440" bIns="45720" rtlCol="0" anchor="t"/>
          <a:lstStyle>
            <a:lvl1pPr algn="l">
              <a:defRPr sz="75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7772400" y="4183857"/>
            <a:ext cx="856684" cy="502444"/>
          </a:xfrm>
          <a:prstGeom prst="rect">
            <a:avLst/>
          </a:prstGeom>
        </p:spPr>
        <p:txBody>
          <a:bodyPr vert="horz" lIns="91440" tIns="45720" rIns="91440" bIns="45720" rtlCol="0" anchor="b"/>
          <a:lstStyle>
            <a:lvl1pPr algn="r">
              <a:defRPr sz="2400" b="0" i="0">
                <a:solidFill>
                  <a:schemeClr val="bg2">
                    <a:lumMod val="50000"/>
                  </a:schemeClr>
                </a:solidFill>
                <a:effectLst/>
                <a:latin typeface="+mn-lt"/>
              </a:defRPr>
            </a:lvl1pPr>
          </a:lstStyle>
          <a:p>
            <a:fld id="{D57F1E4F-1CFF-5643-939E-02111984F565}" type="slidenum">
              <a:rPr lang="en-US" smtClean="0"/>
              <a:t>‹Nº›</a:t>
            </a:fld>
            <a:endParaRPr lang="en-US" dirty="0"/>
          </a:p>
        </p:txBody>
      </p:sp>
    </p:spTree>
    <p:extLst>
      <p:ext uri="{BB962C8B-B14F-4D97-AF65-F5344CB8AC3E}">
        <p14:creationId xmlns:p14="http://schemas.microsoft.com/office/powerpoint/2010/main" val="4045882227"/>
      </p:ext>
    </p:extLst>
  </p:cSld>
  <p:clrMap bg1="dk1" tx1="lt1" bg2="dk2" tx2="lt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 id="2147483875" r:id="rId15"/>
    <p:sldLayoutId id="2147483876" r:id="rId16"/>
    <p:sldLayoutId id="2147483877" r:id="rId17"/>
    <p:sldLayoutId id="2147483878" r:id="rId18"/>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500" kern="1200" cap="none">
          <a:solidFill>
            <a:schemeClr val="bg2">
              <a:lumMod val="7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350" kern="1200" cap="none">
          <a:solidFill>
            <a:schemeClr val="bg2">
              <a:lumMod val="7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200" kern="1200" cap="none">
          <a:solidFill>
            <a:schemeClr val="bg2">
              <a:lumMod val="7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Shape 481"/>
        <p:cNvGrpSpPr/>
        <p:nvPr/>
      </p:nvGrpSpPr>
      <p:grpSpPr>
        <a:xfrm>
          <a:off x="0" y="0"/>
          <a:ext cx="0" cy="0"/>
          <a:chOff x="0" y="0"/>
          <a:chExt cx="0" cy="0"/>
        </a:xfrm>
      </p:grpSpPr>
      <p:sp>
        <p:nvSpPr>
          <p:cNvPr id="497" name="Rectangle 487">
            <a:extLst>
              <a:ext uri="{FF2B5EF4-FFF2-40B4-BE49-F238E27FC236}">
                <a16:creationId xmlns:a16="http://schemas.microsoft.com/office/drawing/2014/main" id="{285FDA20-1F2D-4C6B-BEA2-541F2A2DB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51434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8" name="Snip Diagonal Corner Rectangle 6">
            <a:extLst>
              <a:ext uri="{FF2B5EF4-FFF2-40B4-BE49-F238E27FC236}">
                <a16:creationId xmlns:a16="http://schemas.microsoft.com/office/drawing/2014/main" id="{D7A1FF82-7172-4BD7-A331-B18CA494D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3306" cy="5143498"/>
          </a:xfrm>
          <a:prstGeom prst="snip2DiagRect">
            <a:avLst>
              <a:gd name="adj1" fmla="val 0"/>
              <a:gd name="adj2" fmla="val 42414"/>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82" name="Google Shape;482;p59"/>
          <p:cNvSpPr txBox="1">
            <a:spLocks noGrp="1"/>
          </p:cNvSpPr>
          <p:nvPr>
            <p:ph type="ctrTitle"/>
          </p:nvPr>
        </p:nvSpPr>
        <p:spPr>
          <a:xfrm>
            <a:off x="754380" y="1639726"/>
            <a:ext cx="6553200" cy="2037080"/>
          </a:xfrm>
          <a:prstGeom prst="rect">
            <a:avLst/>
          </a:prstGeom>
        </p:spPr>
        <p:txBody>
          <a:bodyPr spcFirstLastPara="1" lIns="91425" tIns="91425" rIns="91425" bIns="91425" anchor="b" anchorCtr="0">
            <a:normAutofit/>
          </a:bodyPr>
          <a:lstStyle/>
          <a:p>
            <a:pPr marL="0" lvl="0" indent="0" rtl="0">
              <a:spcBef>
                <a:spcPts val="0"/>
              </a:spcBef>
              <a:spcAft>
                <a:spcPts val="0"/>
              </a:spcAft>
              <a:buNone/>
            </a:pPr>
            <a:r>
              <a:rPr lang="es-AR" sz="4100">
                <a:solidFill>
                  <a:schemeClr val="tx2"/>
                </a:solidFill>
              </a:rPr>
              <a:t>Curso Javascript</a:t>
            </a:r>
          </a:p>
        </p:txBody>
      </p:sp>
      <p:sp>
        <p:nvSpPr>
          <p:cNvPr id="483" name="Google Shape;483;p59"/>
          <p:cNvSpPr txBox="1">
            <a:spLocks noGrp="1"/>
          </p:cNvSpPr>
          <p:nvPr>
            <p:ph type="subTitle" idx="1"/>
          </p:nvPr>
        </p:nvSpPr>
        <p:spPr>
          <a:xfrm>
            <a:off x="753686" y="3676806"/>
            <a:ext cx="5004940" cy="685801"/>
          </a:xfrm>
          <a:prstGeom prst="rect">
            <a:avLst/>
          </a:prstGeom>
        </p:spPr>
        <p:txBody>
          <a:bodyPr spcFirstLastPara="1" lIns="91425" tIns="91425" rIns="91425" bIns="91425" anchorCtr="0">
            <a:normAutofit/>
          </a:bodyPr>
          <a:lstStyle/>
          <a:p>
            <a:pPr marL="0" lvl="0" indent="0" rtl="0">
              <a:spcBef>
                <a:spcPts val="0"/>
              </a:spcBef>
              <a:spcAft>
                <a:spcPts val="600"/>
              </a:spcAft>
              <a:buClr>
                <a:schemeClr val="dk1"/>
              </a:buClr>
              <a:buSzPts val="1100"/>
              <a:buFont typeface="Arial"/>
              <a:buNone/>
            </a:pPr>
            <a:r>
              <a:rPr lang="en">
                <a:solidFill>
                  <a:schemeClr val="tx1"/>
                </a:solidFill>
              </a:rPr>
              <a:t>Por: Facundo Ramírez</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Shape 487"/>
        <p:cNvGrpSpPr/>
        <p:nvPr/>
      </p:nvGrpSpPr>
      <p:grpSpPr>
        <a:xfrm>
          <a:off x="0" y="0"/>
          <a:ext cx="0" cy="0"/>
          <a:chOff x="0" y="0"/>
          <a:chExt cx="0" cy="0"/>
        </a:xfrm>
      </p:grpSpPr>
      <p:grpSp>
        <p:nvGrpSpPr>
          <p:cNvPr id="541" name="Group 540">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222498"/>
            <a:ext cx="2236395" cy="2406650"/>
            <a:chOff x="9206969" y="2963333"/>
            <a:chExt cx="2981858" cy="3208867"/>
          </a:xfrm>
        </p:grpSpPr>
        <p:cxnSp>
          <p:nvCxnSpPr>
            <p:cNvPr id="542" name="Straight Connector 541">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3" name="Straight Connector 542">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4" name="Straight Connector 543">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48" name="Rectangle 547">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550"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141618" cy="5143500"/>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 name="CuadroTexto 2">
            <a:extLst>
              <a:ext uri="{FF2B5EF4-FFF2-40B4-BE49-F238E27FC236}">
                <a16:creationId xmlns:a16="http://schemas.microsoft.com/office/drawing/2014/main" id="{494C2C59-178F-E4F1-81FC-83688610061D}"/>
              </a:ext>
            </a:extLst>
          </p:cNvPr>
          <p:cNvSpPr txBox="1"/>
          <p:nvPr/>
        </p:nvSpPr>
        <p:spPr>
          <a:xfrm>
            <a:off x="390366" y="411278"/>
            <a:ext cx="8602380" cy="4258410"/>
          </a:xfrm>
          <a:prstGeom prst="rect">
            <a:avLst/>
          </a:prstGeom>
          <a:noFill/>
        </p:spPr>
        <p:txBody>
          <a:bodyPr wrap="square">
            <a:spAutoFit/>
          </a:bodyPr>
          <a:lstStyle/>
          <a:p>
            <a:pPr>
              <a:lnSpc>
                <a:spcPct val="150000"/>
              </a:lnSpc>
            </a:pPr>
            <a:r>
              <a:rPr lang="es-ES" sz="1400" u="sng" dirty="0">
                <a:solidFill>
                  <a:schemeClr val="tx2"/>
                </a:solidFill>
              </a:rPr>
              <a:t>Arreglos</a:t>
            </a:r>
            <a:r>
              <a:rPr lang="es-ES" sz="1400" b="1" u="sng" dirty="0">
                <a:solidFill>
                  <a:schemeClr val="tx2"/>
                </a:solidFill>
              </a:rPr>
              <a:t>:</a:t>
            </a:r>
            <a:endParaRPr lang="es-ES" sz="1400" dirty="0">
              <a:solidFill>
                <a:schemeClr val="tx2"/>
              </a:solidFill>
            </a:endParaRPr>
          </a:p>
          <a:p>
            <a:pPr>
              <a:lnSpc>
                <a:spcPct val="150000"/>
              </a:lnSpc>
            </a:pPr>
            <a:r>
              <a:rPr lang="es-ES" sz="1200" dirty="0"/>
              <a:t>Son estructuras de datos utilizadas para almacenar múltiples valores en una sola variable. Éstos pueden ser de cualquier tipo, como números, cadenas de texto, booleanos, objetos y también otros arreglos. Son dinámicos, es decir, que pueden crecer y reducirse según sea necesario.</a:t>
            </a:r>
          </a:p>
          <a:p>
            <a:pPr>
              <a:lnSpc>
                <a:spcPct val="150000"/>
              </a:lnSpc>
            </a:pPr>
            <a:r>
              <a:rPr lang="es-ES" sz="1200" dirty="0"/>
              <a:t>A continuación se mencionan métodos útiles y muy utilizados:</a:t>
            </a:r>
          </a:p>
          <a:p>
            <a:pPr marL="171450" indent="-171450">
              <a:lnSpc>
                <a:spcPct val="150000"/>
              </a:lnSpc>
              <a:buFont typeface="Arial" panose="020B0604020202020204" pitchFamily="34" charset="0"/>
              <a:buChar char="•"/>
            </a:pPr>
            <a:r>
              <a:rPr lang="es-ES" sz="1200" dirty="0" err="1"/>
              <a:t>push</a:t>
            </a:r>
            <a:r>
              <a:rPr lang="es-ES" sz="1200" dirty="0"/>
              <a:t>: agrega un elemento al final del arreglo. Retorna la nueva longitud.</a:t>
            </a:r>
          </a:p>
          <a:p>
            <a:pPr marL="171450" indent="-171450">
              <a:lnSpc>
                <a:spcPct val="150000"/>
              </a:lnSpc>
              <a:buFont typeface="Arial" panose="020B0604020202020204" pitchFamily="34" charset="0"/>
              <a:buChar char="•"/>
            </a:pPr>
            <a:r>
              <a:rPr lang="es-ES" sz="1200" dirty="0"/>
              <a:t>pop: elimina el último elemento del arreglo. Retorna el elemento eliminado.</a:t>
            </a:r>
          </a:p>
          <a:p>
            <a:pPr marL="171450" indent="-171450">
              <a:lnSpc>
                <a:spcPct val="150000"/>
              </a:lnSpc>
              <a:buFont typeface="Arial" panose="020B0604020202020204" pitchFamily="34" charset="0"/>
              <a:buChar char="•"/>
            </a:pPr>
            <a:r>
              <a:rPr lang="es-ES" sz="1200" dirty="0"/>
              <a:t>shift: elimina el primer elemento del arreglo. Retorna el elemento eliminado.</a:t>
            </a:r>
          </a:p>
          <a:p>
            <a:pPr marL="171450" indent="-171450">
              <a:lnSpc>
                <a:spcPct val="150000"/>
              </a:lnSpc>
              <a:buFont typeface="Arial" panose="020B0604020202020204" pitchFamily="34" charset="0"/>
              <a:buChar char="•"/>
            </a:pPr>
            <a:r>
              <a:rPr lang="es-ES" sz="1200" dirty="0" err="1"/>
              <a:t>unshift</a:t>
            </a:r>
            <a:r>
              <a:rPr lang="es-ES" sz="1200" dirty="0"/>
              <a:t>: agrega un elemento al inicio del arreglo. Retorna la nueva longitud.</a:t>
            </a:r>
          </a:p>
          <a:p>
            <a:pPr marL="171450" indent="-171450">
              <a:lnSpc>
                <a:spcPct val="150000"/>
              </a:lnSpc>
              <a:buFont typeface="Arial" panose="020B0604020202020204" pitchFamily="34" charset="0"/>
              <a:buChar char="•"/>
            </a:pPr>
            <a:r>
              <a:rPr lang="es-ES" sz="1200" dirty="0" err="1"/>
              <a:t>forEach</a:t>
            </a:r>
            <a:r>
              <a:rPr lang="es-ES" sz="1200" dirty="0"/>
              <a:t>: permite iterar el arreglo al igual que un </a:t>
            </a:r>
            <a:r>
              <a:rPr lang="es-ES" sz="1200" dirty="0" err="1"/>
              <a:t>for</a:t>
            </a:r>
            <a:r>
              <a:rPr lang="es-ES" sz="1200" dirty="0"/>
              <a:t> tradicional. Recibe una función como parámetro.</a:t>
            </a:r>
          </a:p>
          <a:p>
            <a:pPr marL="171450" indent="-171450">
              <a:lnSpc>
                <a:spcPct val="150000"/>
              </a:lnSpc>
              <a:buFont typeface="Arial" panose="020B0604020202020204" pitchFamily="34" charset="0"/>
              <a:buChar char="•"/>
            </a:pPr>
            <a:r>
              <a:rPr lang="es-ES" sz="1200" dirty="0" err="1"/>
              <a:t>filter</a:t>
            </a:r>
            <a:r>
              <a:rPr lang="es-ES" sz="1200" dirty="0"/>
              <a:t>: permite filtrar el arreglo sobre el cual se aplica. Recibe una función como parámetro. No modifica los elementos del arreglo, sino que los filtra o no según la condición establecida en el cuerpo de la función. Es decir, modifica el largo del arreglo. Retorna un nuevo arreglo sin mutar el original.</a:t>
            </a:r>
            <a:endParaRPr lang="es-AR" sz="1200" u="sng" dirty="0"/>
          </a:p>
          <a:p>
            <a:pPr marL="628650" lvl="1" indent="-171450">
              <a:lnSpc>
                <a:spcPct val="150000"/>
              </a:lnSpc>
              <a:buFont typeface="Wingdings" panose="05000000000000000000" pitchFamily="2" charset="2"/>
              <a:buChar char="Ø"/>
            </a:pPr>
            <a:endParaRPr lang="es-AR" sz="1200" dirty="0"/>
          </a:p>
          <a:p>
            <a:pPr>
              <a:lnSpc>
                <a:spcPct val="150000"/>
              </a:lnSpc>
            </a:pPr>
            <a:endParaRPr lang="es-AR" sz="1200" dirty="0"/>
          </a:p>
        </p:txBody>
      </p:sp>
    </p:spTree>
    <p:extLst>
      <p:ext uri="{BB962C8B-B14F-4D97-AF65-F5344CB8AC3E}">
        <p14:creationId xmlns:p14="http://schemas.microsoft.com/office/powerpoint/2010/main" val="3548360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Shape 487"/>
        <p:cNvGrpSpPr/>
        <p:nvPr/>
      </p:nvGrpSpPr>
      <p:grpSpPr>
        <a:xfrm>
          <a:off x="0" y="0"/>
          <a:ext cx="0" cy="0"/>
          <a:chOff x="0" y="0"/>
          <a:chExt cx="0" cy="0"/>
        </a:xfrm>
      </p:grpSpPr>
      <p:grpSp>
        <p:nvGrpSpPr>
          <p:cNvPr id="541" name="Group 540">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222498"/>
            <a:ext cx="2236395" cy="2406650"/>
            <a:chOff x="9206969" y="2963333"/>
            <a:chExt cx="2981858" cy="3208867"/>
          </a:xfrm>
        </p:grpSpPr>
        <p:cxnSp>
          <p:nvCxnSpPr>
            <p:cNvPr id="542" name="Straight Connector 541">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3" name="Straight Connector 542">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4" name="Straight Connector 543">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48" name="Rectangle 547">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550"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141618" cy="5143500"/>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 name="CuadroTexto 2">
            <a:extLst>
              <a:ext uri="{FF2B5EF4-FFF2-40B4-BE49-F238E27FC236}">
                <a16:creationId xmlns:a16="http://schemas.microsoft.com/office/drawing/2014/main" id="{494C2C59-178F-E4F1-81FC-83688610061D}"/>
              </a:ext>
            </a:extLst>
          </p:cNvPr>
          <p:cNvSpPr txBox="1"/>
          <p:nvPr/>
        </p:nvSpPr>
        <p:spPr>
          <a:xfrm>
            <a:off x="390366" y="418158"/>
            <a:ext cx="8602380" cy="4212243"/>
          </a:xfrm>
          <a:prstGeom prst="rect">
            <a:avLst/>
          </a:prstGeom>
          <a:noFill/>
        </p:spPr>
        <p:txBody>
          <a:bodyPr wrap="square">
            <a:spAutoFit/>
          </a:bodyPr>
          <a:lstStyle/>
          <a:p>
            <a:pPr marL="171450" indent="-171450">
              <a:lnSpc>
                <a:spcPct val="150000"/>
              </a:lnSpc>
              <a:buFont typeface="Arial" panose="020B0604020202020204" pitchFamily="34" charset="0"/>
              <a:buChar char="•"/>
            </a:pPr>
            <a:r>
              <a:rPr lang="es-ES" sz="1200" dirty="0" err="1"/>
              <a:t>map</a:t>
            </a:r>
            <a:r>
              <a:rPr lang="es-ES" sz="1200" dirty="0"/>
              <a:t>: permite modificar cada uno de los valores del arreglo. Recibe una función como parámetro. No modifica el largo del arreglo, sino que, modifica el valor por cada iteración realizada según la condición establecida en el cuerpo de la función. Es decir, no modifica el largo sino los valores. Retorna un nuevo arreglo sin  mutar el original.</a:t>
            </a:r>
          </a:p>
          <a:p>
            <a:pPr marL="171450" indent="-171450">
              <a:lnSpc>
                <a:spcPct val="150000"/>
              </a:lnSpc>
              <a:buFont typeface="Arial" panose="020B0604020202020204" pitchFamily="34" charset="0"/>
              <a:buChar char="•"/>
            </a:pPr>
            <a:r>
              <a:rPr lang="es-ES" sz="1200" dirty="0" err="1"/>
              <a:t>every</a:t>
            </a:r>
            <a:r>
              <a:rPr lang="es-ES" sz="1200" dirty="0"/>
              <a:t>: permite verificar si todos los valores del arreglo cumplen con la condición establecida. Recibe una función como parámetro. Retorna un booleano el cual será </a:t>
            </a:r>
            <a:r>
              <a:rPr lang="es-ES" sz="1200" b="1" dirty="0"/>
              <a:t>true</a:t>
            </a:r>
            <a:r>
              <a:rPr lang="es-ES" sz="1200" dirty="0"/>
              <a:t> si todos los valores cumplen con la condición establecida, sino retorna </a:t>
            </a:r>
            <a:r>
              <a:rPr lang="es-ES" sz="1200" b="1" dirty="0"/>
              <a:t>false</a:t>
            </a:r>
            <a:r>
              <a:rPr lang="es-ES" sz="1200" dirty="0"/>
              <a:t>.</a:t>
            </a:r>
          </a:p>
          <a:p>
            <a:pPr marL="171450" indent="-171450">
              <a:lnSpc>
                <a:spcPct val="150000"/>
              </a:lnSpc>
              <a:buFont typeface="Arial" panose="020B0604020202020204" pitchFamily="34" charset="0"/>
              <a:buChar char="•"/>
            </a:pPr>
            <a:r>
              <a:rPr lang="es-ES" sz="1200" dirty="0" err="1"/>
              <a:t>some</a:t>
            </a:r>
            <a:r>
              <a:rPr lang="es-ES" sz="1200" dirty="0"/>
              <a:t>: permite verificar si al menos un valor del arreglo cumple con la condición establecida. Recibe una función como parámetro. Retorna un booleano el cual será </a:t>
            </a:r>
            <a:r>
              <a:rPr lang="es-ES" sz="1200" b="1" dirty="0"/>
              <a:t>true</a:t>
            </a:r>
            <a:r>
              <a:rPr lang="es-ES" sz="1200" dirty="0"/>
              <a:t> si al menos un valor cumple con la condición establecida, sino retorna </a:t>
            </a:r>
            <a:r>
              <a:rPr lang="es-ES" sz="1200" b="1" dirty="0"/>
              <a:t>false</a:t>
            </a:r>
            <a:r>
              <a:rPr lang="es-ES" sz="1200" dirty="0"/>
              <a:t>.</a:t>
            </a:r>
          </a:p>
          <a:p>
            <a:pPr marL="171450" indent="-171450">
              <a:lnSpc>
                <a:spcPct val="150000"/>
              </a:lnSpc>
              <a:buFont typeface="Arial" panose="020B0604020202020204" pitchFamily="34" charset="0"/>
              <a:buChar char="•"/>
            </a:pPr>
            <a:r>
              <a:rPr lang="es-ES" sz="1200" dirty="0" err="1"/>
              <a:t>includes</a:t>
            </a:r>
            <a:r>
              <a:rPr lang="es-ES" sz="1200" dirty="0"/>
              <a:t>: permite verificar si un valor determinado se encuentra o no dentro del arreglo.</a:t>
            </a:r>
          </a:p>
          <a:p>
            <a:pPr marL="171450" indent="-171450">
              <a:lnSpc>
                <a:spcPct val="150000"/>
              </a:lnSpc>
              <a:buFont typeface="Arial" panose="020B0604020202020204" pitchFamily="34" charset="0"/>
              <a:buChar char="•"/>
            </a:pPr>
            <a:endParaRPr lang="es-AR" sz="1200" dirty="0"/>
          </a:p>
          <a:p>
            <a:pPr marL="628650" lvl="1" indent="-171450">
              <a:lnSpc>
                <a:spcPct val="150000"/>
              </a:lnSpc>
              <a:buFont typeface="Wingdings" panose="05000000000000000000" pitchFamily="2" charset="2"/>
              <a:buChar char="Ø"/>
            </a:pPr>
            <a:endParaRPr lang="es-AR" sz="1200" u="sng" dirty="0"/>
          </a:p>
          <a:p>
            <a:pPr marL="628650" lvl="1" indent="-171450">
              <a:lnSpc>
                <a:spcPct val="150000"/>
              </a:lnSpc>
              <a:buFont typeface="Wingdings" panose="05000000000000000000" pitchFamily="2" charset="2"/>
              <a:buChar char="Ø"/>
            </a:pPr>
            <a:endParaRPr lang="es-AR" sz="1200" dirty="0"/>
          </a:p>
          <a:p>
            <a:pPr>
              <a:lnSpc>
                <a:spcPct val="150000"/>
              </a:lnSpc>
            </a:pPr>
            <a:endParaRPr lang="es-AR" sz="1200" dirty="0"/>
          </a:p>
        </p:txBody>
      </p:sp>
    </p:spTree>
    <p:extLst>
      <p:ext uri="{BB962C8B-B14F-4D97-AF65-F5344CB8AC3E}">
        <p14:creationId xmlns:p14="http://schemas.microsoft.com/office/powerpoint/2010/main" val="4229259724"/>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5926</TotalTime>
  <Words>376</Words>
  <Application>Microsoft Office PowerPoint</Application>
  <PresentationFormat>Presentación en pantalla (16:9)</PresentationFormat>
  <Paragraphs>17</Paragraphs>
  <Slides>3</Slides>
  <Notes>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vt:i4>
      </vt:variant>
    </vt:vector>
  </HeadingPairs>
  <TitlesOfParts>
    <vt:vector size="9" baseType="lpstr">
      <vt:lpstr>Arial</vt:lpstr>
      <vt:lpstr>Lato</vt:lpstr>
      <vt:lpstr>Century Gothic</vt:lpstr>
      <vt:lpstr>Wingdings</vt:lpstr>
      <vt:lpstr>Wingdings 3</vt:lpstr>
      <vt:lpstr>Sector</vt:lpstr>
      <vt:lpstr>Curso Javascript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Facundo Ramirez</dc:creator>
  <cp:lastModifiedBy>Facundo Ramirez</cp:lastModifiedBy>
  <cp:revision>17</cp:revision>
  <dcterms:modified xsi:type="dcterms:W3CDTF">2024-08-05T06:15:43Z</dcterms:modified>
</cp:coreProperties>
</file>