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Prediciendo precios de propiedades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DATOS: Properatti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144000" y="3783000"/>
            <a:ext cx="3000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-419" sz="1800">
                <a:solidFill>
                  <a:srgbClr val="ADADAD"/>
                </a:solidFill>
              </a:rPr>
              <a:t>Facundo Tkaczyszyn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s-419" sz="1800">
                <a:solidFill>
                  <a:srgbClr val="ADADAD"/>
                </a:solidFill>
              </a:rPr>
              <a:t>Martin Leibovici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s-419" sz="1800">
                <a:solidFill>
                  <a:srgbClr val="ADADAD"/>
                </a:solidFill>
              </a:rPr>
              <a:t>Lionel Chamorro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s-419" sz="1800">
                <a:solidFill>
                  <a:srgbClr val="ADADAD"/>
                </a:solidFill>
              </a:rPr>
              <a:t>Giselle Galli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3706500" cy="67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/>
              <a:t>Datos originales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904950" y="500925"/>
            <a:ext cx="3706500" cy="67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dk1"/>
                </a:solidFill>
              </a:rPr>
              <a:t>Datos limpios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0" y="1292900"/>
            <a:ext cx="43845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s-419" sz="1600">
                <a:solidFill>
                  <a:schemeClr val="lt1"/>
                </a:solidFill>
              </a:rPr>
              <a:t>121.220 filas y 26 columnas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s-419" sz="1600">
                <a:solidFill>
                  <a:schemeClr val="lt1"/>
                </a:solidFill>
              </a:rPr>
              <a:t>69.670 datos con latitud y longitud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s-419" sz="1600">
                <a:solidFill>
                  <a:schemeClr val="lt1"/>
                </a:solidFill>
              </a:rPr>
              <a:t>68.617 datos con precio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s-419" sz="1600">
                <a:solidFill>
                  <a:schemeClr val="lt1"/>
                </a:solidFill>
              </a:rPr>
              <a:t>47.390 datos con cantidad de ambientes</a:t>
            </a:r>
          </a:p>
          <a:p>
            <a:pPr indent="-330200" lvl="0" marL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s-419" sz="1600">
                <a:solidFill>
                  <a:schemeClr val="lt1"/>
                </a:solidFill>
              </a:rPr>
              <a:t>14.262 datos con expensas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565950" y="1292900"/>
            <a:ext cx="43845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20.143</a:t>
            </a:r>
            <a:r>
              <a:rPr lang="es-419" sz="1600">
                <a:solidFill>
                  <a:schemeClr val="dk1"/>
                </a:solidFill>
              </a:rPr>
              <a:t> filas y 15 columnas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20.143</a:t>
            </a:r>
            <a:r>
              <a:rPr lang="es-419" sz="1600">
                <a:solidFill>
                  <a:schemeClr val="dk1"/>
                </a:solidFill>
              </a:rPr>
              <a:t> datos con latitud y longitud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20.143</a:t>
            </a:r>
            <a:r>
              <a:rPr lang="es-419" sz="1600">
                <a:solidFill>
                  <a:schemeClr val="dk1"/>
                </a:solidFill>
              </a:rPr>
              <a:t> datos con precio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20.143</a:t>
            </a:r>
            <a:r>
              <a:rPr lang="es-419" sz="1600">
                <a:solidFill>
                  <a:schemeClr val="dk1"/>
                </a:solidFill>
              </a:rPr>
              <a:t> datos con cantidad de ambientes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s-419" sz="1600">
                <a:solidFill>
                  <a:schemeClr val="dk1"/>
                </a:solidFill>
              </a:rPr>
              <a:t>20.143</a:t>
            </a:r>
            <a:r>
              <a:rPr lang="es-419" sz="1600">
                <a:solidFill>
                  <a:schemeClr val="dk1"/>
                </a:solidFill>
              </a:rPr>
              <a:t> datos con expensas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30450" y="17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Limpieza de datos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43600" y="805725"/>
            <a:ext cx="8741100" cy="4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s-419"/>
              <a:t>Seleccionamos Capital Federal y las propiedades con precio, eliminando los de valor por m2 mayor a 5000 y menor a 400.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s-419"/>
              <a:t>Eliminamos los que tienen superficie cubierta mayor a superficie total y los que tienen superficie total mayor a 1000 m2.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s-419"/>
              <a:t>Quitamos los outliers de superficie total en m2 según el tipo de propiedad: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22269" l="21382" r="46853" t="36929"/>
          <a:stretch/>
        </p:blipFill>
        <p:spPr>
          <a:xfrm>
            <a:off x="815100" y="2248525"/>
            <a:ext cx="3241952" cy="266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22135" l="21358" r="47494" t="37061"/>
          <a:stretch/>
        </p:blipFill>
        <p:spPr>
          <a:xfrm>
            <a:off x="4653130" y="2248525"/>
            <a:ext cx="3179220" cy="266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43600" y="805725"/>
            <a:ext cx="8741100" cy="4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s-419"/>
              <a:t>Completamos los valores faltantes de latitud y longitud con la media de cada barrio.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s-419"/>
              <a:t>Creamos variables categóricas para las expensas a partir del valor de las mismas por m2, definimos “baja”, “media”, “alta” y “no definido” de acuerdo a los percentiles 30 y 70.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30450" y="17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Limpieza de datos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13344" l="21384" r="46749" t="46216"/>
          <a:stretch/>
        </p:blipFill>
        <p:spPr>
          <a:xfrm>
            <a:off x="2567350" y="2026150"/>
            <a:ext cx="3881500" cy="27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243600" y="746025"/>
            <a:ext cx="87411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s-419"/>
              <a:t>Imputamos algunos datos faltantes de la columna rooms según la información de la descripción (buscando las palabras ambientes, habitación y dormitorio) y los demás los completamos a partir de la media según sus m2.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s-419"/>
              <a:t>Eliminamos las columnas que no vamos a utilizar para los modelos.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30450" y="17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Limpieza de datos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7665" l="21105" r="53893" t="39164"/>
          <a:stretch/>
        </p:blipFill>
        <p:spPr>
          <a:xfrm>
            <a:off x="3033087" y="2109549"/>
            <a:ext cx="3077824" cy="298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3698" l="20994" r="22370" t="27052"/>
          <a:stretch/>
        </p:blipFill>
        <p:spPr>
          <a:xfrm>
            <a:off x="444525" y="181525"/>
            <a:ext cx="8418400" cy="495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Regresión Lineal, Ridge y Lasso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2750" y="1499025"/>
            <a:ext cx="3232200" cy="19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-419">
                <a:highlight>
                  <a:srgbClr val="FFFFFF"/>
                </a:highlight>
              </a:rPr>
              <a:t>Score Train Lineal: 0.511976635183</a:t>
            </a:r>
            <a:br>
              <a:rPr lang="es-419">
                <a:highlight>
                  <a:srgbClr val="FFFFFF"/>
                </a:highlight>
              </a:rPr>
            </a:br>
            <a:r>
              <a:rPr lang="es-419">
                <a:highlight>
                  <a:srgbClr val="FFFFFF"/>
                </a:highlight>
              </a:rPr>
              <a:t>Score Train Ridge: 0.511965392785</a:t>
            </a:r>
            <a:br>
              <a:rPr lang="es-419">
                <a:highlight>
                  <a:srgbClr val="FFFFFF"/>
                </a:highlight>
              </a:rPr>
            </a:br>
            <a:r>
              <a:rPr lang="es-419">
                <a:highlight>
                  <a:srgbClr val="FFFFFF"/>
                </a:highlight>
              </a:rPr>
              <a:t>Score Train Lasso: 0.50999598684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br>
              <a:rPr lang="es-419">
                <a:highlight>
                  <a:srgbClr val="FFFFFF"/>
                </a:highlight>
              </a:rPr>
            </a:br>
            <a:r>
              <a:rPr lang="es-419">
                <a:highlight>
                  <a:srgbClr val="FFFFFF"/>
                </a:highlight>
              </a:rPr>
              <a:t>Train MSE lineal: 328097.366621</a:t>
            </a:r>
            <a:br>
              <a:rPr lang="es-419">
                <a:highlight>
                  <a:srgbClr val="FFFFFF"/>
                </a:highlight>
              </a:rPr>
            </a:br>
            <a:r>
              <a:rPr lang="es-419">
                <a:highlight>
                  <a:srgbClr val="FFFFFF"/>
                </a:highlight>
              </a:rPr>
              <a:t>Train MSE Ridge: 328104.924869</a:t>
            </a:r>
            <a:br>
              <a:rPr lang="es-419">
                <a:highlight>
                  <a:srgbClr val="FFFFFF"/>
                </a:highlight>
              </a:rPr>
            </a:br>
            <a:r>
              <a:rPr lang="es-419">
                <a:highlight>
                  <a:srgbClr val="FFFFFF"/>
                </a:highlight>
              </a:rPr>
              <a:t>Train MSE Lasso: 329428.953493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649425" y="3588300"/>
            <a:ext cx="3129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>
                <a:solidFill>
                  <a:schemeClr val="lt1"/>
                </a:solidFill>
              </a:rPr>
              <a:t>Test Score lineal: 364952.70449 </a:t>
            </a:r>
            <a:br>
              <a:rPr lang="es-419">
                <a:solidFill>
                  <a:schemeClr val="lt1"/>
                </a:solidFill>
              </a:rPr>
            </a:br>
            <a:r>
              <a:rPr lang="es-419">
                <a:solidFill>
                  <a:schemeClr val="lt1"/>
                </a:solidFill>
              </a:rPr>
              <a:t>Test Score Ridge: 331972.516259 </a:t>
            </a:r>
            <a:br>
              <a:rPr lang="es-419">
                <a:solidFill>
                  <a:schemeClr val="lt1"/>
                </a:solidFill>
              </a:rPr>
            </a:br>
            <a:r>
              <a:rPr lang="es-419">
                <a:solidFill>
                  <a:schemeClr val="lt1"/>
                </a:solidFill>
              </a:rPr>
              <a:t>Test Score Lasso: 332514.77616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