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3264E11-C631-41AE-AF14-9D6C6B962F55}">
  <a:tblStyle styleId="{23264E11-C631-41AE-AF14-9D6C6B962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175FD7-FFA9-48CC-B60D-CA80A790E4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-35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9672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84750" y="1419622"/>
            <a:ext cx="84447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Clasificador de notas periodísticas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100" y="2284121"/>
            <a:ext cx="8222100" cy="103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Política vs Economía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"/>
              <a:t>El Destape vs Clarín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84738" y="440616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Grupo 2 : Martín Leibovici - Facundo Tkaczyszyn - Giselle Galli - Lionel Chamorro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Curva ROC y Reporte de Clasificación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4228100" y="1777925"/>
          <a:ext cx="4780250" cy="1584840"/>
        </p:xfrm>
        <a:graphic>
          <a:graphicData uri="http://schemas.openxmlformats.org/drawingml/2006/table">
            <a:tbl>
              <a:tblPr>
                <a:noFill/>
                <a:tableStyleId>{C7175FD7-FFA9-48CC-B60D-CA80A790E4AD}</a:tableStyleId>
              </a:tblPr>
              <a:tblGrid>
                <a:gridCol w="956050"/>
                <a:gridCol w="956050"/>
                <a:gridCol w="956050"/>
                <a:gridCol w="956050"/>
                <a:gridCol w="95605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Economía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Política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avg / total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200"/>
            <a:ext cx="37147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65500" y="1679375"/>
            <a:ext cx="4045200" cy="141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Support Vector Machine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939500" y="863500"/>
            <a:ext cx="3837000" cy="355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Accuracy: 92%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Matriz de confusión: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02" name="Shape 202"/>
          <p:cNvGraphicFramePr/>
          <p:nvPr/>
        </p:nvGraphicFramePr>
        <p:xfrm>
          <a:off x="5238100" y="2001425"/>
          <a:ext cx="3239800" cy="1828710"/>
        </p:xfrm>
        <a:graphic>
          <a:graphicData uri="http://schemas.openxmlformats.org/drawingml/2006/table">
            <a:tbl>
              <a:tblPr>
                <a:noFill/>
                <a:tableStyleId>{23264E11-C631-41AE-AF14-9D6C6B962F55}</a:tableStyleId>
              </a:tblPr>
              <a:tblGrid>
                <a:gridCol w="1045100"/>
                <a:gridCol w="1097350"/>
                <a:gridCol w="1097350"/>
              </a:tblGrid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y_pred = Economía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y_pred = Política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y_test = Economía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y_test = Política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65500" y="1679375"/>
            <a:ext cx="4045200" cy="141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Regresión Logística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939500" y="516225"/>
            <a:ext cx="3837000" cy="390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Accuracy: 92%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AUC: 97%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Matriz de confusión: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5238100" y="2160975"/>
          <a:ext cx="3239800" cy="1828710"/>
        </p:xfrm>
        <a:graphic>
          <a:graphicData uri="http://schemas.openxmlformats.org/drawingml/2006/table">
            <a:tbl>
              <a:tblPr>
                <a:noFill/>
                <a:tableStyleId>{23264E11-C631-41AE-AF14-9D6C6B962F55}</a:tableStyleId>
              </a:tblPr>
              <a:tblGrid>
                <a:gridCol w="1045100"/>
                <a:gridCol w="1097350"/>
                <a:gridCol w="1097350"/>
              </a:tblGrid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y_pred = Economía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y_pred = Política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y_test = Economía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y_test = Política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Curva ROC y Reporte de Clasificación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4228100" y="1777925"/>
          <a:ext cx="4780250" cy="1584840"/>
        </p:xfrm>
        <a:graphic>
          <a:graphicData uri="http://schemas.openxmlformats.org/drawingml/2006/table">
            <a:tbl>
              <a:tblPr>
                <a:noFill/>
                <a:tableStyleId>{C7175FD7-FFA9-48CC-B60D-CA80A790E4AD}</a:tableStyleId>
              </a:tblPr>
              <a:tblGrid>
                <a:gridCol w="956050"/>
                <a:gridCol w="956050"/>
                <a:gridCol w="956050"/>
                <a:gridCol w="956050"/>
                <a:gridCol w="95605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Economía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Política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avg / total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200"/>
            <a:ext cx="37147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598100" y="1999676"/>
            <a:ext cx="8222100" cy="991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Fijate de qué lado de la grieta te encontras...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Planteo del Problema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5192624" y="1201662"/>
            <a:ext cx="3357137" cy="3034788"/>
            <a:chOff x="431925" y="1304875"/>
            <a:chExt cx="2628925" cy="3416400"/>
          </a:xfrm>
        </p:grpSpPr>
        <p:sp>
          <p:nvSpPr>
            <p:cNvPr id="94" name="Shape 9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5287790" y="1201600"/>
            <a:ext cx="31857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Clasificar diarios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5290225" y="1747025"/>
            <a:ext cx="3165300" cy="239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600"/>
              <a:t>Nos propusimos clasificar a los diarios Clarín y El Destape según su orientación política, basándonos en las noticias de la sección política y determinando a “la grieta K” como el hiperplano separador de cada grupo. 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594255" y="1201637"/>
            <a:ext cx="3357227" cy="3034788"/>
            <a:chOff x="3320450" y="1304875"/>
            <a:chExt cx="2632500" cy="3416400"/>
          </a:xfrm>
        </p:grpSpPr>
        <p:sp>
          <p:nvSpPr>
            <p:cNvPr id="99" name="Shape 9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682092" y="1201575"/>
            <a:ext cx="31812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Clasificar secciones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4294967295"/>
          </p:nvPr>
        </p:nvSpPr>
        <p:spPr>
          <a:xfrm>
            <a:off x="691425" y="1747000"/>
            <a:ext cx="3160800" cy="223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600"/>
              <a:t>Tuvimos la idea de clasificar la sección de las notas periodísticas del diario Clarín, para las notas de política y economía.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35758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Paso a paso del Proceso</a:t>
            </a:r>
          </a:p>
        </p:txBody>
      </p:sp>
      <p:sp>
        <p:nvSpPr>
          <p:cNvPr id="108" name="Shape 108"/>
          <p:cNvSpPr/>
          <p:nvPr/>
        </p:nvSpPr>
        <p:spPr>
          <a:xfrm>
            <a:off x="432350" y="987574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294967295"/>
          </p:nvPr>
        </p:nvSpPr>
        <p:spPr>
          <a:xfrm>
            <a:off x="432350" y="1134275"/>
            <a:ext cx="2257200" cy="314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Scrapping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356150" y="1753274"/>
            <a:ext cx="2469300" cy="265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Utilizando los xml disponibles en las páginas web de Clarín y El Destape descargamos las notas obteniendo: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Título / Cuerpo / Sección </a:t>
            </a:r>
          </a:p>
        </p:txBody>
      </p:sp>
      <p:sp>
        <p:nvSpPr>
          <p:cNvPr id="111" name="Shape 111"/>
          <p:cNvSpPr/>
          <p:nvPr/>
        </p:nvSpPr>
        <p:spPr>
          <a:xfrm>
            <a:off x="3044777" y="987574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3336150" y="1134275"/>
            <a:ext cx="2257200" cy="314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Vectorización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4294967295"/>
          </p:nvPr>
        </p:nvSpPr>
        <p:spPr>
          <a:xfrm>
            <a:off x="3107550" y="1753274"/>
            <a:ext cx="2551200" cy="265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Probamos diferentes técnicas de vectorización:</a:t>
            </a:r>
          </a:p>
          <a:p>
            <a:pPr marL="457200" lvl="0" indent="-304800" rtl="0">
              <a:spcBef>
                <a:spcPts val="0"/>
              </a:spcBef>
              <a:spcAft>
                <a:spcPts val="800"/>
              </a:spcAft>
              <a:buSzPct val="75000"/>
              <a:buChar char="✓"/>
            </a:pPr>
            <a:r>
              <a:rPr lang="en" sz="1600"/>
              <a:t>CountVectorizer</a:t>
            </a:r>
          </a:p>
          <a:p>
            <a:pPr marL="457200" lvl="0" indent="-304800" rtl="0">
              <a:spcBef>
                <a:spcPts val="0"/>
              </a:spcBef>
              <a:spcAft>
                <a:spcPts val="800"/>
              </a:spcAft>
              <a:buSzPct val="75000"/>
              <a:buChar char="✓"/>
            </a:pPr>
            <a:r>
              <a:rPr lang="en" sz="1600"/>
              <a:t>TfidfTransformer</a:t>
            </a:r>
          </a:p>
          <a:p>
            <a:pPr marL="457200" lvl="0" indent="-304800" rtl="0">
              <a:spcBef>
                <a:spcPts val="0"/>
              </a:spcBef>
              <a:spcAft>
                <a:spcPts val="800"/>
              </a:spcAft>
              <a:buSzPct val="75000"/>
              <a:buChar char="✓"/>
            </a:pPr>
            <a:r>
              <a:rPr lang="en" sz="1600"/>
              <a:t>HashingVectorizer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Le agregamos limpieza de datos, una técnica de Stemmer.</a:t>
            </a:r>
          </a:p>
        </p:txBody>
      </p:sp>
      <p:sp>
        <p:nvSpPr>
          <p:cNvPr id="114" name="Shape 114"/>
          <p:cNvSpPr/>
          <p:nvPr/>
        </p:nvSpPr>
        <p:spPr>
          <a:xfrm>
            <a:off x="5948502" y="987574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wrap="square"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6254233" y="1134275"/>
            <a:ext cx="2257200" cy="314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Modelos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6025625" y="1753274"/>
            <a:ext cx="2471700" cy="31227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Probamos los siguientes modelos:</a:t>
            </a:r>
          </a:p>
          <a:p>
            <a:pPr marL="457200" lvl="0" indent="-304800" rtl="0">
              <a:spcBef>
                <a:spcPts val="0"/>
              </a:spcBef>
              <a:spcAft>
                <a:spcPts val="800"/>
              </a:spcAft>
              <a:buSzPct val="75000"/>
              <a:buChar char="✓"/>
            </a:pPr>
            <a:r>
              <a:rPr lang="en" sz="1600" dirty="0"/>
              <a:t>Naive Bayes</a:t>
            </a:r>
          </a:p>
          <a:p>
            <a:pPr marL="457200" lvl="0" indent="-304800" rtl="0">
              <a:spcBef>
                <a:spcPts val="0"/>
              </a:spcBef>
              <a:spcAft>
                <a:spcPts val="800"/>
              </a:spcAft>
              <a:buSzPct val="75000"/>
              <a:buChar char="✓"/>
            </a:pPr>
            <a:r>
              <a:rPr lang="en" sz="1600" dirty="0"/>
              <a:t>KNN</a:t>
            </a:r>
          </a:p>
          <a:p>
            <a:pPr marL="457200" lvl="0" indent="-304800" rtl="0">
              <a:spcBef>
                <a:spcPts val="0"/>
              </a:spcBef>
              <a:spcAft>
                <a:spcPts val="800"/>
              </a:spcAft>
              <a:buSzPct val="75000"/>
              <a:buChar char="✓"/>
            </a:pPr>
            <a:r>
              <a:rPr lang="en" sz="1600" dirty="0"/>
              <a:t>SVM</a:t>
            </a:r>
          </a:p>
          <a:p>
            <a:pPr marL="457200" lvl="0" indent="-304800" rtl="0">
              <a:spcBef>
                <a:spcPts val="0"/>
              </a:spcBef>
              <a:spcAft>
                <a:spcPts val="800"/>
              </a:spcAft>
              <a:buSzPct val="75000"/>
              <a:buChar char="✓"/>
            </a:pPr>
            <a:r>
              <a:rPr lang="en" sz="1600" dirty="0"/>
              <a:t>Regresión Logistica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Y medimos en cada uno Accuracy, AUC, Recall, F1-score,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22" name="Shape 1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Shape 13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Métricas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35" name="Shape 135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8"/>
                    <a:pt x="34066" y="46905"/>
                    <a:pt x="40338" y="45550"/>
                  </a:cubicBezTo>
                  <a:cubicBezTo>
                    <a:pt x="46609" y="44194"/>
                    <a:pt x="52710" y="2160"/>
                    <a:pt x="58982" y="127"/>
                  </a:cubicBezTo>
                  <a:cubicBezTo>
                    <a:pt x="65253" y="-1906"/>
                    <a:pt x="71806" y="30974"/>
                    <a:pt x="77965" y="33347"/>
                  </a:cubicBezTo>
                  <a:cubicBezTo>
                    <a:pt x="84123" y="35719"/>
                    <a:pt x="90055" y="6285"/>
                    <a:pt x="95931" y="14364"/>
                  </a:cubicBezTo>
                  <a:cubicBezTo>
                    <a:pt x="101806" y="22443"/>
                    <a:pt x="107625" y="77414"/>
                    <a:pt x="113219" y="81821"/>
                  </a:cubicBezTo>
                  <a:cubicBezTo>
                    <a:pt x="118812" y="86227"/>
                    <a:pt x="123670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2" y="87866"/>
                    <a:pt x="162540" y="38544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136" name="Shape 13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4" name="Shape 14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46" name="Shape 146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2"/>
                    <a:pt x="14946" y="1167"/>
                    <a:pt x="21740" y="37"/>
                  </a:cubicBezTo>
                  <a:cubicBezTo>
                    <a:pt x="28533" y="-1093"/>
                    <a:pt x="34477" y="24047"/>
                    <a:pt x="40762" y="28172"/>
                  </a:cubicBezTo>
                  <a:cubicBezTo>
                    <a:pt x="47046" y="32296"/>
                    <a:pt x="53256" y="18985"/>
                    <a:pt x="59446" y="24782"/>
                  </a:cubicBezTo>
                  <a:cubicBezTo>
                    <a:pt x="65635" y="30578"/>
                    <a:pt x="71730" y="60803"/>
                    <a:pt x="77901" y="62950"/>
                  </a:cubicBezTo>
                  <a:cubicBezTo>
                    <a:pt x="84072" y="65097"/>
                    <a:pt x="90489" y="39675"/>
                    <a:pt x="96472" y="37664"/>
                  </a:cubicBezTo>
                  <a:cubicBezTo>
                    <a:pt x="102454" y="35653"/>
                    <a:pt x="108077" y="54725"/>
                    <a:pt x="113796" y="50884"/>
                  </a:cubicBezTo>
                  <a:cubicBezTo>
                    <a:pt x="119514" y="47042"/>
                    <a:pt x="125062" y="18059"/>
                    <a:pt x="130781" y="14613"/>
                  </a:cubicBezTo>
                  <a:cubicBezTo>
                    <a:pt x="136499" y="11166"/>
                    <a:pt x="142191" y="30515"/>
                    <a:pt x="148105" y="30206"/>
                  </a:cubicBezTo>
                  <a:cubicBezTo>
                    <a:pt x="154018" y="29896"/>
                    <a:pt x="163235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147" name="Shape 14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16875" y="1818206"/>
            <a:ext cx="8222100" cy="125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Secciones...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en 2 y 3 dimensiones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00" y="1191025"/>
            <a:ext cx="4203250" cy="27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175" y="1049650"/>
            <a:ext cx="4284400" cy="28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65500" y="1962500"/>
            <a:ext cx="4045200" cy="829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Accuracy: 95%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AUC: 97%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Matriz de confusión:</a:t>
            </a:r>
          </a:p>
        </p:txBody>
      </p:sp>
      <p:graphicFrame>
        <p:nvGraphicFramePr>
          <p:cNvPr id="174" name="Shape 174"/>
          <p:cNvGraphicFramePr/>
          <p:nvPr/>
        </p:nvGraphicFramePr>
        <p:xfrm>
          <a:off x="5238100" y="2273625"/>
          <a:ext cx="3239800" cy="1828710"/>
        </p:xfrm>
        <a:graphic>
          <a:graphicData uri="http://schemas.openxmlformats.org/drawingml/2006/table">
            <a:tbl>
              <a:tblPr>
                <a:noFill/>
                <a:tableStyleId>{23264E11-C631-41AE-AF14-9D6C6B962F55}</a:tableStyleId>
              </a:tblPr>
              <a:tblGrid>
                <a:gridCol w="1045100"/>
                <a:gridCol w="1097350"/>
                <a:gridCol w="1097350"/>
              </a:tblGrid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y_pred = Economía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y_pred = Política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y_test = Economía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y_test = Política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Curva ROC y Reporte de Clasificación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200"/>
            <a:ext cx="3714750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Shape 181"/>
          <p:cNvGraphicFramePr/>
          <p:nvPr/>
        </p:nvGraphicFramePr>
        <p:xfrm>
          <a:off x="4228100" y="1777925"/>
          <a:ext cx="4780250" cy="1584840"/>
        </p:xfrm>
        <a:graphic>
          <a:graphicData uri="http://schemas.openxmlformats.org/drawingml/2006/table">
            <a:tbl>
              <a:tblPr>
                <a:noFill/>
                <a:tableStyleId>{C7175FD7-FFA9-48CC-B60D-CA80A790E4AD}</a:tableStyleId>
              </a:tblPr>
              <a:tblGrid>
                <a:gridCol w="956050"/>
                <a:gridCol w="956050"/>
                <a:gridCol w="956050"/>
                <a:gridCol w="956050"/>
                <a:gridCol w="95605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Economía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Política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avg / total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65500" y="1679375"/>
            <a:ext cx="4045200" cy="141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K-Nearest Neighbors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939500" y="459900"/>
            <a:ext cx="3837000" cy="395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K: 16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Accuracy: 85%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AUC: 87%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Matriz de confusión: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88" name="Shape 188"/>
          <p:cNvGraphicFramePr/>
          <p:nvPr/>
        </p:nvGraphicFramePr>
        <p:xfrm>
          <a:off x="5238100" y="2480125"/>
          <a:ext cx="3239800" cy="1828710"/>
        </p:xfrm>
        <a:graphic>
          <a:graphicData uri="http://schemas.openxmlformats.org/drawingml/2006/table">
            <a:tbl>
              <a:tblPr>
                <a:noFill/>
                <a:tableStyleId>{23264E11-C631-41AE-AF14-9D6C6B962F55}</a:tableStyleId>
              </a:tblPr>
              <a:tblGrid>
                <a:gridCol w="1045100"/>
                <a:gridCol w="1097350"/>
                <a:gridCol w="1097350"/>
              </a:tblGrid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y_pred = Economía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y_pred = Política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y_test = Economía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y_test = Política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Presentación en pantalla (16:9)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Roboto</vt:lpstr>
      <vt:lpstr>Geometric</vt:lpstr>
      <vt:lpstr>Clasificador de notas periodísticas</vt:lpstr>
      <vt:lpstr>Planteo del Problema</vt:lpstr>
      <vt:lpstr>Paso a paso del Proceso</vt:lpstr>
      <vt:lpstr>Métricas</vt:lpstr>
      <vt:lpstr>Secciones...</vt:lpstr>
      <vt:lpstr>PCA en 2 y 3 dimensiones</vt:lpstr>
      <vt:lpstr>Naive Bayes</vt:lpstr>
      <vt:lpstr>Curva ROC y Reporte de Clasificación</vt:lpstr>
      <vt:lpstr>K-Nearest Neighbors</vt:lpstr>
      <vt:lpstr>Curva ROC y Reporte de Clasificación</vt:lpstr>
      <vt:lpstr>Support Vector Machine</vt:lpstr>
      <vt:lpstr>Regresión Logística</vt:lpstr>
      <vt:lpstr>Curva ROC y Reporte de Clasificación</vt:lpstr>
      <vt:lpstr>Fijate de qué lado de la grieta te encontras...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de notas periodísticas</dc:title>
  <cp:lastModifiedBy>Galli Maria Giselle</cp:lastModifiedBy>
  <cp:revision>1</cp:revision>
  <dcterms:modified xsi:type="dcterms:W3CDTF">2017-10-19T20:06:44Z</dcterms:modified>
</cp:coreProperties>
</file>