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47BE2-BEFC-4028-9D1D-32C319B05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97368"/>
            <a:ext cx="9168488" cy="2677648"/>
          </a:xfrm>
        </p:spPr>
        <p:txBody>
          <a:bodyPr/>
          <a:lstStyle/>
          <a:p>
            <a:r>
              <a:rPr lang="es-ES" dirty="0"/>
              <a:t>Algoritmos de Búsqueda y Ordenamiento en Python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469D7B-06EE-4E16-915E-DCA429D2C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80452"/>
            <a:ext cx="8825658" cy="1630018"/>
          </a:xfrm>
        </p:spPr>
        <p:txBody>
          <a:bodyPr/>
          <a:lstStyle/>
          <a:p>
            <a:r>
              <a:rPr lang="es-ES" dirty="0"/>
              <a:t>Alumnos: </a:t>
            </a:r>
            <a:r>
              <a:rPr lang="es-ES" dirty="0" err="1"/>
              <a:t>vazquez</a:t>
            </a:r>
            <a:r>
              <a:rPr lang="es-ES" dirty="0"/>
              <a:t> </a:t>
            </a:r>
            <a:r>
              <a:rPr lang="es-ES" dirty="0" err="1"/>
              <a:t>gaston</a:t>
            </a:r>
            <a:r>
              <a:rPr lang="es-ES" dirty="0"/>
              <a:t> – </a:t>
            </a:r>
            <a:r>
              <a:rPr lang="es-ES" dirty="0" err="1"/>
              <a:t>tolaba</a:t>
            </a:r>
            <a:r>
              <a:rPr lang="es-ES" dirty="0"/>
              <a:t> </a:t>
            </a:r>
            <a:r>
              <a:rPr lang="es-ES" dirty="0" err="1"/>
              <a:t>victor</a:t>
            </a:r>
            <a:endParaRPr lang="es-ES" dirty="0"/>
          </a:p>
          <a:p>
            <a:r>
              <a:rPr lang="es-ES" dirty="0"/>
              <a:t>Materia: programación 1</a:t>
            </a:r>
          </a:p>
          <a:p>
            <a:r>
              <a:rPr lang="es-ES" dirty="0"/>
              <a:t>Profesor: </a:t>
            </a:r>
            <a:r>
              <a:rPr lang="es-ES" dirty="0" err="1"/>
              <a:t>quiros</a:t>
            </a:r>
            <a:r>
              <a:rPr lang="es-ES" dirty="0"/>
              <a:t> </a:t>
            </a:r>
            <a:r>
              <a:rPr lang="es-ES" dirty="0" err="1"/>
              <a:t>nicolas</a:t>
            </a:r>
            <a:endParaRPr lang="es-ES" dirty="0"/>
          </a:p>
          <a:p>
            <a:r>
              <a:rPr lang="es-ES" dirty="0"/>
              <a:t>Fecha de entrega: 09 de junio de 2025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4460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1CADE-E4F1-4873-9CF2-5F17CB98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DF4526-845B-47D3-867A-A5A99ED27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2677643"/>
            <a:ext cx="4236267" cy="2609973"/>
          </a:xfrm>
        </p:spPr>
        <p:txBody>
          <a:bodyPr/>
          <a:lstStyle/>
          <a:p>
            <a:r>
              <a:rPr lang="es-ES" dirty="0"/>
              <a:t>En este trabajo presentamos el desarrollo y análisis de algoritmos de búsqueda y ordenamiento aplicados a la simulación de un catalogo de biblioteca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7856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42FAE-7CB0-4DD7-97B6-A39A4537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Algoritmos de Ordenamiento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5215C1-174C-4772-9FF2-8886CABB7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543299"/>
            <a:ext cx="9354020" cy="279123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b="1" dirty="0" err="1"/>
              <a:t>Bubble</a:t>
            </a:r>
            <a:r>
              <a:rPr lang="es-ES" sz="2600" b="1" dirty="0"/>
              <a:t> </a:t>
            </a:r>
            <a:r>
              <a:rPr lang="es-ES" sz="2600" b="1" dirty="0" err="1"/>
              <a:t>Sort</a:t>
            </a:r>
            <a:r>
              <a:rPr lang="es-ES" sz="2600" b="1" dirty="0"/>
              <a:t>: </a:t>
            </a:r>
            <a:r>
              <a:rPr lang="es-ES" sz="2600" dirty="0"/>
              <a:t>compara pares de elementos adyacentes y los intercambia si están fuera de orden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600" b="1" dirty="0"/>
              <a:t>Quick </a:t>
            </a:r>
            <a:r>
              <a:rPr lang="es-ES" sz="2600" b="1" dirty="0" err="1"/>
              <a:t>Sort</a:t>
            </a:r>
            <a:r>
              <a:rPr lang="es-ES" sz="2600" b="1" dirty="0"/>
              <a:t>: </a:t>
            </a:r>
            <a:r>
              <a:rPr lang="es-ES" sz="2600" dirty="0"/>
              <a:t>selecciona un pivote y organiza los elementos menores a un lado y los mayores al otro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6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8838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E8A6A-7A92-46A9-ABAD-EAD43430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Optimización en Python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ABCD6F-98DD-4092-BED2-6E9E8B3F9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7410" y="3543299"/>
            <a:ext cx="9013204" cy="28044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Python emplea </a:t>
            </a:r>
            <a:r>
              <a:rPr lang="es-ES" sz="2000" dirty="0" err="1"/>
              <a:t>Timsort</a:t>
            </a:r>
            <a:r>
              <a:rPr lang="es-ES" sz="2000" dirty="0"/>
              <a:t> para </a:t>
            </a:r>
            <a:r>
              <a:rPr lang="es-ES" sz="2000" dirty="0" err="1"/>
              <a:t>list.sort</a:t>
            </a:r>
            <a:r>
              <a:rPr lang="es-ES" sz="20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Mantiene el orden relativo de elementos iguales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Muy rápido para datos reales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Identifica secuencias ordenadas y las mezcla eficientemente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8110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2E9D5-81DD-4C56-8125-4DC38FBA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Algoritmos de Búsqueda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898007-F1D1-409E-9B9B-7C31388D3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/>
              <a:t>Búsqueda Lineal: </a:t>
            </a:r>
            <a:r>
              <a:rPr lang="es-ES" sz="2400" dirty="0"/>
              <a:t>recorre secuencialmente todos los elementos hasta encontrar el deseado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/>
              <a:t>Búsqueda Binaria: </a:t>
            </a:r>
            <a:r>
              <a:rPr lang="es-ES" sz="2400" dirty="0"/>
              <a:t>requiere la lista ordenada. Divide el espacio de búsquedas en mitades sucesivas.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1578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78867-32D1-461B-BBE8-3A88A218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Práctico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A0F1A3-24FD-4D0F-B038-331019E25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Programa que crea aleatoriamente números que hacen referencia a un ID de un libro en una lista de 1000 libros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Posee un Menú Interactivo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Calcula los tiempos de demora en encontrar el libro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58902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57B8B-D0DD-441E-B1E9-802CC1BB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obtenidos</a:t>
            </a:r>
            <a:endParaRPr lang="es-AR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0ADFB93-91C6-4881-8BAD-86F52258D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832742"/>
              </p:ext>
            </p:extLst>
          </p:nvPr>
        </p:nvGraphicFramePr>
        <p:xfrm>
          <a:off x="1007165" y="2603499"/>
          <a:ext cx="8973448" cy="328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362">
                  <a:extLst>
                    <a:ext uri="{9D8B030D-6E8A-4147-A177-3AD203B41FA5}">
                      <a16:colId xmlns:a16="http://schemas.microsoft.com/office/drawing/2014/main" val="2471508662"/>
                    </a:ext>
                  </a:extLst>
                </a:gridCol>
                <a:gridCol w="2243362">
                  <a:extLst>
                    <a:ext uri="{9D8B030D-6E8A-4147-A177-3AD203B41FA5}">
                      <a16:colId xmlns:a16="http://schemas.microsoft.com/office/drawing/2014/main" val="2457198257"/>
                    </a:ext>
                  </a:extLst>
                </a:gridCol>
                <a:gridCol w="2243362">
                  <a:extLst>
                    <a:ext uri="{9D8B030D-6E8A-4147-A177-3AD203B41FA5}">
                      <a16:colId xmlns:a16="http://schemas.microsoft.com/office/drawing/2014/main" val="1474500334"/>
                    </a:ext>
                  </a:extLst>
                </a:gridCol>
                <a:gridCol w="2243362">
                  <a:extLst>
                    <a:ext uri="{9D8B030D-6E8A-4147-A177-3AD203B41FA5}">
                      <a16:colId xmlns:a16="http://schemas.microsoft.com/office/drawing/2014/main" val="1327014697"/>
                    </a:ext>
                  </a:extLst>
                </a:gridCol>
              </a:tblGrid>
              <a:tr h="656167">
                <a:tc>
                  <a:txBody>
                    <a:bodyPr/>
                    <a:lstStyle/>
                    <a:p>
                      <a:r>
                        <a:rPr lang="es-ES" dirty="0"/>
                        <a:t>Operación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Algoritmo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n= 1000 (s)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n= 10000 (s)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747558"/>
                  </a:ext>
                </a:extLst>
              </a:tr>
              <a:tr h="656167">
                <a:tc>
                  <a:txBody>
                    <a:bodyPr/>
                    <a:lstStyle/>
                    <a:p>
                      <a:r>
                        <a:rPr lang="es-ES" dirty="0"/>
                        <a:t>Buble </a:t>
                      </a:r>
                      <a:r>
                        <a:rPr lang="es-ES" dirty="0" err="1"/>
                        <a:t>Sort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O(n</a:t>
                      </a:r>
                      <a:r>
                        <a:rPr lang="es-A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²)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20.5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63749"/>
                  </a:ext>
                </a:extLst>
              </a:tr>
              <a:tr h="656167">
                <a:tc>
                  <a:txBody>
                    <a:bodyPr/>
                    <a:lstStyle/>
                    <a:p>
                      <a:r>
                        <a:rPr lang="es-ES" dirty="0"/>
                        <a:t>Quick </a:t>
                      </a:r>
                      <a:r>
                        <a:rPr lang="es-ES" dirty="0" err="1"/>
                        <a:t>Sort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O(n log n)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0.01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0.15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58024"/>
                  </a:ext>
                </a:extLst>
              </a:tr>
              <a:tr h="656167">
                <a:tc>
                  <a:txBody>
                    <a:bodyPr/>
                    <a:lstStyle/>
                    <a:p>
                      <a:r>
                        <a:rPr lang="es-ES" dirty="0"/>
                        <a:t>Búsqueda Lineal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O(n)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0.0005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0.005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508819"/>
                  </a:ext>
                </a:extLst>
              </a:tr>
              <a:tr h="656167">
                <a:tc>
                  <a:txBody>
                    <a:bodyPr/>
                    <a:lstStyle/>
                    <a:p>
                      <a:r>
                        <a:rPr lang="es-ES" dirty="0"/>
                        <a:t>Búsqueda Binaria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O(log n)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0.00002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0.0001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5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32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13D21-4F94-4D8D-9750-5659DACE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50BD82-1ADE-4E6F-998A-B342C330E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7410" y="3543300"/>
            <a:ext cx="9013204" cy="28575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Buble </a:t>
            </a:r>
            <a:r>
              <a:rPr lang="es-ES" sz="2000" dirty="0" err="1"/>
              <a:t>Sort</a:t>
            </a:r>
            <a:r>
              <a:rPr lang="es-ES" sz="2000" dirty="0"/>
              <a:t> resulta aceptable en catálogos pequeños (&lt; 10000 ítems)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Quick </a:t>
            </a:r>
            <a:r>
              <a:rPr lang="es-ES" sz="2000" dirty="0" err="1"/>
              <a:t>Sort</a:t>
            </a:r>
            <a:r>
              <a:rPr lang="es-ES" sz="2000" dirty="0"/>
              <a:t> es más eficiente y escalable en volúmenes grandes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La búsqueda binaria reduce significativamente el tiempo en listas ordenadas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038779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87</TotalTime>
  <Words>274</Words>
  <Application>Microsoft Office PowerPoint</Application>
  <PresentationFormat>Panorámica</PresentationFormat>
  <Paragraphs>51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Sala de reuniones Ion</vt:lpstr>
      <vt:lpstr>Algoritmos de Búsqueda y Ordenamiento en Python</vt:lpstr>
      <vt:lpstr>Introducción</vt:lpstr>
      <vt:lpstr>Algoritmos de Ordenamiento</vt:lpstr>
      <vt:lpstr>Optimización en Python</vt:lpstr>
      <vt:lpstr>Algoritmos de Búsqueda</vt:lpstr>
      <vt:lpstr>Caso Práctico</vt:lpstr>
      <vt:lpstr>Resultados obtenidos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Búsqueda y Ordenamiento en Python</dc:title>
  <dc:creator>Usuario</dc:creator>
  <cp:lastModifiedBy>Usuario</cp:lastModifiedBy>
  <cp:revision>12</cp:revision>
  <dcterms:created xsi:type="dcterms:W3CDTF">2025-06-09T20:37:06Z</dcterms:created>
  <dcterms:modified xsi:type="dcterms:W3CDTF">2025-06-09T22:38:14Z</dcterms:modified>
</cp:coreProperties>
</file>