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77" r:id="rId2"/>
    <p:sldId id="307" r:id="rId3"/>
    <p:sldId id="258" r:id="rId4"/>
    <p:sldId id="278" r:id="rId5"/>
    <p:sldId id="261" r:id="rId6"/>
    <p:sldId id="319" r:id="rId7"/>
    <p:sldId id="318" r:id="rId8"/>
    <p:sldId id="317" r:id="rId9"/>
    <p:sldId id="309" r:id="rId10"/>
    <p:sldId id="305" r:id="rId11"/>
    <p:sldId id="280" r:id="rId12"/>
    <p:sldId id="312" r:id="rId13"/>
    <p:sldId id="274" r:id="rId14"/>
    <p:sldId id="313" r:id="rId15"/>
    <p:sldId id="276" r:id="rId16"/>
  </p:sldIdLst>
  <p:sldSz cx="9144000" cy="6858000" type="screen4x3"/>
  <p:notesSz cx="6858000" cy="9144000"/>
  <p:defaultText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CB6BBEF7-9717-4733-A929-535518E6EBF6}">
          <p14:sldIdLst>
            <p14:sldId id="277"/>
            <p14:sldId id="307"/>
            <p14:sldId id="258"/>
          </p14:sldIdLst>
        </p14:section>
        <p14:section name="Cree su presentación" id="{16378913-E5ED-4281-BAF5-F1F938CB0BED}">
          <p14:sldIdLst>
            <p14:sldId id="278"/>
            <p14:sldId id="261"/>
            <p14:sldId id="319"/>
            <p14:sldId id="318"/>
            <p14:sldId id="317"/>
          </p14:sldIdLst>
        </p14:section>
        <p14:section name="Enriquezca su presentación" id="{E2D565D1-BA5E-44E6-A40E-50A644912248}">
          <p14:sldIdLst>
            <p14:sldId id="309"/>
            <p14:sldId id="305"/>
            <p14:sldId id="280"/>
            <p14:sldId id="312"/>
          </p14:sldIdLst>
        </p14:section>
        <p14:section name="¡Hay más!" id="{2E16B512-814A-4DC1-A986-25475E10E0EF}">
          <p14:sldIdLst>
            <p14:sldId id="274"/>
            <p14:sldId id="313"/>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8" autoAdjust="0"/>
    <p:restoredTop sz="86323" autoAdjust="0"/>
  </p:normalViewPr>
  <p:slideViewPr>
    <p:cSldViewPr>
      <p:cViewPr varScale="1">
        <p:scale>
          <a:sx n="76" d="100"/>
          <a:sy n="76" d="100"/>
        </p:scale>
        <p:origin x="1747"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00F830A1-3891-4B82-A120-081866556DA0}" type="datetimeFigureOut">
              <a:pPr/>
              <a:t>12/9/2018</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58CC9574-A819-4FE4-99A7-1E27AD09ADC2}" type="slidenum">
              <a:pPr/>
              <a:t>‹Nº›</a:t>
            </a:fld>
            <a:endParaRPr lang="es-ES"/>
          </a:p>
        </p:txBody>
      </p:sp>
    </p:spTree>
    <p:extLst>
      <p:ext uri="{BB962C8B-B14F-4D97-AF65-F5344CB8AC3E}">
        <p14:creationId xmlns:p14="http://schemas.microsoft.com/office/powerpoint/2010/main" val="2632083071"/>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CC9574-A819-4FE4-99A7-1E27AD09ADC2}"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10</a:t>
            </a:fld>
            <a:endParaRPr lang="es-E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58CC9574-A819-4FE4-99A7-1E27AD09ADC2}" type="slidenum">
              <a:rPr lang="es-ES" smtClean="0"/>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58CC9574-A819-4FE4-99A7-1E27AD09ADC2}" type="slidenum">
              <a:rPr lang="es-ES" smtClean="0"/>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13</a:t>
            </a:fld>
            <a:endParaRPr lang="es-E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14</a:t>
            </a:fld>
            <a:endParaRPr lang="es-E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15</a:t>
            </a:fld>
            <a:endParaRPr lang="es-E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serialización se utiliza en algunos escenarios muy puntuales, tales como persistir la  imagen de objetos ya sea a un disco como a un grupo de objetos entre procesos. Microsoft® NET Framework brinda soporta tanto para la serialización como la no serialización.</a:t>
            </a:r>
            <a:endParaRPr lang="en-US" sz="1200" kern="1200" dirty="0" smtClean="0">
              <a:solidFill>
                <a:schemeClr val="tx1"/>
              </a:solidFill>
              <a:effectLst/>
              <a:latin typeface="+mn-lt"/>
              <a:ea typeface="+mn-ea"/>
              <a:cs typeface="+mn-cs"/>
            </a:endParaRPr>
          </a:p>
          <a:p>
            <a:endParaRPr lang="es-ES" dirty="0"/>
          </a:p>
        </p:txBody>
      </p:sp>
      <p:sp>
        <p:nvSpPr>
          <p:cNvPr id="4" name="Slide Number Placeholder 3"/>
          <p:cNvSpPr>
            <a:spLocks noGrp="1"/>
          </p:cNvSpPr>
          <p:nvPr>
            <p:ph type="sldNum" sz="quarter" idx="10"/>
          </p:nvPr>
        </p:nvSpPr>
        <p:spPr/>
        <p:txBody>
          <a:bodyPr/>
          <a:lstStyle/>
          <a:p>
            <a:fld id="{58CC9574-A819-4FE4-99A7-1E27AD09ADC2}"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b="1" kern="1200" dirty="0" smtClean="0">
                <a:solidFill>
                  <a:schemeClr val="tx1"/>
                </a:solidFill>
                <a:effectLst/>
                <a:latin typeface="+mn-lt"/>
                <a:ea typeface="+mn-ea"/>
                <a:cs typeface="+mn-cs"/>
              </a:rPr>
              <a:t>Persistencia</a:t>
            </a:r>
            <a:endParaRPr lang="en-US" sz="1200" b="1"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Considere una simple aplicación de un único usuario, tal como un paquete de dibujos de dos dimensiones que se crea usando técnicas orientadas a objetos.</a:t>
            </a:r>
            <a:endParaRPr lang="en-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En esa aplicación, un dibujo está compuesto de varios objetos gráficos de diferentes tipos. La aplicación representa el dibujo como un gráfico de objetos en memoria. Un objeto representa la base de todo el cuadro. Por ejemplo, una simple mesa redonda podría representarse con un gráfico compuesto de un objeto base que es una instancia de una clase círculo. Esta instancia de la clase círculo tiene cuatro hijos cada uno de los cuales es una instancia de la clase línea. Para guardar el dibujo entero en un archivo en el disco de tal manera que el dibujo pueda recuperarse después de reiniciar la computadora, se podría forzar a cada clase a implementar tanto un método de serialización y su correspondiente des-serialización. Sin embargo, este enfoque es una tarea potencialmente problemática para el desarrollador de la aplicación. </a:t>
            </a:r>
            <a:endParaRPr lang="en-U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Acceso Remoto</a:t>
            </a:r>
            <a:endParaRPr lang="en-US" sz="1200" b="1"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En computadoras en red, los objetos en un proceso pueden necesitar comunicarse con objetos en otro proceso. En .NET Framework, el término acceso remoto se utiliza generalmente para referirse al proceso en el cual un objeto invoca un método en otro objeto que no se encuentra en el mismo dominio que la aplicación.</a:t>
            </a:r>
            <a:endParaRPr lang="en-US" sz="1200" kern="1200" dirty="0" smtClean="0">
              <a:solidFill>
                <a:schemeClr val="tx1"/>
              </a:solidFill>
              <a:effectLst/>
              <a:latin typeface="+mn-lt"/>
              <a:ea typeface="+mn-ea"/>
              <a:cs typeface="+mn-cs"/>
            </a:endParaRPr>
          </a:p>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5</a:t>
            </a:fld>
            <a:endParaRPr lang="es-E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b="1" kern="1200" dirty="0" smtClean="0">
                <a:solidFill>
                  <a:schemeClr val="tx1"/>
                </a:solidFill>
                <a:effectLst/>
                <a:latin typeface="+mn-lt"/>
                <a:ea typeface="+mn-ea"/>
                <a:cs typeface="+mn-cs"/>
              </a:rPr>
              <a:t>Persistencia</a:t>
            </a:r>
            <a:endParaRPr lang="en-US" sz="1200" b="1"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Considere una simple aplicación de un único usuario, tal como un paquete de dibujos de dos dimensiones que se crea usando técnicas orientadas a objetos.</a:t>
            </a:r>
            <a:endParaRPr lang="en-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En esa aplicación, un dibujo está compuesto de varios objetos gráficos de diferentes tipos. La aplicación representa el dibujo como un gráfico de objetos en memoria. Un objeto representa la base de todo el cuadro. Por ejemplo, una simple mesa redonda podría representarse con un gráfico compuesto de un objeto base que es una instancia de una clase círculo. Esta instancia de la clase círculo tiene cuatro hijos cada uno de los cuales es una instancia de la clase línea. Para guardar el dibujo entero en un archivo en el disco de tal manera que el dibujo pueda recuperarse después de reiniciar la computadora, se podría forzar a cada clase a implementar tanto un método de serialización y su correspondiente des-serialización. Sin embargo, este enfoque es una tarea potencialmente problemática para el desarrollador de la aplicación. </a:t>
            </a:r>
            <a:endParaRPr lang="en-U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Acceso Remoto</a:t>
            </a:r>
            <a:endParaRPr lang="en-US" sz="1200" b="1"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En computadoras en red, los objetos en un proceso pueden necesitar comunicarse con objetos en otro proceso. En .NET Framework, el término acceso remoto se utiliza generalmente para referirse al proceso en el cual un objeto invoca un método en otro objeto que no se encuentra en el mismo dominio que la aplicación.</a:t>
            </a:r>
            <a:endParaRPr lang="en-US" sz="1200" kern="1200" dirty="0" smtClean="0">
              <a:solidFill>
                <a:schemeClr val="tx1"/>
              </a:solidFill>
              <a:effectLst/>
              <a:latin typeface="+mn-lt"/>
              <a:ea typeface="+mn-ea"/>
              <a:cs typeface="+mn-cs"/>
            </a:endParaRPr>
          </a:p>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6</a:t>
            </a:fld>
            <a:endParaRPr lang="es-E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7</a:t>
            </a:fld>
            <a:endParaRPr lang="es-E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effectLst/>
                <a:latin typeface="+mn-lt"/>
                <a:ea typeface="+mn-ea"/>
                <a:cs typeface="+mn-cs"/>
              </a:rPr>
              <a:t>Si está escribiendo una clase, debería considerar la serialización. Los servicios de CLR se construyen bajo el condicional que un tipo no se puede serializar a menos que ese tipo se marque específicamente como serializable. </a:t>
            </a:r>
            <a:endParaRPr lang="en-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En el caso más simple, todo lo que se necesita es marcar una clase como serializable, porque los metadatos describen casa distribución de los objetos en la memoria y también la variable a nivel de módulo del objeto y las definiciones de propiedades. El </a:t>
            </a:r>
            <a:r>
              <a:rPr lang="es-ES" sz="1200" kern="1200" dirty="0" err="1" smtClean="0">
                <a:solidFill>
                  <a:schemeClr val="tx1"/>
                </a:solidFill>
                <a:effectLst/>
                <a:latin typeface="+mn-lt"/>
                <a:ea typeface="+mn-ea"/>
                <a:cs typeface="+mn-cs"/>
              </a:rPr>
              <a:t>runtime</a:t>
            </a:r>
            <a:r>
              <a:rPr lang="es-ES" sz="1200" kern="1200" dirty="0" smtClean="0">
                <a:solidFill>
                  <a:schemeClr val="tx1"/>
                </a:solidFill>
                <a:effectLst/>
                <a:latin typeface="+mn-lt"/>
                <a:ea typeface="+mn-ea"/>
                <a:cs typeface="+mn-cs"/>
              </a:rPr>
              <a:t> utiliza esta información para serializar la instancia del objeto. Para marcar un tipo como serializable en Visual Basic .NET, se utiliza el atributo Serializable, el cual es un atributo reservado personalizado. Todas las variables a nivel de módulo en clases que tiene este atributo se serializan, aun aquellas que estén marcadas como privadas.</a:t>
            </a:r>
            <a:endParaRPr lang="en-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En el siguiente ejemplo, Cliente se marca como serializable:</a:t>
            </a:r>
            <a:endParaRPr lang="en-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&lt;</a:t>
            </a:r>
            <a:r>
              <a:rPr lang="es-ES" sz="1200" b="1" kern="1200" dirty="0" smtClean="0">
                <a:solidFill>
                  <a:schemeClr val="tx1"/>
                </a:solidFill>
                <a:effectLst/>
                <a:latin typeface="+mn-lt"/>
                <a:ea typeface="+mn-ea"/>
                <a:cs typeface="+mn-cs"/>
              </a:rPr>
              <a:t>Serializable</a:t>
            </a:r>
            <a:r>
              <a:rPr lang="es-ES" sz="1200" kern="1200" dirty="0" smtClean="0">
                <a:solidFill>
                  <a:schemeClr val="tx1"/>
                </a:solidFill>
                <a:effectLst/>
                <a:latin typeface="+mn-lt"/>
                <a:ea typeface="+mn-ea"/>
                <a:cs typeface="+mn-cs"/>
              </a:rPr>
              <a:t>( )&gt; </a:t>
            </a:r>
            <a:r>
              <a:rPr lang="es-ES" sz="1200" kern="1200" dirty="0" err="1" smtClean="0">
                <a:solidFill>
                  <a:schemeClr val="tx1"/>
                </a:solidFill>
                <a:effectLst/>
                <a:latin typeface="+mn-lt"/>
                <a:ea typeface="+mn-ea"/>
                <a:cs typeface="+mn-cs"/>
              </a:rPr>
              <a:t>Public</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Class</a:t>
            </a:r>
            <a:r>
              <a:rPr lang="es-ES" sz="1200" kern="1200" dirty="0" smtClean="0">
                <a:solidFill>
                  <a:schemeClr val="tx1"/>
                </a:solidFill>
                <a:effectLst/>
                <a:latin typeface="+mn-lt"/>
                <a:ea typeface="+mn-ea"/>
                <a:cs typeface="+mn-cs"/>
              </a:rPr>
              <a:t> Cliente</a:t>
            </a:r>
            <a:endParaRPr lang="en-U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Para clases un poco más complejas que tienen un estado que es inválido para serializar, el </a:t>
            </a:r>
            <a:r>
              <a:rPr lang="es-ES" sz="1200" kern="1200" dirty="0" err="1" smtClean="0">
                <a:solidFill>
                  <a:schemeClr val="tx1"/>
                </a:solidFill>
                <a:effectLst/>
                <a:latin typeface="+mn-lt"/>
                <a:ea typeface="+mn-ea"/>
                <a:cs typeface="+mn-cs"/>
              </a:rPr>
              <a:t>runtime</a:t>
            </a:r>
            <a:r>
              <a:rPr lang="es-ES" sz="1200" kern="1200" dirty="0" smtClean="0">
                <a:solidFill>
                  <a:schemeClr val="tx1"/>
                </a:solidFill>
                <a:effectLst/>
                <a:latin typeface="+mn-lt"/>
                <a:ea typeface="+mn-ea"/>
                <a:cs typeface="+mn-cs"/>
              </a:rPr>
              <a:t> brinda soporte para marcar a esas variables y propiedades como transitorias. Por ejemplo, el siguiente código usa el atributo </a:t>
            </a:r>
            <a:r>
              <a:rPr lang="es-ES" sz="1200" kern="1200" dirty="0" err="1" smtClean="0">
                <a:solidFill>
                  <a:schemeClr val="tx1"/>
                </a:solidFill>
                <a:effectLst/>
                <a:latin typeface="+mn-lt"/>
                <a:ea typeface="+mn-ea"/>
                <a:cs typeface="+mn-cs"/>
              </a:rPr>
              <a:t>NonSerialized</a:t>
            </a:r>
            <a:r>
              <a:rPr lang="es-ES" sz="1200" kern="1200" dirty="0" smtClean="0">
                <a:solidFill>
                  <a:schemeClr val="tx1"/>
                </a:solidFill>
                <a:effectLst/>
                <a:latin typeface="+mn-lt"/>
                <a:ea typeface="+mn-ea"/>
                <a:cs typeface="+mn-cs"/>
              </a:rPr>
              <a:t> para asegurarse que el miembro Edad de Cliente no está serializado:</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b="1" kern="1200" dirty="0" smtClean="0">
                <a:solidFill>
                  <a:schemeClr val="tx1"/>
                </a:solidFill>
                <a:effectLst/>
                <a:latin typeface="+mn-lt"/>
                <a:ea typeface="+mn-ea"/>
                <a:cs typeface="+mn-cs"/>
              </a:rPr>
              <a:t>Serializable</a:t>
            </a:r>
            <a:r>
              <a:rPr lang="en-US" sz="1200" kern="1200" dirty="0" smtClean="0">
                <a:solidFill>
                  <a:schemeClr val="tx1"/>
                </a:solidFill>
                <a:effectLst/>
                <a:latin typeface="+mn-lt"/>
                <a:ea typeface="+mn-ea"/>
                <a:cs typeface="+mn-cs"/>
              </a:rPr>
              <a:t>( )&gt; Public Class </a:t>
            </a:r>
            <a:r>
              <a:rPr lang="en-US" sz="1200" kern="1200" dirty="0" err="1" smtClean="0">
                <a:solidFill>
                  <a:schemeClr val="tx1"/>
                </a:solidFill>
                <a:effectLst/>
                <a:latin typeface="+mn-lt"/>
                <a:ea typeface="+mn-ea"/>
                <a:cs typeface="+mn-cs"/>
              </a:rPr>
              <a:t>Cliente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b="1" kern="1200" dirty="0" err="1" smtClean="0">
                <a:solidFill>
                  <a:schemeClr val="tx1"/>
                </a:solidFill>
                <a:effectLst/>
                <a:latin typeface="+mn-lt"/>
                <a:ea typeface="+mn-ea"/>
                <a:cs typeface="+mn-cs"/>
              </a:rPr>
              <a:t>NonSerialized</a:t>
            </a:r>
            <a:r>
              <a:rPr lang="en-US" sz="1200" kern="1200" dirty="0" smtClean="0">
                <a:solidFill>
                  <a:schemeClr val="tx1"/>
                </a:solidFill>
                <a:effectLst/>
                <a:latin typeface="+mn-lt"/>
                <a:ea typeface="+mn-ea"/>
                <a:cs typeface="+mn-cs"/>
              </a:rPr>
              <a:t>( )&gt; Dim </a:t>
            </a:r>
            <a:r>
              <a:rPr lang="en-US" sz="1200" kern="1200" dirty="0" err="1" smtClean="0">
                <a:solidFill>
                  <a:schemeClr val="tx1"/>
                </a:solidFill>
                <a:effectLst/>
                <a:latin typeface="+mn-lt"/>
                <a:ea typeface="+mn-ea"/>
                <a:cs typeface="+mn-cs"/>
              </a:rPr>
              <a:t>Edad</a:t>
            </a:r>
            <a:r>
              <a:rPr lang="en-US" sz="1200" kern="1200" dirty="0" smtClean="0">
                <a:solidFill>
                  <a:schemeClr val="tx1"/>
                </a:solidFill>
                <a:effectLst/>
                <a:latin typeface="+mn-lt"/>
                <a:ea typeface="+mn-ea"/>
                <a:cs typeface="+mn-cs"/>
              </a:rPr>
              <a:t> As Integer</a:t>
            </a:r>
          </a:p>
          <a:p>
            <a:r>
              <a:rPr lang="es-ES" sz="1200" kern="1200" dirty="0" err="1" smtClean="0">
                <a:solidFill>
                  <a:schemeClr val="tx1"/>
                </a:solidFill>
                <a:effectLst/>
                <a:latin typeface="+mn-lt"/>
                <a:ea typeface="+mn-ea"/>
                <a:cs typeface="+mn-cs"/>
              </a:rPr>
              <a:t>End</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Class</a:t>
            </a:r>
            <a:endParaRPr lang="en-US" sz="1200" kern="1200" dirty="0" smtClean="0">
              <a:solidFill>
                <a:schemeClr val="tx1"/>
              </a:solidFill>
              <a:effectLst/>
              <a:latin typeface="+mn-lt"/>
              <a:ea typeface="+mn-ea"/>
              <a:cs typeface="+mn-cs"/>
            </a:endParaRPr>
          </a:p>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8</a:t>
            </a:fld>
            <a:endParaRPr lang="es-E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9</a:t>
            </a:fld>
            <a:endParaRPr lang="es-E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12/9/2018</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es-ES" sz="2200" kern="1200">
                <a:solidFill>
                  <a:schemeClr val="tx1">
                    <a:lumMod val="75000"/>
                    <a:lumOff val="25000"/>
                  </a:schemeClr>
                </a:solidFill>
                <a:latin typeface="Calibri" pitchFamily="34" charset="0"/>
                <a:ea typeface="+mn-ea"/>
                <a:cs typeface="+mn-cs"/>
              </a:defRPr>
            </a:lvl1pPr>
          </a:lstStyle>
          <a:p>
            <a:pPr lvl="0"/>
            <a:r>
              <a:rPr kumimoji="0" lang="es-ES"/>
              <a:t>Haga clic para modificar el estilo de subtítulo del patrón</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eaLnBrk="1" latinLnBrk="0" hangingPunct="1">
              <a:defRPr kumimoji="0" lang="es-ES" sz="3600" b="1" kern="1200" baseline="0">
                <a:solidFill>
                  <a:schemeClr val="bg1"/>
                </a:solidFill>
                <a:latin typeface="Arial" pitchFamily="34" charset="0"/>
                <a:ea typeface="+mn-ea"/>
                <a:cs typeface="Arial" pitchFamily="34" charset="0"/>
              </a:defRPr>
            </a:lvl1pPr>
          </a:lstStyle>
          <a:p>
            <a:pPr marL="342900" lvl="0" indent="-342900" algn="l" defTabSz="914400" eaLnBrk="1" latinLnBrk="0" hangingPunct="1"/>
            <a:r>
              <a:rPr lang="es-ES" smtClean="0"/>
              <a:t>Haga clic para modificar el estilo de título del patrón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marketing-Gra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12/9/2018</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9" name="Media Placeholder 8"/>
          <p:cNvSpPr>
            <a:spLocks noGrp="1"/>
          </p:cNvSpPr>
          <p:nvPr>
            <p:ph type="media" sz="quarter" idx="13"/>
          </p:nvPr>
        </p:nvSpPr>
        <p:spPr>
          <a:xfrm>
            <a:off x="587022" y="838200"/>
            <a:ext cx="4873752" cy="3812822"/>
          </a:xfrm>
        </p:spPr>
        <p:txBody>
          <a:bodyPr/>
          <a:lstStyle>
            <a:lvl1pPr eaLnBrk="1" latinLnBrk="0" hangingPunct="1">
              <a:buNone/>
              <a:defRPr kumimoji="0" lang="es-ES"/>
            </a:lvl1pPr>
          </a:lstStyle>
          <a:p>
            <a:pPr eaLnBrk="1" latinLnBrk="0" hangingPunct="1"/>
            <a:r>
              <a:rPr lang="es-ES" smtClean="0"/>
              <a:t>Haga clic en el icono para agregar medios</a:t>
            </a:r>
            <a:endParaRPr/>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es-ES" sz="2400">
                <a:solidFill>
                  <a:schemeClr val="bg1"/>
                </a:solidFill>
              </a:defRPr>
            </a:lvl1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Emarketing-Gray2">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es-ES" sz="3200"/>
            </a:lvl1pPr>
            <a:lvl2pPr marL="457200" indent="0" eaLnBrk="1" latinLnBrk="0" hangingPunct="1">
              <a:buNone/>
              <a:defRPr kumimoji="0" lang="es-ES" sz="2800"/>
            </a:lvl2pPr>
            <a:lvl3pPr marL="914400" indent="0" eaLnBrk="1" latinLnBrk="0" hangingPunct="1">
              <a:buNone/>
              <a:defRPr kumimoji="0" lang="es-ES" sz="2400"/>
            </a:lvl3pPr>
            <a:lvl4pPr marL="1371600" indent="0" eaLnBrk="1" latinLnBrk="0" hangingPunct="1">
              <a:buNone/>
              <a:defRPr kumimoji="0" lang="es-ES" sz="2000"/>
            </a:lvl4pPr>
            <a:lvl5pPr marL="1828800" indent="0" eaLnBrk="1" latinLnBrk="0" hangingPunct="1">
              <a:buNone/>
              <a:defRPr kumimoji="0" lang="es-ES" sz="2000"/>
            </a:lvl5pPr>
            <a:lvl6pPr marL="2286000" indent="0" eaLnBrk="1" latinLnBrk="0" hangingPunct="1">
              <a:buNone/>
              <a:defRPr kumimoji="0" lang="es-ES" sz="2000"/>
            </a:lvl6pPr>
            <a:lvl7pPr marL="2743200" indent="0" eaLnBrk="1" latinLnBrk="0" hangingPunct="1">
              <a:buNone/>
              <a:defRPr kumimoji="0" lang="es-ES" sz="2000"/>
            </a:lvl7pPr>
            <a:lvl8pPr marL="3200400" indent="0" eaLnBrk="1" latinLnBrk="0" hangingPunct="1">
              <a:buNone/>
              <a:defRPr kumimoji="0" lang="es-ES" sz="2000"/>
            </a:lvl8pPr>
            <a:lvl9pPr marL="3657600" indent="0" eaLnBrk="1" latinLnBrk="0" hangingPunct="1">
              <a:buNone/>
              <a:defRPr kumimoji="0" lang="es-ES" sz="2000"/>
            </a:lvl9pPr>
          </a:lstStyle>
          <a:p>
            <a:pPr eaLnBrk="1" latinLnBrk="0" hangingPunct="1"/>
            <a:r>
              <a:rPr lang="es-ES" smtClean="0"/>
              <a:t>Haga clic en el icono para agregar una imagen</a:t>
            </a:r>
            <a:endParaRPr/>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es-ES" sz="1400"/>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12/9/2018</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ítulo y text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fld id="{A258050E-B668-4FA7-85AD-C750C80A6E9B}" type="datetimeFigureOut">
              <a:pPr/>
              <a:t>12/9/2018</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p>
            <a:fld id="{240D5ECE-8B49-45CD-BE81-EF81920D1969}" type="slidenum">
              <a:pPr/>
              <a:t>‹Nº›</a:t>
            </a:fld>
            <a:endParaRPr kumimoji="0" lang="es-E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es-ES" sz="2800" b="1" kern="1200" baseline="0">
                <a:solidFill>
                  <a:schemeClr val="bg1"/>
                </a:solidFill>
                <a:latin typeface="+mn-lt"/>
                <a:ea typeface="+mn-ea"/>
                <a:cs typeface="+mn-cs"/>
              </a:defRPr>
            </a:lvl1pPr>
          </a:lstStyle>
          <a:p>
            <a:r>
              <a:rPr kumimoji="0" lang="es-ES"/>
              <a:t>    Haga clic para modificar el estilo de título del patrón</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exto y títul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pPr eaLnBrk="1" latinLnBrk="0" hangingPunct="1"/>
            <a:r>
              <a:rPr lang="es-ES" smtClean="0"/>
              <a:t>Haga clic para modificar el estilo de título del patrón</a:t>
            </a:r>
            <a:endParaRPr/>
          </a:p>
        </p:txBody>
      </p:sp>
      <p:sp>
        <p:nvSpPr>
          <p:cNvPr id="3" name="Vertical Text Placeholder 2"/>
          <p:cNvSpPr>
            <a:spLocks noGrp="1"/>
          </p:cNvSpPr>
          <p:nvPr>
            <p:ph type="body" orient="vert" idx="1"/>
          </p:nvPr>
        </p:nvSpPr>
        <p:spPr>
          <a:xfrm>
            <a:off x="457200" y="274638"/>
            <a:ext cx="5105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12/9/2018</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arketing-Bas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pPr/>
              <a:t>12/9/2018</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73820FCD-5F4C-4989-BE05-0A8208BCBC21}" type="slidenum">
              <a:pPr/>
              <a:t>‹Nº›</a:t>
            </a:fld>
            <a:endParaRPr kumimoji="0" lang="es-E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2667000"/>
            <a:ext cx="8229600" cy="2743200"/>
          </a:xfrm>
        </p:spPr>
        <p:txBody>
          <a:bodyPr/>
          <a:lstStyle>
            <a:lvl1pPr>
              <a:buNone/>
              <a:defRPr/>
            </a:lvl1pPr>
          </a:lstStyle>
          <a:p>
            <a:pPr lvl="0"/>
            <a:r>
              <a:rPr lang="en-US" dirty="0" smtClean="0"/>
              <a:t>Click to edit Master text styles</a:t>
            </a:r>
          </a:p>
        </p:txBody>
      </p:sp>
      <p:sp>
        <p:nvSpPr>
          <p:cNvPr id="3" name="2 Marcador de fecha"/>
          <p:cNvSpPr>
            <a:spLocks noGrp="1"/>
          </p:cNvSpPr>
          <p:nvPr>
            <p:ph type="dt" sz="half" idx="11"/>
          </p:nvPr>
        </p:nvSpPr>
        <p:spPr/>
        <p:txBody>
          <a:bodyPr/>
          <a:lstStyle/>
          <a:p>
            <a:fld id="{A258050E-B668-4FA7-85AD-C750C80A6E9B}" type="datetimeFigureOut">
              <a:rPr lang="en-US" smtClean="0"/>
              <a:pPr/>
              <a:t>9/12/2018</a:t>
            </a:fld>
            <a:endParaRPr kumimoji="0" lang="en-US"/>
          </a:p>
        </p:txBody>
      </p:sp>
      <p:sp>
        <p:nvSpPr>
          <p:cNvPr id="5" name="4 Marcador de pie de página"/>
          <p:cNvSpPr>
            <a:spLocks noGrp="1"/>
          </p:cNvSpPr>
          <p:nvPr>
            <p:ph type="ftr" sz="quarter" idx="12"/>
          </p:nvPr>
        </p:nvSpPr>
        <p:spPr/>
        <p:txBody>
          <a:bodyPr/>
          <a:lstStyle/>
          <a:p>
            <a:endParaRPr kumimoji="0" lang="es-ES"/>
          </a:p>
        </p:txBody>
      </p:sp>
      <p:sp>
        <p:nvSpPr>
          <p:cNvPr id="6" name="5 Marcador de número de diapositiva"/>
          <p:cNvSpPr>
            <a:spLocks noGrp="1"/>
          </p:cNvSpPr>
          <p:nvPr>
            <p:ph type="sldNum" sz="quarter" idx="13"/>
          </p:nvPr>
        </p:nvSpPr>
        <p:spPr/>
        <p:txBody>
          <a:bodyPr/>
          <a:lstStyle/>
          <a:p>
            <a:fld id="{240D5ECE-8B49-45CD-BE81-EF81920D1969}" type="slidenum">
              <a:rPr lang="en-US" smtClean="0"/>
              <a:pPr/>
              <a:t>‹Nº›</a:t>
            </a:fld>
            <a:endParaRPr kumimoji="0" lang="en-US"/>
          </a:p>
        </p:txBody>
      </p:sp>
    </p:spTree>
    <p:extLst>
      <p:ext uri="{BB962C8B-B14F-4D97-AF65-F5344CB8AC3E}">
        <p14:creationId xmlns:p14="http://schemas.microsoft.com/office/powerpoint/2010/main" val="2518148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eaLnBrk="1" latinLnBrk="0" hangingPunct="1">
              <a:defRPr kumimoji="0" lang="es-ES" sz="3000" b="1" cap="all"/>
            </a:lvl1pPr>
          </a:lstStyle>
          <a:p>
            <a:pPr eaLnBrk="1" latinLnBrk="0" hangingPunct="1"/>
            <a:r>
              <a:rPr lang="es-ES" smtClean="0"/>
              <a:t>Haga clic para modificar el estilo de título del patrón</a:t>
            </a:r>
            <a:endParaRPr/>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es-ES" sz="1800">
                <a:solidFill>
                  <a:schemeClr val="tx1">
                    <a:lumMod val="65000"/>
                    <a:lumOff val="35000"/>
                  </a:schemeClr>
                </a:solidFill>
              </a:defRPr>
            </a:lvl1pPr>
            <a:lvl2pPr marL="457200" indent="0" eaLnBrk="1" latinLnBrk="0" hangingPunct="1">
              <a:buNone/>
              <a:defRPr kumimoji="0" lang="es-ES" sz="1800">
                <a:solidFill>
                  <a:schemeClr val="tx1">
                    <a:tint val="75000"/>
                  </a:schemeClr>
                </a:solidFill>
              </a:defRPr>
            </a:lvl2pPr>
            <a:lvl3pPr marL="914400" indent="0" eaLnBrk="1" latinLnBrk="0" hangingPunct="1">
              <a:buNone/>
              <a:defRPr kumimoji="0" lang="es-ES" sz="1600">
                <a:solidFill>
                  <a:schemeClr val="tx1">
                    <a:tint val="75000"/>
                  </a:schemeClr>
                </a:solidFill>
              </a:defRPr>
            </a:lvl3pPr>
            <a:lvl4pPr marL="1371600" indent="0" eaLnBrk="1" latinLnBrk="0" hangingPunct="1">
              <a:buNone/>
              <a:defRPr kumimoji="0" lang="es-ES" sz="1400">
                <a:solidFill>
                  <a:schemeClr val="tx1">
                    <a:tint val="75000"/>
                  </a:schemeClr>
                </a:solidFill>
              </a:defRPr>
            </a:lvl4pPr>
            <a:lvl5pPr marL="1828800" indent="0" eaLnBrk="1" latinLnBrk="0" hangingPunct="1">
              <a:buNone/>
              <a:defRPr kumimoji="0" lang="es-ES" sz="1400">
                <a:solidFill>
                  <a:schemeClr val="tx1">
                    <a:tint val="75000"/>
                  </a:schemeClr>
                </a:solidFill>
              </a:defRPr>
            </a:lvl5pPr>
            <a:lvl6pPr marL="2286000" indent="0" eaLnBrk="1" latinLnBrk="0" hangingPunct="1">
              <a:buNone/>
              <a:defRPr kumimoji="0" lang="es-ES" sz="1400">
                <a:solidFill>
                  <a:schemeClr val="tx1">
                    <a:tint val="75000"/>
                  </a:schemeClr>
                </a:solidFill>
              </a:defRPr>
            </a:lvl6pPr>
            <a:lvl7pPr marL="2743200" indent="0" eaLnBrk="1" latinLnBrk="0" hangingPunct="1">
              <a:buNone/>
              <a:defRPr kumimoji="0" lang="es-ES" sz="1400">
                <a:solidFill>
                  <a:schemeClr val="tx1">
                    <a:tint val="75000"/>
                  </a:schemeClr>
                </a:solidFill>
              </a:defRPr>
            </a:lvl7pPr>
            <a:lvl8pPr marL="3200400" indent="0" eaLnBrk="1" latinLnBrk="0" hangingPunct="1">
              <a:buNone/>
              <a:defRPr kumimoji="0" lang="es-ES" sz="1400">
                <a:solidFill>
                  <a:schemeClr val="tx1">
                    <a:tint val="75000"/>
                  </a:schemeClr>
                </a:solidFill>
              </a:defRPr>
            </a:lvl8pPr>
            <a:lvl9pPr marL="3657600" indent="0" eaLnBrk="1" latinLnBrk="0" hangingPunct="1">
              <a:buNone/>
              <a:defRPr kumimoji="0" lang="es-ES" sz="1400">
                <a:solidFill>
                  <a:schemeClr val="tx1">
                    <a:tint val="75000"/>
                  </a:schemeClr>
                </a:solidFill>
              </a:defRPr>
            </a:lvl9pPr>
          </a:lstStyle>
          <a:p>
            <a:pPr lvl="0" eaLnBrk="1" latinLnBrk="0" hangingPunct="1"/>
            <a:r>
              <a:rPr lang="es-ES" smtClean="0"/>
              <a:t>Haga clic para modificar el estilo de texto del patrón</a:t>
            </a:r>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es-ES" sz="3000" b="0">
                <a:solidFill>
                  <a:schemeClr val="tx1">
                    <a:lumMod val="85000"/>
                    <a:lumOff val="15000"/>
                  </a:schemeClr>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12/9/2018</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12/9/2018</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os objeto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es-ES" sz="2800">
                <a:solidFill>
                  <a:schemeClr val="bg1"/>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5" name="Date Placeholder 4"/>
          <p:cNvSpPr>
            <a:spLocks noGrp="1"/>
          </p:cNvSpPr>
          <p:nvPr>
            <p:ph type="dt" sz="half" idx="10"/>
          </p:nvPr>
        </p:nvSpPr>
        <p:spPr/>
        <p:txBody>
          <a:bodyPr/>
          <a:lstStyle/>
          <a:p>
            <a:fld id="{A258050E-B668-4FA7-85AD-C750C80A6E9B}" type="datetimeFigureOut">
              <a:pPr/>
              <a:t>12/9/2018</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12/9/2018</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es-ES"/>
            </a:lvl1pPr>
          </a:lstStyle>
          <a:p>
            <a:pPr eaLnBrk="1" latinLnBrk="0" hangingPunct="1"/>
            <a:r>
              <a:rPr lang="es-ES" smtClean="0"/>
              <a:t>Haga clic para modificar el estilo de título del patrón</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ólo el títul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pPr/>
              <a:t>12/9/2018</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240D5ECE-8B49-45CD-BE81-EF81920D1969}" type="slidenum">
              <a:pPr/>
              <a:t>‹Nº›</a:t>
            </a:fld>
            <a:endParaRPr kumimoji="0" lang="es-ES"/>
          </a:p>
        </p:txBody>
      </p:sp>
      <p:sp>
        <p:nvSpPr>
          <p:cNvPr id="6" name="Title 1"/>
          <p:cNvSpPr>
            <a:spLocks noGrp="1"/>
          </p:cNvSpPr>
          <p:nvPr>
            <p:ph type="title" hasCustomPrompt="1"/>
          </p:nvPr>
        </p:nvSpPr>
        <p:spPr>
          <a:xfrm>
            <a:off x="290400" y="3081000"/>
            <a:ext cx="8686800" cy="1095600"/>
          </a:xfrm>
        </p:spPr>
        <p:txBody>
          <a:bodyPr>
            <a:normAutofit/>
          </a:bodyPr>
          <a:lstStyle>
            <a:lvl1pPr algn="ctr" eaLnBrk="1" latinLnBrk="0" hangingPunct="1">
              <a:defRPr kumimoji="0" lang="es-ES"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es-ES"/>
              <a:t>Haga clic para modificar el estilo de título del patrón</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es-ES" sz="2800" kern="1200">
                <a:solidFill>
                  <a:srgbClr val="2E507A">
                    <a:alpha val="81000"/>
                  </a:srgbClr>
                </a:solidFill>
                <a:latin typeface="+mn-lt"/>
                <a:ea typeface="+mn-ea"/>
                <a:cs typeface="+mn-cs"/>
              </a:defRPr>
            </a:lvl1pPr>
            <a:lvl2pPr marL="457200" indent="0" eaLnBrk="1" latinLnBrk="0" hangingPunct="1">
              <a:buNone/>
              <a:defRPr kumimoji="0" lang="es-ES" sz="2000" b="1"/>
            </a:lvl2pPr>
            <a:lvl3pPr marL="914400" indent="0" eaLnBrk="1" latinLnBrk="0" hangingPunct="1">
              <a:buNone/>
              <a:defRPr kumimoji="0" lang="es-ES" sz="1800" b="1"/>
            </a:lvl3pPr>
            <a:lvl4pPr marL="1371600" indent="0" eaLnBrk="1" latinLnBrk="0" hangingPunct="1">
              <a:buNone/>
              <a:defRPr kumimoji="0" lang="es-ES" sz="1600" b="1"/>
            </a:lvl4pPr>
            <a:lvl5pPr marL="1828800" indent="0" eaLnBrk="1" latinLnBrk="0" hangingPunct="1">
              <a:buNone/>
              <a:defRPr kumimoji="0" lang="es-ES" sz="1600" b="1"/>
            </a:lvl5pPr>
            <a:lvl6pPr marL="2286000" indent="0" eaLnBrk="1" latinLnBrk="0" hangingPunct="1">
              <a:buNone/>
              <a:defRPr kumimoji="0" lang="es-ES" sz="1600" b="1"/>
            </a:lvl6pPr>
            <a:lvl7pPr marL="2743200" indent="0" eaLnBrk="1" latinLnBrk="0" hangingPunct="1">
              <a:buNone/>
              <a:defRPr kumimoji="0" lang="es-ES" sz="1600" b="1"/>
            </a:lvl7pPr>
            <a:lvl8pPr marL="3200400" indent="0" eaLnBrk="1" latinLnBrk="0" hangingPunct="1">
              <a:buNone/>
              <a:defRPr kumimoji="0" lang="es-ES" sz="1600" b="1"/>
            </a:lvl8pPr>
            <a:lvl9pPr marL="3657600" indent="0" eaLnBrk="1" latinLnBrk="0" hangingPunct="1">
              <a:buNone/>
              <a:defRPr kumimoji="0" lang="es-ES" sz="1600" b="1"/>
            </a:lvl9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ítulo con texto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12/9/2018</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es-ES" sz="4000" kern="1200">
                <a:solidFill>
                  <a:schemeClr val="bg1"/>
                </a:solidFill>
                <a:latin typeface="+mn-lt"/>
                <a:ea typeface="+mn-ea"/>
                <a:cs typeface="+mn-cs"/>
              </a:defRPr>
            </a:lvl1pPr>
          </a:lstStyle>
          <a:p>
            <a:pPr eaLnBrk="1" latinLnBrk="0" hangingPunct="1"/>
            <a:r>
              <a:rPr lang="es-ES" smtClean="0"/>
              <a:t>Haga clic para modificar el estilo de título del patrón</a:t>
            </a:r>
            <a:endParaRPr/>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es-ES" sz="1800" b="1" kern="1200">
                <a:solidFill>
                  <a:schemeClr val="bg1">
                    <a:lumMod val="65000"/>
                  </a:schemeClr>
                </a:solidFill>
                <a:latin typeface="Calibri" pitchFamily="34" charset="0"/>
                <a:ea typeface="+mn-ea"/>
                <a:cs typeface="+mn-cs"/>
              </a:defRPr>
            </a:lvl1pPr>
          </a:lstStyle>
          <a:p>
            <a:pPr lvl="0"/>
            <a:r>
              <a:rPr kumimoji="0" lang="es-ES"/>
              <a:t>Haga clic para modificar el estilo de subtítulo del patrón</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es-ES" sz="2800">
                <a:solidFill>
                  <a:schemeClr val="bg1"/>
                </a:solidFill>
              </a:defRPr>
            </a:lvl1pPr>
            <a:lvl2pPr eaLnBrk="1" latinLnBrk="0" hangingPunct="1">
              <a:defRPr kumimoji="0" lang="es-ES" sz="2800">
                <a:solidFill>
                  <a:schemeClr val="bg1"/>
                </a:solidFill>
              </a:defRPr>
            </a:lvl2pPr>
            <a:lvl3pPr eaLnBrk="1" latinLnBrk="0" hangingPunct="1">
              <a:defRPr kumimoji="0" lang="es-ES" sz="2400">
                <a:solidFill>
                  <a:schemeClr val="bg1"/>
                </a:solidFill>
              </a:defRPr>
            </a:lvl3pPr>
            <a:lvl4pPr eaLnBrk="1" latinLnBrk="0" hangingPunct="1">
              <a:defRPr kumimoji="0" lang="es-ES" sz="2000">
                <a:solidFill>
                  <a:schemeClr val="bg1"/>
                </a:solidFill>
              </a:defRPr>
            </a:lvl4pPr>
            <a:lvl5pPr eaLnBrk="1" latinLnBrk="0" hangingPunct="1">
              <a:defRPr kumimoji="0" lang="es-ES" sz="2000">
                <a:solidFill>
                  <a:schemeClr val="bg1"/>
                </a:solidFill>
              </a:defRPr>
            </a:lvl5pPr>
            <a:lvl6pPr eaLnBrk="1" latinLnBrk="0" hangingPunct="1">
              <a:defRPr kumimoji="0" lang="es-ES" sz="2000"/>
            </a:lvl6pPr>
            <a:lvl7pPr eaLnBrk="1" latinLnBrk="0" hangingPunct="1">
              <a:defRPr kumimoji="0" lang="es-ES" sz="2000"/>
            </a:lvl7pPr>
            <a:lvl8pPr eaLnBrk="1" latinLnBrk="0" hangingPunct="1">
              <a:defRPr kumimoji="0" lang="es-ES" sz="2000"/>
            </a:lvl8pPr>
            <a:lvl9pPr eaLnBrk="1" latinLnBrk="0" hangingPunct="1">
              <a:defRPr kumimoji="0" lang="es-ES" sz="20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es-ES" sz="1400">
                <a:solidFill>
                  <a:schemeClr val="tx1">
                    <a:lumMod val="75000"/>
                    <a:lumOff val="25000"/>
                  </a:schemeClr>
                </a:solidFill>
              </a:defRPr>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12/9/2018</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es-ES" smtClean="0"/>
              <a:t>Haga clic para modificar el estilo de título del patrón</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es-ES" sz="1200">
                <a:solidFill>
                  <a:schemeClr val="tx1">
                    <a:tint val="75000"/>
                  </a:schemeClr>
                </a:solidFill>
              </a:defRPr>
            </a:lvl1pPr>
          </a:lstStyle>
          <a:p>
            <a:fld id="{A258050E-B668-4FA7-85AD-C750C80A6E9B}" type="datetimeFigureOut">
              <a:pPr/>
              <a:t>12/9/2018</a:t>
            </a:fld>
            <a:endParaRPr kumimoji="0"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es-ES" sz="1200">
                <a:solidFill>
                  <a:schemeClr val="tx1">
                    <a:tint val="75000"/>
                  </a:schemeClr>
                </a:solidFill>
              </a:defRPr>
            </a:lvl1pPr>
          </a:lstStyle>
          <a:p>
            <a:endParaRPr kumimoji="0"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es-ES" sz="1200">
                <a:solidFill>
                  <a:schemeClr val="tx1">
                    <a:tint val="75000"/>
                  </a:schemeClr>
                </a:solidFill>
              </a:defRPr>
            </a:lvl1pPr>
          </a:lstStyle>
          <a:p>
            <a:fld id="{240D5ECE-8B49-45CD-BE81-EF81920D1969}" type="slidenum">
              <a:pPr/>
              <a:t>‹Nº›</a:t>
            </a:fld>
            <a:endParaRPr kumimoji="0"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 id="2147483677" r:id="rId15"/>
  </p:sldLayoutIdLst>
  <p:timing>
    <p:tnLst>
      <p:par>
        <p:cTn id="1" dur="indefinite" restart="never" nodeType="tmRoot"/>
      </p:par>
    </p:tnLst>
  </p:timing>
  <p:txStyles>
    <p:titleStyle>
      <a:lvl1pPr algn="ctr" defTabSz="914400" rtl="0" eaLnBrk="1" latinLnBrk="0" hangingPunct="1">
        <a:spcBef>
          <a:spcPct val="0"/>
        </a:spcBef>
        <a:buNone/>
        <a:defRPr kumimoji="0" lang="es-ES"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s-ES"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p:bodyStyle>
    <p:otherStyle>
      <a:defPPr>
        <a:defRPr kumimoji="0" lang="es-ES"/>
      </a:defPPr>
      <a:lvl1pPr marL="0" algn="l" defTabSz="914400" rtl="0" eaLnBrk="1" latinLnBrk="0" hangingPunct="1">
        <a:defRPr kumimoji="0" lang="es-ES" sz="1800" kern="1200">
          <a:solidFill>
            <a:schemeClr val="tx1"/>
          </a:solidFill>
          <a:latin typeface="+mn-lt"/>
          <a:ea typeface="+mn-ea"/>
          <a:cs typeface="+mn-cs"/>
        </a:defRPr>
      </a:lvl1pPr>
      <a:lvl2pPr marL="457200" algn="l" defTabSz="914400" rtl="0" eaLnBrk="1" latinLnBrk="0" hangingPunct="1">
        <a:defRPr kumimoji="0" lang="es-ES" sz="1800" kern="1200">
          <a:solidFill>
            <a:schemeClr val="tx1"/>
          </a:solidFill>
          <a:latin typeface="+mn-lt"/>
          <a:ea typeface="+mn-ea"/>
          <a:cs typeface="+mn-cs"/>
        </a:defRPr>
      </a:lvl2pPr>
      <a:lvl3pPr marL="914400" algn="l" defTabSz="914400" rtl="0" eaLnBrk="1" latinLnBrk="0" hangingPunct="1">
        <a:defRPr kumimoji="0" lang="es-ES" sz="1800" kern="1200">
          <a:solidFill>
            <a:schemeClr val="tx1"/>
          </a:solidFill>
          <a:latin typeface="+mn-lt"/>
          <a:ea typeface="+mn-ea"/>
          <a:cs typeface="+mn-cs"/>
        </a:defRPr>
      </a:lvl3pPr>
      <a:lvl4pPr marL="1371600" algn="l" defTabSz="914400" rtl="0" eaLnBrk="1" latinLnBrk="0" hangingPunct="1">
        <a:defRPr kumimoji="0" lang="es-ES" sz="1800" kern="1200">
          <a:solidFill>
            <a:schemeClr val="tx1"/>
          </a:solidFill>
          <a:latin typeface="+mn-lt"/>
          <a:ea typeface="+mn-ea"/>
          <a:cs typeface="+mn-cs"/>
        </a:defRPr>
      </a:lvl4pPr>
      <a:lvl5pPr marL="1828800" algn="l" defTabSz="914400" rtl="0" eaLnBrk="1" latinLnBrk="0" hangingPunct="1">
        <a:defRPr kumimoji="0" lang="es-ES" sz="1800" kern="1200">
          <a:solidFill>
            <a:schemeClr val="tx1"/>
          </a:solidFill>
          <a:latin typeface="+mn-lt"/>
          <a:ea typeface="+mn-ea"/>
          <a:cs typeface="+mn-cs"/>
        </a:defRPr>
      </a:lvl5pPr>
      <a:lvl6pPr marL="2286000" algn="l" defTabSz="914400" rtl="0" eaLnBrk="1" latinLnBrk="0" hangingPunct="1">
        <a:defRPr kumimoji="0" lang="es-ES" sz="1800" kern="1200">
          <a:solidFill>
            <a:schemeClr val="tx1"/>
          </a:solidFill>
          <a:latin typeface="+mn-lt"/>
          <a:ea typeface="+mn-ea"/>
          <a:cs typeface="+mn-cs"/>
        </a:defRPr>
      </a:lvl6pPr>
      <a:lvl7pPr marL="2743200" algn="l" defTabSz="914400" rtl="0" eaLnBrk="1" latinLnBrk="0" hangingPunct="1">
        <a:defRPr kumimoji="0" lang="es-ES" sz="1800" kern="1200">
          <a:solidFill>
            <a:schemeClr val="tx1"/>
          </a:solidFill>
          <a:latin typeface="+mn-lt"/>
          <a:ea typeface="+mn-ea"/>
          <a:cs typeface="+mn-cs"/>
        </a:defRPr>
      </a:lvl7pPr>
      <a:lvl8pPr marL="3200400" algn="l" defTabSz="914400" rtl="0" eaLnBrk="1" latinLnBrk="0" hangingPunct="1">
        <a:defRPr kumimoji="0" lang="es-ES" sz="1800" kern="1200">
          <a:solidFill>
            <a:schemeClr val="tx1"/>
          </a:solidFill>
          <a:latin typeface="+mn-lt"/>
          <a:ea typeface="+mn-ea"/>
          <a:cs typeface="+mn-cs"/>
        </a:defRPr>
      </a:lvl8pPr>
      <a:lvl9pPr marL="3657600" algn="l" defTabSz="914400" rtl="0" eaLnBrk="1" latinLnBrk="0" hangingPunct="1">
        <a:defRPr kumimoji="0"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15.xml"/><Relationship Id="rId7" Type="http://schemas.openxmlformats.org/officeDocument/2006/relationships/image" Target="../media/image5.jpeg"/><Relationship Id="rId2" Type="http://schemas.openxmlformats.org/officeDocument/2006/relationships/slideLayout" Target="../slideLayouts/slideLayout1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s-ES" dirty="0" smtClean="0"/>
              <a:t>Características relevantes.</a:t>
            </a:r>
            <a:endParaRPr lang="es-ES" dirty="0"/>
          </a:p>
        </p:txBody>
      </p:sp>
      <p:sp>
        <p:nvSpPr>
          <p:cNvPr id="5" name="Title 4"/>
          <p:cNvSpPr>
            <a:spLocks noGrp="1"/>
          </p:cNvSpPr>
          <p:nvPr>
            <p:ph type="title"/>
          </p:nvPr>
        </p:nvSpPr>
        <p:spPr>
          <a:xfrm>
            <a:off x="228600" y="3472408"/>
            <a:ext cx="8663880" cy="1828800"/>
          </a:xfrm>
        </p:spPr>
        <p:txBody>
          <a:bodyPr>
            <a:normAutofit fontScale="90000"/>
          </a:bodyPr>
          <a:lstStyle/>
          <a:p>
            <a:pPr algn="l"/>
            <a:r>
              <a:rPr lang="es-ES" sz="2400" b="0" dirty="0" smtClean="0">
                <a:solidFill>
                  <a:srgbClr val="7BCF27"/>
                </a:solidFill>
                <a:latin typeface="Calibri" pitchFamily="34" charset="0"/>
              </a:rPr>
              <a:t>Presentación de</a:t>
            </a:r>
            <a:r>
              <a:rPr lang="es-ES" sz="2400" b="0" dirty="0" smtClean="0">
                <a:solidFill>
                  <a:srgbClr val="262626"/>
                </a:solidFill>
              </a:rPr>
              <a:t/>
            </a:r>
            <a:br>
              <a:rPr lang="es-ES" sz="2400" b="0" dirty="0" smtClean="0">
                <a:solidFill>
                  <a:srgbClr val="262626"/>
                </a:solidFill>
              </a:rPr>
            </a:br>
            <a:r>
              <a:rPr lang="es-ES" sz="5600" b="0" dirty="0" err="1" smtClean="0">
                <a:solidFill>
                  <a:prstClr val="white"/>
                </a:solidFill>
              </a:rPr>
              <a:t>Serialización</a:t>
            </a:r>
            <a:r>
              <a:rPr lang="es-ES" sz="5600" b="0" dirty="0" smtClean="0">
                <a:solidFill>
                  <a:prstClr val="white"/>
                </a:solidFill>
              </a:rPr>
              <a:t> en .NET</a:t>
            </a:r>
            <a:r>
              <a:rPr lang="es-ES" sz="5600" b="0" dirty="0">
                <a:solidFill>
                  <a:prstClr val="white"/>
                </a:solidFill>
              </a:rPr>
              <a:t/>
            </a:r>
            <a:br>
              <a:rPr lang="es-ES" sz="5600" b="0" dirty="0">
                <a:solidFill>
                  <a:prstClr val="white"/>
                </a:solidFill>
              </a:rPr>
            </a:br>
            <a:endParaRPr lang="es-E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9" name="Title 18"/>
          <p:cNvSpPr>
            <a:spLocks noGrp="1"/>
          </p:cNvSpPr>
          <p:nvPr>
            <p:ph type="title"/>
          </p:nvPr>
        </p:nvSpPr>
        <p:spPr>
          <a:xfrm>
            <a:off x="445911" y="269776"/>
            <a:ext cx="8229600" cy="1143000"/>
          </a:xfrm>
        </p:spPr>
        <p:txBody>
          <a:bodyPr>
            <a:normAutofit fontScale="90000"/>
          </a:bodyPr>
          <a:lstStyle/>
          <a:p>
            <a:pPr lvl="0" algn="l">
              <a:spcBef>
                <a:spcPts val="0"/>
              </a:spcBef>
            </a:pPr>
            <a:r>
              <a:rPr lang="es-ES" b="1" dirty="0" smtClean="0">
                <a:solidFill>
                  <a:prstClr val="black">
                    <a:lumMod val="85000"/>
                    <a:lumOff val="15000"/>
                  </a:prstClr>
                </a:solidFill>
                <a:ea typeface="+mn-ea"/>
                <a:cs typeface="+mn-cs"/>
              </a:rPr>
              <a:t>Procesos </a:t>
            </a:r>
            <a:r>
              <a:rPr lang="es-ES" b="1" dirty="0">
                <a:solidFill>
                  <a:prstClr val="black">
                    <a:lumMod val="85000"/>
                    <a:lumOff val="15000"/>
                  </a:prstClr>
                </a:solidFill>
                <a:ea typeface="+mn-ea"/>
                <a:cs typeface="+mn-cs"/>
              </a:rPr>
              <a:t>de Serialización</a:t>
            </a:r>
            <a:br>
              <a:rPr lang="es-ES" b="1" dirty="0">
                <a:solidFill>
                  <a:prstClr val="black">
                    <a:lumMod val="85000"/>
                    <a:lumOff val="15000"/>
                  </a:prstClr>
                </a:solidFill>
                <a:ea typeface="+mn-ea"/>
                <a:cs typeface="+mn-cs"/>
              </a:rPr>
            </a:br>
            <a:endParaRPr lang="es-ES" dirty="0"/>
          </a:p>
        </p:txBody>
      </p:sp>
      <p:sp>
        <p:nvSpPr>
          <p:cNvPr id="4" name="Rectangle 2"/>
          <p:cNvSpPr txBox="1">
            <a:spLocks noChangeArrowheads="1"/>
          </p:cNvSpPr>
          <p:nvPr/>
        </p:nvSpPr>
        <p:spPr>
          <a:xfrm>
            <a:off x="518864" y="1196752"/>
            <a:ext cx="8229600" cy="4513263"/>
          </a:xfrm>
          <a:prstGeom prst="rect">
            <a:avLst/>
          </a:prstGeom>
          <a:noFill/>
          <a:ln/>
          <a:extLst>
            <a:ext uri="{91240B29-F687-4F45-9708-019B960494DF}">
              <a14:hiddenLine xmlns:a14="http://schemas.microsoft.com/office/drawing/2010/main" w="9525" algn="ctr">
                <a:solidFill>
                  <a:schemeClr val="tx1"/>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0" lang="es-ES"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a:spcBef>
                <a:spcPct val="55000"/>
              </a:spcBef>
            </a:pPr>
            <a:r>
              <a:rPr lang="es-ES" sz="2400" dirty="0" smtClean="0"/>
              <a:t>Clases usadas en el proceso de serialización por defecto </a:t>
            </a:r>
          </a:p>
          <a:p>
            <a:pPr lvl="1">
              <a:spcBef>
                <a:spcPct val="55000"/>
              </a:spcBef>
            </a:pPr>
            <a:r>
              <a:rPr lang="es-ES" sz="2000" b="1" dirty="0" err="1" smtClean="0"/>
              <a:t>ObjectIDGenerator</a:t>
            </a:r>
            <a:r>
              <a:rPr lang="es-ES" sz="2000" dirty="0" smtClean="0"/>
              <a:t> se usa para generar </a:t>
            </a:r>
            <a:r>
              <a:rPr lang="es-ES" sz="2000" dirty="0" err="1" smtClean="0"/>
              <a:t>IDs</a:t>
            </a:r>
            <a:r>
              <a:rPr lang="es-ES" sz="2000" dirty="0" smtClean="0"/>
              <a:t> para objetos</a:t>
            </a:r>
          </a:p>
          <a:p>
            <a:pPr lvl="1">
              <a:spcBef>
                <a:spcPct val="55000"/>
              </a:spcBef>
            </a:pPr>
            <a:r>
              <a:rPr lang="es-ES" sz="2000" b="1" dirty="0" err="1" smtClean="0"/>
              <a:t>ObjectManager</a:t>
            </a:r>
            <a:r>
              <a:rPr lang="es-ES" sz="2000" dirty="0" smtClean="0"/>
              <a:t> hace un seguimiento de objetos a medida que se serializan  </a:t>
            </a:r>
          </a:p>
          <a:p>
            <a:pPr>
              <a:spcBef>
                <a:spcPct val="55000"/>
              </a:spcBef>
            </a:pPr>
            <a:r>
              <a:rPr lang="es-ES" sz="2400" dirty="0" smtClean="0"/>
              <a:t>Algunas clases que pueden serializarse pueden ser</a:t>
            </a:r>
          </a:p>
          <a:p>
            <a:pPr lvl="1">
              <a:spcBef>
                <a:spcPct val="55000"/>
              </a:spcBef>
            </a:pPr>
            <a:r>
              <a:rPr lang="es-ES" sz="2000" dirty="0" err="1" smtClean="0"/>
              <a:t>FileStream</a:t>
            </a:r>
            <a:r>
              <a:rPr lang="es-ES" sz="2000" dirty="0" smtClean="0"/>
              <a:t>, </a:t>
            </a:r>
            <a:r>
              <a:rPr lang="es-ES" sz="2000" dirty="0" err="1" smtClean="0"/>
              <a:t>MemoryStream</a:t>
            </a:r>
            <a:r>
              <a:rPr lang="es-ES" sz="2000" dirty="0" smtClean="0"/>
              <a:t>, </a:t>
            </a:r>
            <a:r>
              <a:rPr lang="es-ES" sz="2000" dirty="0" err="1" smtClean="0"/>
              <a:t>NetworkStream</a:t>
            </a:r>
            <a:endParaRPr lang="es-ES" sz="2000" dirty="0" smtClean="0"/>
          </a:p>
          <a:p>
            <a:pPr>
              <a:spcBef>
                <a:spcPct val="55000"/>
              </a:spcBef>
            </a:pPr>
            <a:r>
              <a:rPr lang="es-ES" sz="2400" dirty="0" smtClean="0"/>
              <a:t>La clase formateadora escribe o lee datos en un formato específico para las corrientes de entrada o salida</a:t>
            </a:r>
          </a:p>
          <a:p>
            <a:pPr lvl="1">
              <a:spcBef>
                <a:spcPct val="55000"/>
              </a:spcBef>
            </a:pPr>
            <a:r>
              <a:rPr lang="es-ES" sz="2000" dirty="0" smtClean="0"/>
              <a:t>El </a:t>
            </a:r>
            <a:r>
              <a:rPr lang="es-ES" sz="2000" dirty="0" err="1" smtClean="0"/>
              <a:t>runtime</a:t>
            </a:r>
            <a:r>
              <a:rPr lang="es-ES" sz="2000" dirty="0" smtClean="0"/>
              <a:t> brinda </a:t>
            </a:r>
            <a:r>
              <a:rPr lang="es-ES" sz="2000" dirty="0" err="1" smtClean="0"/>
              <a:t>BinaryFormatter</a:t>
            </a:r>
            <a:r>
              <a:rPr lang="es-ES" sz="2000" dirty="0" smtClean="0"/>
              <a:t> y </a:t>
            </a:r>
            <a:r>
              <a:rPr lang="es-ES" sz="2000" dirty="0" err="1" smtClean="0"/>
              <a:t>SoapFormatter</a:t>
            </a:r>
            <a:endParaRPr lang="es-E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3493368"/>
            <a:ext cx="7086600" cy="1447800"/>
          </a:xfrm>
        </p:spPr>
        <p:txBody>
          <a:bodyPr>
            <a:normAutofit fontScale="90000"/>
          </a:bodyPr>
          <a:lstStyle/>
          <a:p>
            <a:pPr lvl="0">
              <a:spcBef>
                <a:spcPts val="0"/>
              </a:spcBef>
            </a:pPr>
            <a:r>
              <a:rPr lang="es-ES" sz="4800" dirty="0" smtClean="0">
                <a:solidFill>
                  <a:prstClr val="white"/>
                </a:solidFill>
              </a:rPr>
              <a:t>Pregunta</a:t>
            </a:r>
            <a:r>
              <a:rPr lang="es-ES" sz="4800" dirty="0">
                <a:solidFill>
                  <a:prstClr val="white"/>
                </a:solidFill>
              </a:rPr>
              <a:t>… </a:t>
            </a:r>
            <a:r>
              <a:rPr lang="es-ES" sz="4800" dirty="0" smtClean="0">
                <a:solidFill>
                  <a:prstClr val="white"/>
                </a:solidFill>
              </a:rPr>
              <a:t>¿Cómo </a:t>
            </a:r>
            <a:r>
              <a:rPr lang="es-ES" sz="4800" dirty="0">
                <a:solidFill>
                  <a:prstClr val="white"/>
                </a:solidFill>
              </a:rPr>
              <a:t>es el código en C</a:t>
            </a:r>
            <a:r>
              <a:rPr lang="es-ES" sz="4800" dirty="0" smtClean="0">
                <a:solidFill>
                  <a:prstClr val="white"/>
                </a:solidFill>
              </a:rPr>
              <a:t># </a:t>
            </a:r>
            <a:r>
              <a:rPr lang="es-ES" sz="4800" dirty="0">
                <a:solidFill>
                  <a:prstClr val="white"/>
                </a:solidFill>
              </a:rPr>
              <a:t>para serializar</a:t>
            </a:r>
            <a:r>
              <a:rPr lang="es-ES" sz="4800" dirty="0" smtClean="0">
                <a:solidFill>
                  <a:prstClr val="white"/>
                </a:solidFill>
              </a:rPr>
              <a:t>?</a:t>
            </a:r>
            <a:r>
              <a:rPr lang="es-ES" sz="2000" dirty="0">
                <a:solidFill>
                  <a:prstClr val="white"/>
                </a:solidFill>
              </a:rPr>
              <a:t/>
            </a:r>
            <a:br>
              <a:rPr lang="es-ES" sz="2000" dirty="0">
                <a:solidFill>
                  <a:prstClr val="white"/>
                </a:solidFill>
              </a:rPr>
            </a:br>
            <a:endParaRPr lang="es-ES" dirty="0"/>
          </a:p>
        </p:txBody>
      </p:sp>
      <p:sp>
        <p:nvSpPr>
          <p:cNvPr id="3" name="Text Placeholder 2"/>
          <p:cNvSpPr>
            <a:spLocks noGrp="1"/>
          </p:cNvSpPr>
          <p:nvPr>
            <p:ph type="body" sz="quarter" idx="14"/>
          </p:nvPr>
        </p:nvSpPr>
        <p:spPr>
          <a:xfrm>
            <a:off x="1979712" y="685800"/>
            <a:ext cx="7086600" cy="381000"/>
          </a:xfrm>
        </p:spPr>
        <p:txBody>
          <a:bodyPr/>
          <a:lstStyle/>
          <a:p>
            <a:r>
              <a:rPr lang="es-ES" dirty="0">
                <a:solidFill>
                  <a:prstClr val="white">
                    <a:lumMod val="65000"/>
                  </a:prstClr>
                </a:solidFill>
              </a:rPr>
              <a:t>Proceso de Serialización</a:t>
            </a:r>
          </a:p>
        </p:txBody>
      </p:sp>
      <p:sp>
        <p:nvSpPr>
          <p:cNvPr id="4" name="TextBox 3"/>
          <p:cNvSpPr txBox="1"/>
          <p:nvPr/>
        </p:nvSpPr>
        <p:spPr>
          <a:xfrm>
            <a:off x="2123728" y="4643844"/>
            <a:ext cx="5274528" cy="369332"/>
          </a:xfrm>
          <a:prstGeom prst="rect">
            <a:avLst/>
          </a:prstGeom>
          <a:noFill/>
        </p:spPr>
        <p:txBody>
          <a:bodyPr wrap="square" rtlCol="0">
            <a:noAutofit/>
          </a:bodyPr>
          <a:lstStyle/>
          <a:p>
            <a:pPr algn="r"/>
            <a:endParaRPr lang="es-ES" sz="4000" dirty="0">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s-ES" sz="4000" cap="none" dirty="0" smtClean="0">
                <a:solidFill>
                  <a:prstClr val="black">
                    <a:lumMod val="85000"/>
                    <a:lumOff val="15000"/>
                  </a:prstClr>
                </a:solidFill>
                <a:ea typeface="+mn-ea"/>
                <a:cs typeface="+mn-cs"/>
              </a:rPr>
              <a:t>Serialización </a:t>
            </a:r>
            <a:r>
              <a:rPr lang="es-ES" sz="4000" b="0" cap="none" dirty="0" smtClean="0">
                <a:solidFill>
                  <a:prstClr val="black">
                    <a:lumMod val="50000"/>
                    <a:lumOff val="50000"/>
                  </a:prstClr>
                </a:solidFill>
                <a:ea typeface="+mn-ea"/>
                <a:cs typeface="+mn-cs"/>
              </a:rPr>
              <a:t>File </a:t>
            </a:r>
            <a:r>
              <a:rPr lang="es-ES" sz="4000" b="0" cap="none" dirty="0">
                <a:solidFill>
                  <a:prstClr val="black">
                    <a:lumMod val="50000"/>
                    <a:lumOff val="50000"/>
                  </a:prstClr>
                </a:solidFill>
                <a:ea typeface="+mn-ea"/>
                <a:cs typeface="+mn-cs"/>
              </a:rPr>
              <a:t>| New</a:t>
            </a:r>
            <a:endParaRPr lang="es-ES" sz="2800" dirty="0"/>
          </a:p>
        </p:txBody>
      </p:sp>
      <p:sp>
        <p:nvSpPr>
          <p:cNvPr id="5" name="Text Placeholder 4"/>
          <p:cNvSpPr>
            <a:spLocks noGrp="1"/>
          </p:cNvSpPr>
          <p:nvPr>
            <p:ph type="body" idx="1"/>
          </p:nvPr>
        </p:nvSpPr>
        <p:spPr/>
        <p:txBody>
          <a:bodyPr/>
          <a:lstStyle/>
          <a:p>
            <a:pPr lvl="0">
              <a:spcBef>
                <a:spcPts val="0"/>
              </a:spcBef>
            </a:pPr>
            <a:r>
              <a:rPr lang="es-ES" sz="1700" b="1" dirty="0" smtClean="0">
                <a:solidFill>
                  <a:prstClr val="black">
                    <a:lumMod val="75000"/>
                    <a:lumOff val="25000"/>
                  </a:prstClr>
                </a:solidFill>
              </a:rPr>
              <a:t>Demostración</a:t>
            </a:r>
            <a:endParaRPr lang="es-ES" sz="1700" b="1" dirty="0">
              <a:solidFill>
                <a:prstClr val="black">
                  <a:lumMod val="75000"/>
                  <a:lumOff val="25000"/>
                </a:prstClr>
              </a:solidFill>
            </a:endParaRPr>
          </a:p>
        </p:txBody>
      </p:sp>
      <p:sp>
        <p:nvSpPr>
          <p:cNvPr id="6" name="TextBox 5"/>
          <p:cNvSpPr txBox="1"/>
          <p:nvPr/>
        </p:nvSpPr>
        <p:spPr>
          <a:xfrm>
            <a:off x="755576" y="2420888"/>
            <a:ext cx="2232248" cy="1015663"/>
          </a:xfrm>
          <a:prstGeom prst="rect">
            <a:avLst/>
          </a:prstGeom>
          <a:noFill/>
        </p:spPr>
        <p:txBody>
          <a:bodyPr wrap="square" rtlCol="0">
            <a:spAutoFit/>
          </a:bodyPr>
          <a:lstStyle/>
          <a:p>
            <a:r>
              <a:rPr lang="es-ES" sz="6000" b="1" dirty="0" smtClean="0">
                <a:solidFill>
                  <a:srgbClr val="C00000">
                    <a:alpha val="40000"/>
                  </a:srgbClr>
                </a:solidFill>
                <a:cs typeface="Arial" pitchFamily="34" charset="0"/>
              </a:rPr>
              <a:t>Demo</a:t>
            </a:r>
            <a:endParaRPr lang="es-ES" sz="6000" b="1" dirty="0">
              <a:solidFill>
                <a:srgbClr val="C00000">
                  <a:alpha val="40000"/>
                </a:srgbClr>
              </a:solidFill>
              <a:cs typeface="Arial" pitchFamily="34" charset="0"/>
            </a:endParaRPr>
          </a:p>
        </p:txBody>
      </p:sp>
    </p:spTree>
    <p:extLst>
      <p:ext uri="{BB962C8B-B14F-4D97-AF65-F5344CB8AC3E}">
        <p14:creationId xmlns:p14="http://schemas.microsoft.com/office/powerpoint/2010/main" val="2839745631"/>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4" name="TextBox 3"/>
          <p:cNvSpPr txBox="1"/>
          <p:nvPr/>
        </p:nvSpPr>
        <p:spPr>
          <a:xfrm>
            <a:off x="1216878" y="1755852"/>
            <a:ext cx="1219200" cy="2400657"/>
          </a:xfrm>
          <a:prstGeom prst="rect">
            <a:avLst/>
          </a:prstGeom>
          <a:noFill/>
        </p:spPr>
        <p:txBody>
          <a:bodyPr wrap="square" rtlCol="0">
            <a:spAutoFit/>
          </a:bodyPr>
          <a:lstStyle/>
          <a:p>
            <a:r>
              <a:rPr lang="es-ES" sz="15000" b="1" dirty="0">
                <a:solidFill>
                  <a:prstClr val="white">
                    <a:lumMod val="65000"/>
                  </a:prstClr>
                </a:solidFill>
                <a:latin typeface="Georgia" pitchFamily="18" charset="0"/>
                <a:cs typeface="Arial" pitchFamily="34" charset="0"/>
              </a:rPr>
              <a:t>?</a:t>
            </a:r>
          </a:p>
        </p:txBody>
      </p:sp>
      <p:sp>
        <p:nvSpPr>
          <p:cNvPr id="9" name="Title 8"/>
          <p:cNvSpPr>
            <a:spLocks noGrp="1"/>
          </p:cNvSpPr>
          <p:nvPr>
            <p:ph type="title"/>
          </p:nvPr>
        </p:nvSpPr>
        <p:spPr>
          <a:xfrm>
            <a:off x="3086844" y="2179034"/>
            <a:ext cx="5733628" cy="1970046"/>
          </a:xfrm>
        </p:spPr>
        <p:txBody>
          <a:bodyPr>
            <a:normAutofit/>
          </a:bodyPr>
          <a:lstStyle/>
          <a:p>
            <a:pPr lvl="0">
              <a:spcBef>
                <a:spcPts val="0"/>
              </a:spcBef>
            </a:pPr>
            <a:r>
              <a:rPr lang="es-ES" sz="4000" cap="none" dirty="0">
                <a:solidFill>
                  <a:prstClr val="black">
                    <a:lumMod val="85000"/>
                    <a:lumOff val="15000"/>
                  </a:prstClr>
                </a:solidFill>
                <a:ea typeface="+mn-ea"/>
                <a:cs typeface="+mn-cs"/>
              </a:rPr>
              <a:t>¿</a:t>
            </a:r>
            <a:r>
              <a:rPr lang="es-ES" sz="4000" cap="none" dirty="0" smtClean="0">
                <a:solidFill>
                  <a:prstClr val="black">
                    <a:lumMod val="85000"/>
                    <a:lumOff val="15000"/>
                  </a:prstClr>
                </a:solidFill>
                <a:ea typeface="+mn-ea"/>
                <a:cs typeface="+mn-cs"/>
              </a:rPr>
              <a:t>Serialización, </a:t>
            </a:r>
            <a:r>
              <a:rPr lang="es-ES" sz="4000" b="0" cap="none" dirty="0">
                <a:solidFill>
                  <a:prstClr val="black">
                    <a:lumMod val="50000"/>
                    <a:lumOff val="50000"/>
                  </a:prstClr>
                </a:solidFill>
                <a:ea typeface="+mn-ea"/>
                <a:cs typeface="+mn-cs"/>
              </a:rPr>
              <a:t>p</a:t>
            </a:r>
            <a:r>
              <a:rPr lang="es-ES" sz="4000" b="0" cap="none" dirty="0" smtClean="0">
                <a:solidFill>
                  <a:prstClr val="black">
                    <a:lumMod val="50000"/>
                    <a:lumOff val="50000"/>
                  </a:prstClr>
                </a:solidFill>
                <a:ea typeface="+mn-ea"/>
                <a:cs typeface="+mn-cs"/>
              </a:rPr>
              <a:t>roblemas </a:t>
            </a:r>
            <a:r>
              <a:rPr lang="es-ES" sz="4000" b="0" cap="none" dirty="0">
                <a:solidFill>
                  <a:prstClr val="black">
                    <a:lumMod val="50000"/>
                    <a:lumOff val="50000"/>
                  </a:prstClr>
                </a:solidFill>
                <a:ea typeface="+mn-ea"/>
                <a:cs typeface="+mn-cs"/>
              </a:rPr>
              <a:t>de </a:t>
            </a:r>
            <a:r>
              <a:rPr lang="es-ES" sz="4000" b="0" cap="none" dirty="0" smtClean="0">
                <a:solidFill>
                  <a:prstClr val="black">
                    <a:lumMod val="50000"/>
                    <a:lumOff val="50000"/>
                  </a:prstClr>
                </a:solidFill>
                <a:ea typeface="+mn-ea"/>
                <a:cs typeface="+mn-cs"/>
              </a:rPr>
              <a:t>seguridad</a:t>
            </a:r>
            <a:r>
              <a:rPr lang="es-ES" sz="4000" b="0" cap="none" dirty="0">
                <a:solidFill>
                  <a:prstClr val="black">
                    <a:lumMod val="50000"/>
                    <a:lumOff val="50000"/>
                  </a:prstClr>
                </a:solidFill>
                <a:ea typeface="+mn-ea"/>
                <a:cs typeface="+mn-cs"/>
              </a:rPr>
              <a:t>?</a:t>
            </a:r>
            <a:r>
              <a:rPr lang="es-ES" sz="4000" b="0" cap="none" dirty="0">
                <a:solidFill>
                  <a:prstClr val="black">
                    <a:lumMod val="50000"/>
                    <a:lumOff val="50000"/>
                  </a:prstClr>
                </a:solidFill>
                <a:ea typeface="+mn-ea"/>
                <a:cs typeface="Arial" pitchFamily="34" charset="0"/>
              </a:rPr>
              <a:t/>
            </a:r>
            <a:br>
              <a:rPr lang="es-ES" sz="4000" b="0" cap="none" dirty="0">
                <a:solidFill>
                  <a:prstClr val="black">
                    <a:lumMod val="50000"/>
                    <a:lumOff val="50000"/>
                  </a:prstClr>
                </a:solidFill>
                <a:ea typeface="+mn-ea"/>
                <a:cs typeface="Arial" pitchFamily="34" charset="0"/>
              </a:rPr>
            </a:br>
            <a:endParaRPr lang="es-ES" sz="2800" dirty="0"/>
          </a:p>
        </p:txBody>
      </p:sp>
      <p:sp>
        <p:nvSpPr>
          <p:cNvPr id="10" name="Text Placeholder 9"/>
          <p:cNvSpPr>
            <a:spLocks noGrp="1"/>
          </p:cNvSpPr>
          <p:nvPr>
            <p:ph type="body" idx="1"/>
          </p:nvPr>
        </p:nvSpPr>
        <p:spPr/>
        <p:txBody>
          <a:bodyPr/>
          <a:lstStyle/>
          <a:p>
            <a:pPr lvl="0">
              <a:spcBef>
                <a:spcPts val="0"/>
              </a:spcBef>
            </a:pPr>
            <a:r>
              <a:rPr lang="es-ES" sz="1700" b="1" dirty="0">
                <a:solidFill>
                  <a:prstClr val="black">
                    <a:lumMod val="75000"/>
                    <a:lumOff val="25000"/>
                  </a:prstClr>
                </a:solidFill>
              </a:rPr>
              <a:t>Introducción a la serialización </a:t>
            </a:r>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stretch>
            <a:fillRect/>
          </a:stretch>
        </p:blipFill>
        <p:spPr>
          <a:xfrm>
            <a:off x="0" y="762000"/>
            <a:ext cx="2445488" cy="2286000"/>
          </a:xfrm>
          <a:prstGeom prst="rect">
            <a:avLst/>
          </a:prstGeom>
        </p:spPr>
      </p:pic>
      <p:sp>
        <p:nvSpPr>
          <p:cNvPr id="4" name="TextBox 3"/>
          <p:cNvSpPr txBox="1"/>
          <p:nvPr/>
        </p:nvSpPr>
        <p:spPr>
          <a:xfrm>
            <a:off x="755576" y="1484784"/>
            <a:ext cx="7776863" cy="4032448"/>
          </a:xfrm>
          <a:prstGeom prst="rect">
            <a:avLst/>
          </a:prstGeom>
          <a:noFill/>
        </p:spPr>
        <p:txBody>
          <a:bodyPr wrap="square" rtlCol="0" anchor="b" anchorCtr="0">
            <a:noAutofit/>
          </a:bodyPr>
          <a:lstStyle/>
          <a:p>
            <a:pPr marL="457200" indent="-457200">
              <a:lnSpc>
                <a:spcPct val="150000"/>
              </a:lnSpc>
              <a:buFont typeface="Wingdings" pitchFamily="2" charset="2"/>
              <a:buChar char="§"/>
            </a:pPr>
            <a:r>
              <a:rPr lang="es-ES" sz="2800" dirty="0">
                <a:solidFill>
                  <a:prstClr val="black">
                    <a:lumMod val="50000"/>
                    <a:lumOff val="50000"/>
                  </a:prstClr>
                </a:solidFill>
              </a:rPr>
              <a:t>La serialización maneja datos privados de un </a:t>
            </a:r>
            <a:r>
              <a:rPr lang="es-ES" sz="2800" dirty="0" smtClean="0">
                <a:solidFill>
                  <a:prstClr val="black">
                    <a:lumMod val="50000"/>
                    <a:lumOff val="50000"/>
                  </a:prstClr>
                </a:solidFill>
              </a:rPr>
              <a:t>objeto.</a:t>
            </a:r>
            <a:endParaRPr lang="es-ES" sz="2800" dirty="0">
              <a:solidFill>
                <a:prstClr val="black">
                  <a:lumMod val="50000"/>
                  <a:lumOff val="50000"/>
                </a:prstClr>
              </a:solidFill>
            </a:endParaRPr>
          </a:p>
          <a:p>
            <a:pPr marL="914400" lvl="1" indent="-457200">
              <a:lnSpc>
                <a:spcPct val="150000"/>
              </a:lnSpc>
              <a:buFont typeface="Wingdings" pitchFamily="2" charset="2"/>
              <a:buChar char="§"/>
            </a:pPr>
            <a:r>
              <a:rPr lang="es-ES" sz="2800" dirty="0">
                <a:solidFill>
                  <a:prstClr val="black">
                    <a:lumMod val="50000"/>
                    <a:lumOff val="50000"/>
                  </a:prstClr>
                </a:solidFill>
              </a:rPr>
              <a:t>Si la información privada es confidencial, considere </a:t>
            </a:r>
            <a:r>
              <a:rPr lang="es-ES" sz="2800" b="1" dirty="0" err="1">
                <a:solidFill>
                  <a:prstClr val="black">
                    <a:lumMod val="50000"/>
                    <a:lumOff val="50000"/>
                  </a:prstClr>
                </a:solidFill>
              </a:rPr>
              <a:t>encriptar</a:t>
            </a:r>
            <a:r>
              <a:rPr lang="es-ES" sz="2800" dirty="0">
                <a:solidFill>
                  <a:prstClr val="black">
                    <a:lumMod val="50000"/>
                    <a:lumOff val="50000"/>
                  </a:prstClr>
                </a:solidFill>
              </a:rPr>
              <a:t> </a:t>
            </a:r>
            <a:r>
              <a:rPr lang="es-ES" sz="2800" dirty="0" smtClean="0">
                <a:solidFill>
                  <a:prstClr val="black">
                    <a:lumMod val="50000"/>
                    <a:lumOff val="50000"/>
                  </a:prstClr>
                </a:solidFill>
              </a:rPr>
              <a:t>el </a:t>
            </a:r>
            <a:r>
              <a:rPr lang="es-ES" sz="2800" dirty="0" err="1" smtClean="0">
                <a:solidFill>
                  <a:prstClr val="black">
                    <a:lumMod val="50000"/>
                    <a:lumOff val="50000"/>
                  </a:prstClr>
                </a:solidFill>
              </a:rPr>
              <a:t>stream</a:t>
            </a:r>
            <a:r>
              <a:rPr lang="es-ES" sz="2800" dirty="0" smtClean="0">
                <a:solidFill>
                  <a:prstClr val="black">
                    <a:lumMod val="50000"/>
                    <a:lumOff val="50000"/>
                  </a:prstClr>
                </a:solidFill>
              </a:rPr>
              <a:t> </a:t>
            </a:r>
            <a:r>
              <a:rPr lang="es-ES" sz="2800" dirty="0">
                <a:solidFill>
                  <a:prstClr val="black">
                    <a:lumMod val="50000"/>
                    <a:lumOff val="50000"/>
                  </a:prstClr>
                </a:solidFill>
              </a:rPr>
              <a:t>antes de </a:t>
            </a:r>
            <a:r>
              <a:rPr lang="es-ES" sz="2800" dirty="0" smtClean="0">
                <a:solidFill>
                  <a:prstClr val="black">
                    <a:lumMod val="50000"/>
                    <a:lumOff val="50000"/>
                  </a:prstClr>
                </a:solidFill>
              </a:rPr>
              <a:t>transmitirlo u guardarlo </a:t>
            </a:r>
            <a:r>
              <a:rPr lang="es-ES" sz="2800" dirty="0">
                <a:solidFill>
                  <a:prstClr val="black">
                    <a:lumMod val="50000"/>
                    <a:lumOff val="50000"/>
                  </a:prstClr>
                </a:solidFill>
              </a:rPr>
              <a:t>en </a:t>
            </a:r>
            <a:r>
              <a:rPr lang="es-ES" sz="2800" dirty="0" smtClean="0">
                <a:solidFill>
                  <a:prstClr val="black">
                    <a:lumMod val="50000"/>
                    <a:lumOff val="50000"/>
                  </a:prstClr>
                </a:solidFill>
              </a:rPr>
              <a:t>disco. </a:t>
            </a:r>
          </a:p>
          <a:p>
            <a:pPr marL="457200" indent="-457200">
              <a:lnSpc>
                <a:spcPct val="150000"/>
              </a:lnSpc>
              <a:buFont typeface="Wingdings" pitchFamily="2" charset="2"/>
              <a:buChar char="§"/>
            </a:pPr>
            <a:endParaRPr lang="es-ES" sz="2800" dirty="0">
              <a:solidFill>
                <a:prstClr val="black">
                  <a:lumMod val="50000"/>
                  <a:lumOff val="50000"/>
                </a:prstClr>
              </a:solidFill>
            </a:endParaRPr>
          </a:p>
        </p:txBody>
      </p:sp>
      <p:sp>
        <p:nvSpPr>
          <p:cNvPr id="6" name="Rectangle 2"/>
          <p:cNvSpPr>
            <a:spLocks noGrp="1" noChangeArrowheads="1"/>
          </p:cNvSpPr>
          <p:nvPr>
            <p:ph type="title"/>
          </p:nvPr>
        </p:nvSpPr>
        <p:spPr>
          <a:xfrm>
            <a:off x="395536" y="395288"/>
            <a:ext cx="8424935" cy="1017488"/>
          </a:xfrm>
        </p:spPr>
        <p:txBody>
          <a:bodyPr>
            <a:normAutofit/>
          </a:bodyPr>
          <a:lstStyle/>
          <a:p>
            <a:r>
              <a:rPr lang="es-ES" b="1" dirty="0" smtClean="0"/>
              <a:t>Seguridad</a:t>
            </a:r>
            <a:endParaRPr lang="es-ES" b="1" dirty="0"/>
          </a:p>
        </p:txBody>
      </p:sp>
    </p:spTree>
    <p:custDataLst>
      <p:tags r:id="rId1"/>
    </p:custDataLst>
    <p:extLst>
      <p:ext uri="{BB962C8B-B14F-4D97-AF65-F5344CB8AC3E}">
        <p14:creationId xmlns:p14="http://schemas.microsoft.com/office/powerpoint/2010/main" val="2742938174"/>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3"/>
          <p:cNvSpPr txBox="1">
            <a:spLocks/>
          </p:cNvSpPr>
          <p:nvPr/>
        </p:nvSpPr>
        <p:spPr>
          <a:xfrm>
            <a:off x="1746655" y="3284984"/>
            <a:ext cx="5915464" cy="1062875"/>
          </a:xfrm>
          <a:prstGeom prst="rect">
            <a:avLst/>
          </a:prstGeom>
          <a:noFill/>
          <a:ln>
            <a:noFill/>
          </a:ln>
        </p:spPr>
        <p:txBody>
          <a:bodyPr vert="horz" lIns="91440" tIns="45720" rIns="91440" bIns="45720" rtlCol="0" anchor="ctr">
            <a:normAutofit fontScale="92500" lnSpcReduction="20000"/>
            <a:scene3d>
              <a:camera prst="orthographicFront"/>
              <a:lightRig rig="soft" dir="t">
                <a:rot lat="0" lon="0" rev="17220000"/>
              </a:lightRig>
            </a:scene3d>
            <a:sp3d prstMaterial="softEdge"/>
          </a:bodyPr>
          <a:lstStyle/>
          <a:p>
            <a:pPr>
              <a:lnSpc>
                <a:spcPct val="87000"/>
              </a:lnSpc>
              <a:spcBef>
                <a:spcPct val="0"/>
              </a:spcBef>
              <a:defRPr lang="es-ES"/>
            </a:pPr>
            <a:r>
              <a:rPr lang="es-ES" sz="4400" dirty="0">
                <a:solidFill>
                  <a:srgbClr val="92D050"/>
                </a:solidFill>
              </a:rPr>
              <a:t/>
            </a:r>
            <a:br>
              <a:rPr lang="es-ES" sz="4400" dirty="0">
                <a:solidFill>
                  <a:srgbClr val="92D050"/>
                </a:solidFill>
              </a:rPr>
            </a:br>
            <a:r>
              <a:rPr lang="es-ES" sz="5600" b="1" dirty="0" smtClean="0">
                <a:solidFill>
                  <a:srgbClr val="92D050"/>
                </a:solidFill>
                <a:latin typeface="Arial" pitchFamily="34" charset="0"/>
                <a:cs typeface="Arial" pitchFamily="34" charset="0"/>
              </a:rPr>
              <a:t>¿Preguntas?</a:t>
            </a:r>
            <a:endParaRPr lang="es-ES" sz="5600" b="1" dirty="0">
              <a:solidFill>
                <a:srgbClr val="92D050"/>
              </a:solidFill>
              <a:latin typeface="Arial" pitchFamily="34" charset="0"/>
              <a:cs typeface="Arial" pitchFamily="34" charset="0"/>
            </a:endParaRPr>
          </a:p>
        </p:txBody>
      </p:sp>
      <p:sp>
        <p:nvSpPr>
          <p:cNvPr id="15" name="Oval 1"/>
          <p:cNvSpPr/>
          <p:nvPr/>
        </p:nvSpPr>
        <p:spPr>
          <a:xfrm>
            <a:off x="192059" y="3188925"/>
            <a:ext cx="1577752" cy="1554799"/>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600" b="1" dirty="0" smtClean="0">
                <a:solidFill>
                  <a:prstClr val="white"/>
                </a:solidFill>
                <a:effectLst>
                  <a:outerShdw blurRad="38100" dist="38100" dir="2700000" algn="tl">
                    <a:srgbClr val="000000">
                      <a:alpha val="43137"/>
                    </a:srgbClr>
                  </a:outerShdw>
                </a:effectLst>
              </a:rPr>
              <a:t>?</a:t>
            </a:r>
            <a:endParaRPr lang="es-ES" sz="9600" b="1" dirty="0">
              <a:solidFill>
                <a:prstClr val="white"/>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4" cstate="print"/>
          <a:stretch>
            <a:fillRect/>
          </a:stretch>
        </p:blipFill>
        <p:spPr>
          <a:xfrm>
            <a:off x="52833" y="2816984"/>
            <a:ext cx="7668994" cy="2296266"/>
          </a:xfrm>
          <a:prstGeom prst="rect">
            <a:avLst/>
          </a:prstGeom>
        </p:spPr>
      </p:pic>
      <p:pic>
        <p:nvPicPr>
          <p:cNvPr id="7" name="Picture 6"/>
          <p:cNvPicPr>
            <a:picLocks noChangeAspect="1"/>
          </p:cNvPicPr>
          <p:nvPr/>
        </p:nvPicPr>
        <p:blipFill>
          <a:blip r:embed="rId5"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6" cstate="print"/>
          <a:stretch>
            <a:fillRect/>
          </a:stretch>
        </p:blipFill>
        <p:spPr>
          <a:xfrm>
            <a:off x="3503486" y="20548"/>
            <a:ext cx="5624418" cy="2825496"/>
          </a:xfrm>
          <a:prstGeom prst="rect">
            <a:avLst/>
          </a:prstGeom>
        </p:spPr>
      </p:pic>
      <p:pic>
        <p:nvPicPr>
          <p:cNvPr id="10" name="Picture 9"/>
          <p:cNvPicPr>
            <a:picLocks noChangeAspect="1"/>
          </p:cNvPicPr>
          <p:nvPr/>
        </p:nvPicPr>
        <p:blipFill>
          <a:blip r:embed="rId7" cstate="print"/>
          <a:stretch>
            <a:fillRect/>
          </a:stretch>
        </p:blipFill>
        <p:spPr>
          <a:xfrm>
            <a:off x="7662119" y="2819400"/>
            <a:ext cx="1461333" cy="2293850"/>
          </a:xfrm>
          <a:prstGeom prst="rect">
            <a:avLst/>
          </a:prstGeom>
        </p:spPr>
      </p:pic>
      <p:sp>
        <p:nvSpPr>
          <p:cNvPr id="6" name="Rectangle 5"/>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F47F28"/>
              </a:solidFill>
            </a:endParaRPr>
          </a:p>
        </p:txBody>
      </p:sp>
      <p:grpSp>
        <p:nvGrpSpPr>
          <p:cNvPr id="20" name="Group 19"/>
          <p:cNvGrpSpPr/>
          <p:nvPr/>
        </p:nvGrpSpPr>
        <p:grpSpPr>
          <a:xfrm>
            <a:off x="0" y="5089818"/>
            <a:ext cx="9144000" cy="1768182"/>
            <a:chOff x="0" y="5089818"/>
            <a:chExt cx="9144000" cy="1768182"/>
          </a:xfrm>
        </p:grpSpPr>
        <p:pic>
          <p:nvPicPr>
            <p:cNvPr id="11" name="Picture 10"/>
            <p:cNvPicPr>
              <a:picLocks/>
            </p:cNvPicPr>
            <p:nvPr/>
          </p:nvPicPr>
          <p:blipFill>
            <a:blip r:embed="rId8" cstate="print"/>
            <a:stretch>
              <a:fillRect/>
            </a:stretch>
          </p:blipFill>
          <p:spPr>
            <a:xfrm>
              <a:off x="24064" y="5089818"/>
              <a:ext cx="9098280" cy="1737360"/>
            </a:xfrm>
            <a:prstGeom prst="rect">
              <a:avLst/>
            </a:prstGeom>
          </p:spPr>
        </p:pic>
        <p:sp>
          <p:nvSpPr>
            <p:cNvPr id="16" name="Rectangle 15"/>
            <p:cNvSpPr/>
            <p:nvPr/>
          </p:nvSpPr>
          <p:spPr>
            <a:xfrm>
              <a:off x="0" y="518160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angle 16"/>
            <p:cNvSpPr/>
            <p:nvPr/>
          </p:nvSpPr>
          <p:spPr>
            <a:xfrm rot="5400000">
              <a:off x="4537710" y="2251710"/>
              <a:ext cx="6858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angle 18"/>
            <p:cNvSpPr/>
            <p:nvPr/>
          </p:nvSpPr>
          <p:spPr>
            <a:xfrm>
              <a:off x="9098281" y="515874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itle 3"/>
          <p:cNvSpPr txBox="1">
            <a:spLocks/>
          </p:cNvSpPr>
          <p:nvPr/>
        </p:nvSpPr>
        <p:spPr>
          <a:xfrm>
            <a:off x="201348" y="2780928"/>
            <a:ext cx="7315200" cy="1800200"/>
          </a:xfrm>
          <a:prstGeom prst="rect">
            <a:avLst/>
          </a:prstGeom>
          <a:noFill/>
          <a:ln>
            <a:noFill/>
          </a:ln>
        </p:spPr>
        <p:txBody>
          <a:bodyPr vert="horz" lIns="91440" tIns="45720" rIns="91440" bIns="45720" rtlCol="0" anchor="ctr">
            <a:noAutofit/>
            <a:scene3d>
              <a:camera prst="orthographicFront"/>
              <a:lightRig rig="soft" dir="t">
                <a:rot lat="0" lon="0" rev="17220000"/>
              </a:lightRig>
            </a:scene3d>
            <a:sp3d prstMaterial="softEdge"/>
          </a:bodyPr>
          <a:lstStyle>
            <a:lvl1pPr algn="ctr" defTabSz="914400" rtl="0" eaLnBrk="1" latinLnBrk="0" hangingPunct="1">
              <a:spcBef>
                <a:spcPct val="0"/>
              </a:spcBef>
              <a:buNone/>
              <a:defRPr lang="es-ES" sz="4400" kern="1200">
                <a:solidFill>
                  <a:schemeClr val="tx1"/>
                </a:solidFill>
                <a:latin typeface="+mj-lt"/>
                <a:ea typeface="+mj-ea"/>
                <a:cs typeface="+mj-cs"/>
              </a:defRPr>
            </a:lvl1pPr>
          </a:lstStyle>
          <a:p>
            <a:pPr algn="l">
              <a:lnSpc>
                <a:spcPct val="87000"/>
              </a:lnSpc>
            </a:pPr>
            <a:r>
              <a:rPr lang="es-ES" sz="5600" dirty="0" smtClean="0"/>
              <a:t/>
            </a:r>
            <a:br>
              <a:rPr lang="es-ES" sz="5600" dirty="0" smtClean="0"/>
            </a:br>
            <a:r>
              <a:rPr lang="es-ES" sz="4000" b="1" dirty="0" smtClean="0">
                <a:solidFill>
                  <a:schemeClr val="bg1"/>
                </a:solidFill>
                <a:latin typeface="Arial" pitchFamily="34" charset="0"/>
                <a:cs typeface="Arial" pitchFamily="34" charset="0"/>
              </a:rPr>
              <a:t>Introducción </a:t>
            </a:r>
            <a:r>
              <a:rPr lang="es-ES" sz="4000" b="1" dirty="0">
                <a:solidFill>
                  <a:schemeClr val="bg1"/>
                </a:solidFill>
                <a:latin typeface="Arial" pitchFamily="34" charset="0"/>
                <a:cs typeface="Arial" pitchFamily="34" charset="0"/>
              </a:rPr>
              <a:t>a la </a:t>
            </a:r>
            <a:r>
              <a:rPr lang="es-ES" sz="4000" b="1" dirty="0" smtClean="0">
                <a:solidFill>
                  <a:schemeClr val="bg1"/>
                </a:solidFill>
                <a:latin typeface="Arial" pitchFamily="34" charset="0"/>
                <a:cs typeface="Arial" pitchFamily="34" charset="0"/>
              </a:rPr>
              <a:t>serialización</a:t>
            </a:r>
            <a:endParaRPr lang="es-ES" sz="4000" b="1" dirty="0">
              <a:solidFill>
                <a:schemeClr val="bg1"/>
              </a:solidFill>
              <a:latin typeface="Arial" pitchFamily="34" charset="0"/>
              <a:cs typeface="Arial"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
                                        <p:tgtEl>
                                          <p:spTgt spid="6"/>
                                        </p:tgtEl>
                                      </p:cBhvr>
                                    </p:animEffect>
                                    <p:set>
                                      <p:cBhvr>
                                        <p:cTn id="7" dur="1" fill="hold">
                                          <p:stCondLst>
                                            <p:cond delay="9"/>
                                          </p:stCondLst>
                                        </p:cTn>
                                        <p:tgtEl>
                                          <p:spTgt spid="6"/>
                                        </p:tgtEl>
                                        <p:attrNameLst>
                                          <p:attrName>style.visibility</p:attrName>
                                        </p:attrNameLst>
                                      </p:cBhvr>
                                      <p:to>
                                        <p:strVal val="hidden"/>
                                      </p:to>
                                    </p:set>
                                  </p:childTnLst>
                                </p:cTn>
                              </p:par>
                              <p:par>
                                <p:cTn id="8" presetID="2" presetClass="exit" presetSubtype="9" fill="hold" nodeType="withEffect">
                                  <p:stCondLst>
                                    <p:cond delay="0"/>
                                  </p:stCondLst>
                                  <p:childTnLst>
                                    <p:anim calcmode="lin" valueType="num">
                                      <p:cBhvr additive="base">
                                        <p:cTn id="9" dur="750"/>
                                        <p:tgtEl>
                                          <p:spTgt spid="7"/>
                                        </p:tgtEl>
                                        <p:attrNameLst>
                                          <p:attrName>ppt_x</p:attrName>
                                        </p:attrNameLst>
                                      </p:cBhvr>
                                      <p:tavLst>
                                        <p:tav tm="0">
                                          <p:val>
                                            <p:strVal val="ppt_x"/>
                                          </p:val>
                                        </p:tav>
                                        <p:tav tm="100000">
                                          <p:val>
                                            <p:strVal val="0-ppt_w/2"/>
                                          </p:val>
                                        </p:tav>
                                      </p:tavLst>
                                    </p:anim>
                                    <p:anim calcmode="lin" valueType="num">
                                      <p:cBhvr additive="base">
                                        <p:cTn id="10" dur="750"/>
                                        <p:tgtEl>
                                          <p:spTgt spid="7"/>
                                        </p:tgtEl>
                                        <p:attrNameLst>
                                          <p:attrName>ppt_y</p:attrName>
                                        </p:attrNameLst>
                                      </p:cBhvr>
                                      <p:tavLst>
                                        <p:tav tm="0">
                                          <p:val>
                                            <p:strVal val="ppt_y"/>
                                          </p:val>
                                        </p:tav>
                                        <p:tav tm="100000">
                                          <p:val>
                                            <p:strVal val="0-ppt_h/2"/>
                                          </p:val>
                                        </p:tav>
                                      </p:tavLst>
                                    </p:anim>
                                    <p:set>
                                      <p:cBhvr>
                                        <p:cTn id="11" dur="1" fill="hold">
                                          <p:stCondLst>
                                            <p:cond delay="749"/>
                                          </p:stCondLst>
                                        </p:cTn>
                                        <p:tgtEl>
                                          <p:spTgt spid="7"/>
                                        </p:tgtEl>
                                        <p:attrNameLst>
                                          <p:attrName>style.visibility</p:attrName>
                                        </p:attrNameLst>
                                      </p:cBhvr>
                                      <p:to>
                                        <p:strVal val="hidden"/>
                                      </p:to>
                                    </p:set>
                                  </p:childTnLst>
                                </p:cTn>
                              </p:par>
                              <p:par>
                                <p:cTn id="12" presetID="2" presetClass="exit" presetSubtype="3" fill="hold" nodeType="withEffect">
                                  <p:stCondLst>
                                    <p:cond delay="0"/>
                                  </p:stCondLst>
                                  <p:childTnLst>
                                    <p:anim calcmode="lin" valueType="num">
                                      <p:cBhvr additive="base">
                                        <p:cTn id="13" dur="750"/>
                                        <p:tgtEl>
                                          <p:spTgt spid="8"/>
                                        </p:tgtEl>
                                        <p:attrNameLst>
                                          <p:attrName>ppt_x</p:attrName>
                                        </p:attrNameLst>
                                      </p:cBhvr>
                                      <p:tavLst>
                                        <p:tav tm="0">
                                          <p:val>
                                            <p:strVal val="ppt_x"/>
                                          </p:val>
                                        </p:tav>
                                        <p:tav tm="100000">
                                          <p:val>
                                            <p:strVal val="1+ppt_w/2"/>
                                          </p:val>
                                        </p:tav>
                                      </p:tavLst>
                                    </p:anim>
                                    <p:anim calcmode="lin" valueType="num">
                                      <p:cBhvr additive="base">
                                        <p:cTn id="14" dur="750"/>
                                        <p:tgtEl>
                                          <p:spTgt spid="8"/>
                                        </p:tgtEl>
                                        <p:attrNameLst>
                                          <p:attrName>ppt_y</p:attrName>
                                        </p:attrNameLst>
                                      </p:cBhvr>
                                      <p:tavLst>
                                        <p:tav tm="0">
                                          <p:val>
                                            <p:strVal val="ppt_y"/>
                                          </p:val>
                                        </p:tav>
                                        <p:tav tm="100000">
                                          <p:val>
                                            <p:strVal val="0-ppt_h/2"/>
                                          </p:val>
                                        </p:tav>
                                      </p:tavLst>
                                    </p:anim>
                                    <p:set>
                                      <p:cBhvr>
                                        <p:cTn id="15" dur="1" fill="hold">
                                          <p:stCondLst>
                                            <p:cond delay="749"/>
                                          </p:stCondLst>
                                        </p:cTn>
                                        <p:tgtEl>
                                          <p:spTgt spid="8"/>
                                        </p:tgtEl>
                                        <p:attrNameLst>
                                          <p:attrName>style.visibility</p:attrName>
                                        </p:attrNameLst>
                                      </p:cBhvr>
                                      <p:to>
                                        <p:strVal val="hidden"/>
                                      </p:to>
                                    </p:set>
                                  </p:childTnLst>
                                </p:cTn>
                              </p:par>
                              <p:par>
                                <p:cTn id="16" presetID="2" presetClass="exit" presetSubtype="8" fill="hold" nodeType="withEffect">
                                  <p:stCondLst>
                                    <p:cond delay="0"/>
                                  </p:stCondLst>
                                  <p:childTnLst>
                                    <p:anim calcmode="lin" valueType="num">
                                      <p:cBhvr additive="base">
                                        <p:cTn id="17" dur="750"/>
                                        <p:tgtEl>
                                          <p:spTgt spid="9"/>
                                        </p:tgtEl>
                                        <p:attrNameLst>
                                          <p:attrName>ppt_x</p:attrName>
                                        </p:attrNameLst>
                                      </p:cBhvr>
                                      <p:tavLst>
                                        <p:tav tm="0">
                                          <p:val>
                                            <p:strVal val="ppt_x"/>
                                          </p:val>
                                        </p:tav>
                                        <p:tav tm="100000">
                                          <p:val>
                                            <p:strVal val="0-ppt_w/2"/>
                                          </p:val>
                                        </p:tav>
                                      </p:tavLst>
                                    </p:anim>
                                    <p:anim calcmode="lin" valueType="num">
                                      <p:cBhvr additive="base">
                                        <p:cTn id="18" dur="750"/>
                                        <p:tgtEl>
                                          <p:spTgt spid="9"/>
                                        </p:tgtEl>
                                        <p:attrNameLst>
                                          <p:attrName>ppt_y</p:attrName>
                                        </p:attrNameLst>
                                      </p:cBhvr>
                                      <p:tavLst>
                                        <p:tav tm="0">
                                          <p:val>
                                            <p:strVal val="ppt_y"/>
                                          </p:val>
                                        </p:tav>
                                        <p:tav tm="100000">
                                          <p:val>
                                            <p:strVal val="ppt_y"/>
                                          </p:val>
                                        </p:tav>
                                      </p:tavLst>
                                    </p:anim>
                                    <p:set>
                                      <p:cBhvr>
                                        <p:cTn id="19" dur="1" fill="hold">
                                          <p:stCondLst>
                                            <p:cond delay="749"/>
                                          </p:stCondLst>
                                        </p:cTn>
                                        <p:tgtEl>
                                          <p:spTgt spid="9"/>
                                        </p:tgtEl>
                                        <p:attrNameLst>
                                          <p:attrName>style.visibility</p:attrName>
                                        </p:attrNameLst>
                                      </p:cBhvr>
                                      <p:to>
                                        <p:strVal val="hidden"/>
                                      </p:to>
                                    </p:set>
                                  </p:childTnLst>
                                </p:cTn>
                              </p:par>
                              <p:par>
                                <p:cTn id="20" presetID="2" presetClass="exit" presetSubtype="2" fill="hold" nodeType="withEffect">
                                  <p:stCondLst>
                                    <p:cond delay="0"/>
                                  </p:stCondLst>
                                  <p:childTnLst>
                                    <p:anim calcmode="lin" valueType="num">
                                      <p:cBhvr additive="base">
                                        <p:cTn id="21" dur="750"/>
                                        <p:tgtEl>
                                          <p:spTgt spid="10"/>
                                        </p:tgtEl>
                                        <p:attrNameLst>
                                          <p:attrName>ppt_x</p:attrName>
                                        </p:attrNameLst>
                                      </p:cBhvr>
                                      <p:tavLst>
                                        <p:tav tm="0">
                                          <p:val>
                                            <p:strVal val="ppt_x"/>
                                          </p:val>
                                        </p:tav>
                                        <p:tav tm="100000">
                                          <p:val>
                                            <p:strVal val="1+ppt_w/2"/>
                                          </p:val>
                                        </p:tav>
                                      </p:tavLst>
                                    </p:anim>
                                    <p:anim calcmode="lin" valueType="num">
                                      <p:cBhvr additive="base">
                                        <p:cTn id="22" dur="750"/>
                                        <p:tgtEl>
                                          <p:spTgt spid="10"/>
                                        </p:tgtEl>
                                        <p:attrNameLst>
                                          <p:attrName>ppt_y</p:attrName>
                                        </p:attrNameLst>
                                      </p:cBhvr>
                                      <p:tavLst>
                                        <p:tav tm="0">
                                          <p:val>
                                            <p:strVal val="ppt_y"/>
                                          </p:val>
                                        </p:tav>
                                        <p:tav tm="100000">
                                          <p:val>
                                            <p:strVal val="ppt_y"/>
                                          </p:val>
                                        </p:tav>
                                      </p:tavLst>
                                    </p:anim>
                                    <p:set>
                                      <p:cBhvr>
                                        <p:cTn id="23" dur="1" fill="hold">
                                          <p:stCondLst>
                                            <p:cond delay="749"/>
                                          </p:stCondLst>
                                        </p:cTn>
                                        <p:tgtEl>
                                          <p:spTgt spid="10"/>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250"/>
                                        <p:tgtEl>
                                          <p:spTgt spid="14"/>
                                        </p:tgtEl>
                                      </p:cBhvr>
                                    </p:animEffect>
                                    <p:set>
                                      <p:cBhvr>
                                        <p:cTn id="26" dur="1" fill="hold">
                                          <p:stCondLst>
                                            <p:cond delay="24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67544" y="1231776"/>
            <a:ext cx="8229600" cy="4501480"/>
          </a:xfrm>
        </p:spPr>
        <p:txBody>
          <a:bodyPr>
            <a:normAutofit/>
          </a:bodyPr>
          <a:lstStyle/>
          <a:p>
            <a:pPr>
              <a:buFont typeface="Arial" pitchFamily="34" charset="0"/>
              <a:buChar char="•"/>
            </a:pPr>
            <a:r>
              <a:rPr lang="es-ES" dirty="0" smtClean="0"/>
              <a:t>¿Qué es </a:t>
            </a:r>
            <a:r>
              <a:rPr lang="es-ES" dirty="0"/>
              <a:t>la </a:t>
            </a:r>
            <a:r>
              <a:rPr lang="es-ES" dirty="0" err="1"/>
              <a:t>Serialización</a:t>
            </a:r>
            <a:r>
              <a:rPr lang="es-ES" dirty="0"/>
              <a:t>?</a:t>
            </a:r>
            <a:endParaRPr lang="es-ES" dirty="0" smtClean="0"/>
          </a:p>
          <a:p>
            <a:pPr lvl="1">
              <a:buFont typeface="Arial" pitchFamily="34" charset="0"/>
              <a:buChar char="•"/>
            </a:pPr>
            <a:r>
              <a:rPr lang="es-ES" dirty="0" smtClean="0"/>
              <a:t>Escenarios</a:t>
            </a:r>
          </a:p>
          <a:p>
            <a:pPr>
              <a:buFont typeface="Arial" pitchFamily="34" charset="0"/>
              <a:buChar char="•"/>
            </a:pPr>
            <a:r>
              <a:rPr lang="es-ES" dirty="0"/>
              <a:t>Atributos de la </a:t>
            </a:r>
            <a:r>
              <a:rPr lang="es-ES" dirty="0" err="1" smtClean="0"/>
              <a:t>Serialización</a:t>
            </a:r>
            <a:endParaRPr lang="es-ES" dirty="0" smtClean="0"/>
          </a:p>
          <a:p>
            <a:pPr>
              <a:buFont typeface="Arial" pitchFamily="34" charset="0"/>
              <a:buChar char="•"/>
            </a:pPr>
            <a:r>
              <a:rPr lang="es-ES" dirty="0"/>
              <a:t>Proceso de </a:t>
            </a:r>
            <a:r>
              <a:rPr lang="es-ES" dirty="0" err="1" smtClean="0"/>
              <a:t>Serialización</a:t>
            </a:r>
            <a:endParaRPr lang="es-ES" dirty="0" smtClean="0"/>
          </a:p>
          <a:p>
            <a:pPr lvl="1">
              <a:buFont typeface="Arial" pitchFamily="34" charset="0"/>
              <a:buChar char="•"/>
            </a:pPr>
            <a:r>
              <a:rPr lang="es-ES" dirty="0" err="1" smtClean="0"/>
              <a:t>Serialización</a:t>
            </a:r>
            <a:endParaRPr lang="es-ES" dirty="0" smtClean="0"/>
          </a:p>
          <a:p>
            <a:pPr lvl="1">
              <a:buFont typeface="Arial" pitchFamily="34" charset="0"/>
              <a:buChar char="•"/>
            </a:pPr>
            <a:r>
              <a:rPr lang="es-ES" dirty="0" smtClean="0"/>
              <a:t>Des-Serialización</a:t>
            </a:r>
          </a:p>
          <a:p>
            <a:pPr marL="342900" lvl="1" indent="-342900">
              <a:buFont typeface="Arial" pitchFamily="34" charset="0"/>
              <a:buChar char="•"/>
            </a:pPr>
            <a:r>
              <a:rPr lang="es-ES" sz="3200" dirty="0"/>
              <a:t>Seguridad</a:t>
            </a:r>
          </a:p>
          <a:p>
            <a:pPr>
              <a:buFont typeface="Arial" pitchFamily="34" charset="0"/>
              <a:buChar char="•"/>
            </a:pPr>
            <a:endParaRPr lang="es-ES" dirty="0" smtClean="0"/>
          </a:p>
        </p:txBody>
      </p:sp>
      <p:sp>
        <p:nvSpPr>
          <p:cNvPr id="6" name="TextBox 1"/>
          <p:cNvSpPr txBox="1"/>
          <p:nvPr/>
        </p:nvSpPr>
        <p:spPr>
          <a:xfrm>
            <a:off x="467544" y="188640"/>
            <a:ext cx="7924800" cy="707886"/>
          </a:xfrm>
          <a:prstGeom prst="rect">
            <a:avLst/>
          </a:prstGeom>
          <a:noFill/>
        </p:spPr>
        <p:txBody>
          <a:bodyPr wrap="square" rtlCol="0">
            <a:normAutofit/>
          </a:bodyPr>
          <a:lstStyle/>
          <a:p>
            <a:r>
              <a:rPr lang="es-ES" sz="4000" b="1" dirty="0" smtClean="0">
                <a:solidFill>
                  <a:schemeClr val="tx1">
                    <a:lumMod val="85000"/>
                    <a:lumOff val="15000"/>
                  </a:schemeClr>
                </a:solidFill>
                <a:latin typeface="+mj-lt"/>
              </a:rPr>
              <a:t>Agenda</a:t>
            </a:r>
            <a:r>
              <a:rPr lang="es-ES" sz="4000" dirty="0" smtClean="0">
                <a:latin typeface="+mj-lt"/>
              </a:rPr>
              <a:t> </a:t>
            </a:r>
            <a:r>
              <a:rPr lang="es-ES" sz="3600" dirty="0" smtClean="0">
                <a:solidFill>
                  <a:schemeClr val="tx1">
                    <a:lumMod val="50000"/>
                    <a:lumOff val="50000"/>
                  </a:schemeClr>
                </a:solidFill>
                <a:latin typeface="+mj-lt"/>
              </a:rPr>
              <a:t>de la presentación</a:t>
            </a:r>
            <a:endParaRPr lang="es-ES" sz="3600" dirty="0">
              <a:solidFill>
                <a:schemeClr val="tx1">
                  <a:lumMod val="50000"/>
                  <a:lumOff val="50000"/>
                </a:schemeClr>
              </a:solidFill>
              <a:latin typeface="+mj-lt"/>
              <a:cs typeface="Arial" pitchFamily="34" charset="0"/>
            </a:endParaRPr>
          </a:p>
        </p:txBody>
      </p:sp>
    </p:spTree>
    <p:extLst>
      <p:ext uri="{BB962C8B-B14F-4D97-AF65-F5344CB8AC3E}">
        <p14:creationId xmlns:p14="http://schemas.microsoft.com/office/powerpoint/2010/main" val="40955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grpId="0" nodeType="afterEffect">
                                  <p:stCondLst>
                                    <p:cond delay="50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50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50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s-ES" sz="4000" b="1" dirty="0" err="1" smtClean="0">
                <a:solidFill>
                  <a:schemeClr val="tx1">
                    <a:lumMod val="85000"/>
                    <a:lumOff val="15000"/>
                  </a:schemeClr>
                </a:solidFill>
                <a:latin typeface="+mj-lt"/>
              </a:rPr>
              <a:t>Intro</a:t>
            </a:r>
            <a:r>
              <a:rPr lang="es-ES" sz="4000" b="1" dirty="0">
                <a:solidFill>
                  <a:schemeClr val="tx1">
                    <a:lumMod val="85000"/>
                    <a:lumOff val="15000"/>
                  </a:schemeClr>
                </a:solidFill>
                <a:latin typeface="+mj-lt"/>
              </a:rPr>
              <a:t> </a:t>
            </a:r>
            <a:r>
              <a:rPr lang="es-ES" sz="4000" dirty="0">
                <a:solidFill>
                  <a:schemeClr val="tx1">
                    <a:lumMod val="50000"/>
                    <a:lumOff val="50000"/>
                  </a:schemeClr>
                </a:solidFill>
                <a:latin typeface="+mj-lt"/>
              </a:rPr>
              <a:t>de la Serialización</a:t>
            </a:r>
          </a:p>
        </p:txBody>
      </p:sp>
      <p:sp>
        <p:nvSpPr>
          <p:cNvPr id="11" name="TextBox 10"/>
          <p:cNvSpPr txBox="1"/>
          <p:nvPr/>
        </p:nvSpPr>
        <p:spPr>
          <a:xfrm>
            <a:off x="750711" y="5127978"/>
            <a:ext cx="7973935" cy="400110"/>
          </a:xfrm>
          <a:prstGeom prst="rect">
            <a:avLst/>
          </a:prstGeom>
          <a:noFill/>
        </p:spPr>
        <p:txBody>
          <a:bodyPr wrap="none" rtlCol="0">
            <a:normAutofit/>
          </a:bodyPr>
          <a:lstStyle/>
          <a:p>
            <a:pPr algn="r"/>
            <a:r>
              <a:rPr lang="es-ES" sz="2000" b="1" dirty="0">
                <a:solidFill>
                  <a:schemeClr val="tx1">
                    <a:lumMod val="75000"/>
                    <a:lumOff val="25000"/>
                  </a:schemeClr>
                </a:solidFill>
              </a:rPr>
              <a:t>Serialización en .NET</a:t>
            </a: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s-ES" sz="17000" b="1" dirty="0" smtClean="0">
                <a:solidFill>
                  <a:srgbClr val="F26200">
                    <a:alpha val="40000"/>
                  </a:srgbClr>
                </a:solidFill>
                <a:latin typeface="+mj-lt"/>
                <a:cs typeface="Arial" pitchFamily="34" charset="0"/>
              </a:rPr>
              <a:t>1</a:t>
            </a:r>
            <a:endParaRPr lang="es-ES" sz="17000" b="1" dirty="0">
              <a:solidFill>
                <a:srgbClr val="F26200">
                  <a:alpha val="40000"/>
                </a:srgbClr>
              </a:solidFill>
              <a:latin typeface="+mj-lt"/>
              <a:cs typeface="Arial" pitchFamily="34" charset="0"/>
            </a:endParaRPr>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s-ES" sz="2400" b="1" spc="60" dirty="0">
                <a:solidFill>
                  <a:schemeClr val="bg1"/>
                </a:solidFill>
                <a:effectLst>
                  <a:outerShdw blurRad="50800" dist="25400" dir="5400000" algn="t" rotWithShape="0">
                    <a:prstClr val="black">
                      <a:alpha val="15000"/>
                    </a:prstClr>
                  </a:outerShdw>
                </a:effectLst>
              </a:rPr>
              <a:t>Serialización</a:t>
            </a:r>
          </a:p>
        </p:txBody>
      </p:sp>
      <p:sp>
        <p:nvSpPr>
          <p:cNvPr id="19" name="Oval 18"/>
          <p:cNvSpPr/>
          <p:nvPr/>
        </p:nvSpPr>
        <p:spPr>
          <a:xfrm>
            <a:off x="993680" y="205355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s-ES" sz="17000" b="1" dirty="0">
                <a:solidFill>
                  <a:srgbClr val="2A7A9E">
                    <a:alpha val="40000"/>
                  </a:srgbClr>
                </a:solidFill>
                <a:latin typeface="+mj-lt"/>
                <a:cs typeface="Arial" pitchFamily="34" charset="0"/>
              </a:rPr>
              <a:t>2</a:t>
            </a:r>
          </a:p>
        </p:txBody>
      </p:sp>
      <p:sp>
        <p:nvSpPr>
          <p:cNvPr id="16" name="TextBox 15"/>
          <p:cNvSpPr txBox="1"/>
          <p:nvPr/>
        </p:nvSpPr>
        <p:spPr>
          <a:xfrm>
            <a:off x="3419872" y="2701385"/>
            <a:ext cx="2376264" cy="665695"/>
          </a:xfrm>
          <a:prstGeom prst="rect">
            <a:avLst/>
          </a:prstGeom>
          <a:noFill/>
        </p:spPr>
        <p:txBody>
          <a:bodyPr wrap="square" rtlCol="0">
            <a:normAutofit/>
          </a:bodyPr>
          <a:lstStyle/>
          <a:p>
            <a:pPr algn="ctr">
              <a:lnSpc>
                <a:spcPct val="80000"/>
              </a:lnSpc>
            </a:pPr>
            <a:r>
              <a:rPr lang="es-ES" sz="2300" b="1" spc="60" dirty="0">
                <a:solidFill>
                  <a:schemeClr val="bg1"/>
                </a:solidFill>
                <a:effectLst>
                  <a:outerShdw blurRad="50800" dist="25400" dir="5400000" algn="t" rotWithShape="0">
                    <a:prstClr val="black">
                      <a:alpha val="15000"/>
                    </a:prstClr>
                  </a:outerShdw>
                </a:effectLst>
              </a:rPr>
              <a:t>Atributos </a:t>
            </a:r>
            <a:endParaRPr lang="es-ES" sz="23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68476" y="2052808"/>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p>
        </p:txBody>
      </p:sp>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s-ES" sz="17000" b="1" dirty="0">
                <a:solidFill>
                  <a:srgbClr val="65B131">
                    <a:alpha val="64000"/>
                  </a:srgbClr>
                </a:solidFill>
                <a:latin typeface="+mj-lt"/>
                <a:cs typeface="Arial" pitchFamily="34" charset="0"/>
              </a:rPr>
              <a:t>3</a:t>
            </a: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s-ES" sz="2300" b="1" spc="60" dirty="0" smtClean="0">
                <a:solidFill>
                  <a:schemeClr val="bg1"/>
                </a:solidFill>
                <a:effectLst>
                  <a:outerShdw blurRad="50800" dist="25400" dir="5400000" algn="t" rotWithShape="0">
                    <a:prstClr val="black">
                      <a:alpha val="15000"/>
                    </a:prstClr>
                  </a:outerShdw>
                </a:effectLst>
              </a:rPr>
              <a:t>Procesos </a:t>
            </a:r>
            <a:endParaRPr lang="es-ES" sz="23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56280" y="2052808"/>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s-ES" sz="4000" cap="none" dirty="0" smtClean="0">
                <a:solidFill>
                  <a:prstClr val="black">
                    <a:lumMod val="85000"/>
                    <a:lumOff val="15000"/>
                  </a:prstClr>
                </a:solidFill>
                <a:ea typeface="+mn-ea"/>
                <a:cs typeface="+mn-cs"/>
              </a:rPr>
              <a:t>Serialización:</a:t>
            </a:r>
            <a:r>
              <a:rPr lang="es-ES" sz="4000" b="0" cap="none" dirty="0">
                <a:solidFill>
                  <a:prstClr val="black">
                    <a:lumMod val="50000"/>
                    <a:lumOff val="50000"/>
                  </a:prstClr>
                </a:solidFill>
                <a:ea typeface="+mn-ea"/>
                <a:cs typeface="+mn-cs"/>
              </a:rPr>
              <a:t> </a:t>
            </a:r>
            <a:r>
              <a:rPr lang="es-ES" sz="4000" b="0" cap="none" dirty="0" smtClean="0">
                <a:solidFill>
                  <a:prstClr val="black">
                    <a:lumMod val="50000"/>
                    <a:lumOff val="50000"/>
                  </a:prstClr>
                </a:solidFill>
                <a:ea typeface="+mn-ea"/>
                <a:cs typeface="+mn-cs"/>
              </a:rPr>
              <a:t>¿</a:t>
            </a:r>
            <a:r>
              <a:rPr lang="es-ES" sz="4000" b="0" cap="none" dirty="0">
                <a:solidFill>
                  <a:prstClr val="black">
                    <a:lumMod val="50000"/>
                    <a:lumOff val="50000"/>
                  </a:prstClr>
                </a:solidFill>
                <a:ea typeface="+mn-ea"/>
                <a:cs typeface="+mn-cs"/>
              </a:rPr>
              <a:t>Qué es?</a:t>
            </a:r>
            <a:endParaRPr lang="es-ES" sz="2800" dirty="0"/>
          </a:p>
        </p:txBody>
      </p:sp>
      <p:sp>
        <p:nvSpPr>
          <p:cNvPr id="5" name="Text Placeholder 4"/>
          <p:cNvSpPr>
            <a:spLocks noGrp="1"/>
          </p:cNvSpPr>
          <p:nvPr>
            <p:ph type="body" idx="1"/>
          </p:nvPr>
        </p:nvSpPr>
        <p:spPr/>
        <p:txBody>
          <a:bodyPr/>
          <a:lstStyle/>
          <a:p>
            <a:pPr lvl="0">
              <a:spcBef>
                <a:spcPts val="0"/>
              </a:spcBef>
            </a:pPr>
            <a:r>
              <a:rPr lang="es-ES" sz="1700" b="1" dirty="0">
                <a:solidFill>
                  <a:prstClr val="black">
                    <a:lumMod val="75000"/>
                    <a:lumOff val="25000"/>
                  </a:prstClr>
                </a:solidFill>
              </a:rPr>
              <a:t>Microsoft® </a:t>
            </a:r>
            <a:r>
              <a:rPr lang="es-ES" sz="1700" b="1" dirty="0" smtClean="0">
                <a:solidFill>
                  <a:prstClr val="black">
                    <a:lumMod val="75000"/>
                    <a:lumOff val="25000"/>
                  </a:prstClr>
                </a:solidFill>
              </a:rPr>
              <a:t>.NET </a:t>
            </a:r>
            <a:r>
              <a:rPr lang="es-ES" sz="1700" b="1" dirty="0">
                <a:solidFill>
                  <a:prstClr val="black">
                    <a:lumMod val="75000"/>
                    <a:lumOff val="25000"/>
                  </a:prstClr>
                </a:solidFill>
              </a:rPr>
              <a:t>Framework</a:t>
            </a: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s-ES" sz="17000" b="1" dirty="0">
                <a:solidFill>
                  <a:srgbClr val="F26200">
                    <a:alpha val="40000"/>
                  </a:srgbClr>
                </a:solidFill>
                <a:cs typeface="Arial" pitchFamily="34" charset="0"/>
              </a:rPr>
              <a:t>1</a:t>
            </a: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s-ES" sz="3200" b="1" dirty="0">
                <a:solidFill>
                  <a:prstClr val="white"/>
                </a:solidFill>
              </a:rPr>
              <a:t>Serialización: ¿Qué es?</a:t>
            </a:r>
            <a:endParaRPr lang="es-ES" sz="3200" dirty="0">
              <a:solidFill>
                <a:prstClr val="white"/>
              </a:solidFill>
            </a:endParaRPr>
          </a:p>
        </p:txBody>
      </p:sp>
      <p:sp>
        <p:nvSpPr>
          <p:cNvPr id="3" name="TextBox 2"/>
          <p:cNvSpPr txBox="1"/>
          <p:nvPr/>
        </p:nvSpPr>
        <p:spPr>
          <a:xfrm>
            <a:off x="1586379" y="476672"/>
            <a:ext cx="6730038" cy="1015008"/>
          </a:xfrm>
          <a:prstGeom prst="rect">
            <a:avLst/>
          </a:prstGeom>
          <a:noFill/>
        </p:spPr>
        <p:txBody>
          <a:bodyPr wrap="square" rtlCol="0">
            <a:normAutofit/>
          </a:bodyPr>
          <a:lstStyle/>
          <a:p>
            <a:r>
              <a:rPr lang="es-AR" sz="4400" b="1" dirty="0" smtClean="0">
                <a:solidFill>
                  <a:prstClr val="black">
                    <a:lumMod val="50000"/>
                    <a:lumOff val="50000"/>
                  </a:prstClr>
                </a:solidFill>
              </a:rPr>
              <a:t>¿</a:t>
            </a:r>
            <a:r>
              <a:rPr lang="es-AR" sz="4400" b="1" dirty="0">
                <a:solidFill>
                  <a:prstClr val="black">
                    <a:lumMod val="50000"/>
                    <a:lumOff val="50000"/>
                  </a:prstClr>
                </a:solidFill>
              </a:rPr>
              <a:t>Qué es?</a:t>
            </a:r>
            <a:endParaRPr lang="es-ES" sz="1900" dirty="0">
              <a:solidFill>
                <a:srgbClr val="2C99FC"/>
              </a:solidFill>
            </a:endParaRPr>
          </a:p>
          <a:p>
            <a:endParaRPr lang="es-ES" dirty="0">
              <a:solidFill>
                <a:prstClr val="black"/>
              </a:solidFill>
            </a:endParaRPr>
          </a:p>
        </p:txBody>
      </p:sp>
      <p:sp>
        <p:nvSpPr>
          <p:cNvPr id="50" name="TextBox 7"/>
          <p:cNvSpPr txBox="1"/>
          <p:nvPr/>
        </p:nvSpPr>
        <p:spPr>
          <a:xfrm>
            <a:off x="1586378" y="1340768"/>
            <a:ext cx="7234094" cy="4745632"/>
          </a:xfrm>
          <a:prstGeom prst="rect">
            <a:avLst/>
          </a:prstGeom>
          <a:noFill/>
        </p:spPr>
        <p:txBody>
          <a:bodyPr wrap="square" rtlCol="0">
            <a:noAutofit/>
          </a:bodyPr>
          <a:lstStyle/>
          <a:p>
            <a:pPr>
              <a:lnSpc>
                <a:spcPct val="114000"/>
              </a:lnSpc>
            </a:pPr>
            <a:r>
              <a:rPr lang="es-ES" sz="3600" b="1" dirty="0" smtClean="0">
                <a:solidFill>
                  <a:schemeClr val="accent4">
                    <a:lumMod val="75000"/>
                  </a:schemeClr>
                </a:solidFill>
              </a:rPr>
              <a:t>Definición</a:t>
            </a:r>
            <a:endParaRPr lang="es-ES" sz="3600" b="1" dirty="0">
              <a:solidFill>
                <a:schemeClr val="accent4">
                  <a:lumMod val="75000"/>
                </a:schemeClr>
              </a:solidFill>
            </a:endParaRPr>
          </a:p>
          <a:p>
            <a:pPr>
              <a:lnSpc>
                <a:spcPct val="114000"/>
              </a:lnSpc>
            </a:pPr>
            <a:r>
              <a:rPr lang="es-ES" sz="3200" dirty="0">
                <a:solidFill>
                  <a:prstClr val="black">
                    <a:lumMod val="50000"/>
                    <a:lumOff val="50000"/>
                  </a:prstClr>
                </a:solidFill>
              </a:rPr>
              <a:t>Guardar el estado de un objeto en disco para enviarlo  a través de un </a:t>
            </a:r>
            <a:r>
              <a:rPr lang="es-ES" sz="3200" b="1" dirty="0" err="1">
                <a:solidFill>
                  <a:prstClr val="black">
                    <a:lumMod val="50000"/>
                    <a:lumOff val="50000"/>
                  </a:prstClr>
                </a:solidFill>
              </a:rPr>
              <a:t>stream</a:t>
            </a:r>
            <a:r>
              <a:rPr lang="es-ES" sz="3200" dirty="0">
                <a:solidFill>
                  <a:prstClr val="black">
                    <a:lumMod val="50000"/>
                    <a:lumOff val="50000"/>
                  </a:prstClr>
                </a:solidFill>
              </a:rPr>
              <a:t>. </a:t>
            </a:r>
            <a:endParaRPr lang="es-ES" sz="3200" dirty="0" smtClean="0">
              <a:solidFill>
                <a:prstClr val="black">
                  <a:lumMod val="50000"/>
                  <a:lumOff val="50000"/>
                </a:prstClr>
              </a:solidFill>
            </a:endParaRPr>
          </a:p>
          <a:p>
            <a:pPr>
              <a:lnSpc>
                <a:spcPct val="114000"/>
              </a:lnSpc>
            </a:pPr>
            <a:endParaRPr lang="es-ES" sz="1100" b="1" dirty="0" smtClean="0">
              <a:solidFill>
                <a:schemeClr val="accent4">
                  <a:lumMod val="75000"/>
                </a:schemeClr>
              </a:solidFill>
            </a:endParaRPr>
          </a:p>
          <a:p>
            <a:pPr>
              <a:lnSpc>
                <a:spcPct val="114000"/>
              </a:lnSpc>
            </a:pPr>
            <a:r>
              <a:rPr lang="es-ES" sz="3600" b="1" dirty="0" err="1" smtClean="0">
                <a:solidFill>
                  <a:schemeClr val="accent4">
                    <a:lumMod val="75000"/>
                  </a:schemeClr>
                </a:solidFill>
              </a:rPr>
              <a:t>Stream</a:t>
            </a:r>
            <a:endParaRPr lang="es-ES" sz="3600" b="1" dirty="0">
              <a:solidFill>
                <a:schemeClr val="accent4">
                  <a:lumMod val="75000"/>
                </a:schemeClr>
              </a:solidFill>
            </a:endParaRPr>
          </a:p>
          <a:p>
            <a:pPr>
              <a:lnSpc>
                <a:spcPct val="114000"/>
              </a:lnSpc>
            </a:pPr>
            <a:r>
              <a:rPr lang="es-ES" sz="3200" dirty="0">
                <a:solidFill>
                  <a:prstClr val="black">
                    <a:lumMod val="50000"/>
                    <a:lumOff val="50000"/>
                  </a:prstClr>
                </a:solidFill>
              </a:rPr>
              <a:t>Una vista genérica de una </a:t>
            </a:r>
            <a:r>
              <a:rPr lang="es-ES" sz="3200" b="1" dirty="0">
                <a:solidFill>
                  <a:prstClr val="black">
                    <a:lumMod val="50000"/>
                    <a:lumOff val="50000"/>
                  </a:prstClr>
                </a:solidFill>
              </a:rPr>
              <a:t>secuencia de bytes</a:t>
            </a:r>
            <a:r>
              <a:rPr lang="es-ES" sz="3200" dirty="0" smtClean="0">
                <a:solidFill>
                  <a:prstClr val="black">
                    <a:lumMod val="50000"/>
                    <a:lumOff val="50000"/>
                  </a:prstClr>
                </a:solidFill>
              </a:rPr>
              <a:t>. Un </a:t>
            </a:r>
            <a:r>
              <a:rPr lang="es-ES" sz="3200" dirty="0" err="1">
                <a:solidFill>
                  <a:prstClr val="black">
                    <a:lumMod val="50000"/>
                    <a:lumOff val="50000"/>
                  </a:prstClr>
                </a:solidFill>
              </a:rPr>
              <a:t>stream</a:t>
            </a:r>
            <a:r>
              <a:rPr lang="es-ES" sz="3200" dirty="0">
                <a:solidFill>
                  <a:prstClr val="black">
                    <a:lumMod val="50000"/>
                    <a:lumOff val="50000"/>
                  </a:prstClr>
                </a:solidFill>
              </a:rPr>
              <a:t> </a:t>
            </a:r>
            <a:r>
              <a:rPr lang="es-ES" sz="3200" dirty="0" smtClean="0">
                <a:solidFill>
                  <a:prstClr val="black">
                    <a:lumMod val="50000"/>
                    <a:lumOff val="50000"/>
                  </a:prstClr>
                </a:solidFill>
              </a:rPr>
              <a:t>en C++ puede ser, por ejemplo, </a:t>
            </a:r>
            <a:r>
              <a:rPr lang="es-ES" sz="3200" dirty="0">
                <a:solidFill>
                  <a:prstClr val="black">
                    <a:lumMod val="50000"/>
                    <a:lumOff val="50000"/>
                  </a:prstClr>
                </a:solidFill>
              </a:rPr>
              <a:t>el </a:t>
            </a:r>
            <a:r>
              <a:rPr lang="es-ES" sz="3200" dirty="0" smtClean="0">
                <a:solidFill>
                  <a:prstClr val="black">
                    <a:lumMod val="50000"/>
                    <a:lumOff val="50000"/>
                  </a:prstClr>
                </a:solidFill>
              </a:rPr>
              <a:t>puntero a </a:t>
            </a:r>
            <a:r>
              <a:rPr lang="es-ES" sz="3200" dirty="0">
                <a:solidFill>
                  <a:prstClr val="black">
                    <a:lumMod val="50000"/>
                    <a:lumOff val="50000"/>
                  </a:prstClr>
                </a:solidFill>
              </a:rPr>
              <a:t>un </a:t>
            </a:r>
            <a:r>
              <a:rPr lang="es-ES" sz="3200" dirty="0" smtClean="0">
                <a:solidFill>
                  <a:prstClr val="black">
                    <a:lumMod val="50000"/>
                    <a:lumOff val="50000"/>
                  </a:prstClr>
                </a:solidFill>
              </a:rPr>
              <a:t>archivo ya </a:t>
            </a:r>
            <a:r>
              <a:rPr lang="es-ES" sz="3200" dirty="0">
                <a:solidFill>
                  <a:prstClr val="black">
                    <a:lumMod val="50000"/>
                    <a:lumOff val="50000"/>
                  </a:prstClr>
                </a:solidFill>
              </a:rPr>
              <a:t>sea de lectura o de escritura.</a:t>
            </a:r>
          </a:p>
          <a:p>
            <a:pPr>
              <a:lnSpc>
                <a:spcPct val="114000"/>
              </a:lnSpc>
            </a:pPr>
            <a:endParaRPr lang="es-ES" sz="3200" b="1" dirty="0">
              <a:solidFill>
                <a:prstClr val="black">
                  <a:lumMod val="50000"/>
                  <a:lumOff val="50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s-ES" sz="3200" b="1" dirty="0" smtClean="0">
                <a:solidFill>
                  <a:prstClr val="white"/>
                </a:solidFill>
              </a:rPr>
              <a:t>Escenarios </a:t>
            </a:r>
            <a:endParaRPr lang="es-ES" sz="3200" dirty="0">
              <a:solidFill>
                <a:prstClr val="white"/>
              </a:solidFill>
            </a:endParaRPr>
          </a:p>
        </p:txBody>
      </p:sp>
      <p:sp>
        <p:nvSpPr>
          <p:cNvPr id="3" name="TextBox 2"/>
          <p:cNvSpPr txBox="1"/>
          <p:nvPr/>
        </p:nvSpPr>
        <p:spPr>
          <a:xfrm>
            <a:off x="1586379" y="476672"/>
            <a:ext cx="6730038" cy="1015008"/>
          </a:xfrm>
          <a:prstGeom prst="rect">
            <a:avLst/>
          </a:prstGeom>
          <a:noFill/>
        </p:spPr>
        <p:txBody>
          <a:bodyPr wrap="square" rtlCol="0">
            <a:normAutofit/>
          </a:bodyPr>
          <a:lstStyle/>
          <a:p>
            <a:r>
              <a:rPr lang="es-AR" sz="4400" b="1" dirty="0" smtClean="0">
                <a:solidFill>
                  <a:prstClr val="black">
                    <a:lumMod val="50000"/>
                    <a:lumOff val="50000"/>
                  </a:prstClr>
                </a:solidFill>
              </a:rPr>
              <a:t>Escenarios </a:t>
            </a:r>
            <a:endParaRPr lang="es-ES" sz="1900" dirty="0">
              <a:solidFill>
                <a:srgbClr val="2C99FC"/>
              </a:solidFill>
            </a:endParaRPr>
          </a:p>
          <a:p>
            <a:endParaRPr lang="es-ES" dirty="0">
              <a:solidFill>
                <a:prstClr val="black"/>
              </a:solidFill>
            </a:endParaRPr>
          </a:p>
        </p:txBody>
      </p:sp>
      <p:sp>
        <p:nvSpPr>
          <p:cNvPr id="50" name="TextBox 7"/>
          <p:cNvSpPr txBox="1"/>
          <p:nvPr/>
        </p:nvSpPr>
        <p:spPr>
          <a:xfrm>
            <a:off x="1586378" y="1491680"/>
            <a:ext cx="7234094" cy="4457600"/>
          </a:xfrm>
          <a:prstGeom prst="rect">
            <a:avLst/>
          </a:prstGeom>
          <a:noFill/>
        </p:spPr>
        <p:txBody>
          <a:bodyPr wrap="square" rtlCol="0">
            <a:noAutofit/>
          </a:bodyPr>
          <a:lstStyle/>
          <a:p>
            <a:pPr>
              <a:lnSpc>
                <a:spcPct val="114000"/>
              </a:lnSpc>
            </a:pPr>
            <a:r>
              <a:rPr lang="es-ES" sz="3600" b="1" dirty="0">
                <a:solidFill>
                  <a:schemeClr val="accent4">
                    <a:lumMod val="75000"/>
                  </a:schemeClr>
                </a:solidFill>
              </a:rPr>
              <a:t>Persistencia</a:t>
            </a:r>
          </a:p>
          <a:p>
            <a:pPr>
              <a:lnSpc>
                <a:spcPct val="114000"/>
              </a:lnSpc>
            </a:pPr>
            <a:r>
              <a:rPr lang="es-ES" sz="3600" b="1" dirty="0">
                <a:solidFill>
                  <a:prstClr val="black">
                    <a:lumMod val="50000"/>
                    <a:lumOff val="50000"/>
                  </a:prstClr>
                </a:solidFill>
              </a:rPr>
              <a:t>Almacena y toma </a:t>
            </a:r>
            <a:r>
              <a:rPr lang="es-ES" sz="3600" b="1" dirty="0" smtClean="0">
                <a:solidFill>
                  <a:prstClr val="black">
                    <a:lumMod val="50000"/>
                    <a:lumOff val="50000"/>
                  </a:prstClr>
                </a:solidFill>
              </a:rPr>
              <a:t>la imagen de un objeto desde </a:t>
            </a:r>
            <a:r>
              <a:rPr lang="es-ES" sz="3600" b="1" dirty="0">
                <a:solidFill>
                  <a:prstClr val="black">
                    <a:lumMod val="50000"/>
                    <a:lumOff val="50000"/>
                  </a:prstClr>
                </a:solidFill>
              </a:rPr>
              <a:t>y hacia  un </a:t>
            </a:r>
            <a:r>
              <a:rPr lang="es-ES" sz="3600" b="1" dirty="0" smtClean="0">
                <a:solidFill>
                  <a:prstClr val="black">
                    <a:lumMod val="50000"/>
                    <a:lumOff val="50000"/>
                  </a:prstClr>
                </a:solidFill>
              </a:rPr>
              <a:t>archivo.</a:t>
            </a:r>
            <a:endParaRPr lang="es-ES" sz="3600" b="1" dirty="0">
              <a:solidFill>
                <a:prstClr val="black">
                  <a:lumMod val="50000"/>
                  <a:lumOff val="50000"/>
                </a:prstClr>
              </a:solidFill>
            </a:endParaRPr>
          </a:p>
          <a:p>
            <a:pPr>
              <a:lnSpc>
                <a:spcPct val="114000"/>
              </a:lnSpc>
            </a:pPr>
            <a:endParaRPr lang="es-ES" sz="3600" b="1" dirty="0">
              <a:solidFill>
                <a:prstClr val="black">
                  <a:lumMod val="50000"/>
                  <a:lumOff val="50000"/>
                </a:prstClr>
              </a:solidFill>
            </a:endParaRPr>
          </a:p>
          <a:p>
            <a:pPr>
              <a:lnSpc>
                <a:spcPct val="114000"/>
              </a:lnSpc>
            </a:pPr>
            <a:r>
              <a:rPr lang="es-ES" sz="3600" b="1" dirty="0">
                <a:solidFill>
                  <a:schemeClr val="accent4">
                    <a:lumMod val="75000"/>
                  </a:schemeClr>
                </a:solidFill>
              </a:rPr>
              <a:t>Acceso Remoto</a:t>
            </a:r>
          </a:p>
          <a:p>
            <a:pPr>
              <a:lnSpc>
                <a:spcPct val="114000"/>
              </a:lnSpc>
            </a:pPr>
            <a:r>
              <a:rPr lang="es-ES" sz="3600" b="1" dirty="0">
                <a:solidFill>
                  <a:prstClr val="black">
                    <a:lumMod val="50000"/>
                    <a:lumOff val="50000"/>
                  </a:prstClr>
                </a:solidFill>
              </a:rPr>
              <a:t>Pasa argumentos por valor que se transmiten entre </a:t>
            </a:r>
            <a:r>
              <a:rPr lang="es-ES" sz="3600" b="1" dirty="0" smtClean="0">
                <a:solidFill>
                  <a:prstClr val="black">
                    <a:lumMod val="50000"/>
                    <a:lumOff val="50000"/>
                  </a:prstClr>
                </a:solidFill>
              </a:rPr>
              <a:t>procesos.</a:t>
            </a:r>
            <a:endParaRPr lang="es-ES" sz="3600" b="1" dirty="0">
              <a:solidFill>
                <a:prstClr val="black">
                  <a:lumMod val="50000"/>
                  <a:lumOff val="50000"/>
                </a:prstClr>
              </a:solidFill>
            </a:endParaRPr>
          </a:p>
        </p:txBody>
      </p:sp>
    </p:spTree>
    <p:extLst>
      <p:ext uri="{BB962C8B-B14F-4D97-AF65-F5344CB8AC3E}">
        <p14:creationId xmlns:p14="http://schemas.microsoft.com/office/powerpoint/2010/main" val="6107246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s-ES" sz="17000" b="1">
                <a:solidFill>
                  <a:srgbClr val="2A7A9E">
                    <a:alpha val="40000"/>
                  </a:srgbClr>
                </a:solidFill>
                <a:cs typeface="Arial" pitchFamily="34" charset="0"/>
              </a:rPr>
              <a:t>2</a:t>
            </a:r>
          </a:p>
        </p:txBody>
      </p:sp>
      <p:sp>
        <p:nvSpPr>
          <p:cNvPr id="9" name="Title 8"/>
          <p:cNvSpPr>
            <a:spLocks noGrp="1"/>
          </p:cNvSpPr>
          <p:nvPr>
            <p:ph type="title"/>
          </p:nvPr>
        </p:nvSpPr>
        <p:spPr/>
        <p:txBody>
          <a:bodyPr>
            <a:noAutofit/>
          </a:bodyPr>
          <a:lstStyle/>
          <a:p>
            <a:pPr lvl="0">
              <a:spcBef>
                <a:spcPts val="0"/>
              </a:spcBef>
            </a:pPr>
            <a:r>
              <a:rPr lang="es-ES" sz="4000" cap="none" dirty="0" smtClean="0">
                <a:solidFill>
                  <a:prstClr val="black">
                    <a:lumMod val="85000"/>
                    <a:lumOff val="15000"/>
                  </a:prstClr>
                </a:solidFill>
                <a:ea typeface="+mn-ea"/>
                <a:cs typeface="+mn-cs"/>
              </a:rPr>
              <a:t>Serialización: </a:t>
            </a:r>
            <a:r>
              <a:rPr lang="es-ES" sz="4000" b="0" cap="none" dirty="0" smtClean="0">
                <a:solidFill>
                  <a:prstClr val="black">
                    <a:lumMod val="50000"/>
                    <a:lumOff val="50000"/>
                  </a:prstClr>
                </a:solidFill>
                <a:ea typeface="+mn-ea"/>
                <a:cs typeface="+mn-cs"/>
              </a:rPr>
              <a:t>Atributos</a:t>
            </a:r>
            <a:endParaRPr lang="es-E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s-ES" sz="1700" b="1" dirty="0">
                <a:solidFill>
                  <a:prstClr val="black">
                    <a:lumMod val="75000"/>
                    <a:lumOff val="25000"/>
                  </a:prstClr>
                </a:solidFill>
              </a:rPr>
              <a:t>Introducción a la serialización </a:t>
            </a:r>
          </a:p>
        </p:txBody>
      </p:sp>
    </p:spTree>
    <p:extLst>
      <p:ext uri="{BB962C8B-B14F-4D97-AF65-F5344CB8AC3E}">
        <p14:creationId xmlns:p14="http://schemas.microsoft.com/office/powerpoint/2010/main" val="313885170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s-ES" sz="3200" b="1" dirty="0">
                <a:solidFill>
                  <a:prstClr val="white"/>
                </a:solidFill>
              </a:rPr>
              <a:t>Atributos de la Serialización</a:t>
            </a:r>
          </a:p>
        </p:txBody>
      </p:sp>
      <p:sp>
        <p:nvSpPr>
          <p:cNvPr id="3" name="TextBox 2"/>
          <p:cNvSpPr txBox="1"/>
          <p:nvPr/>
        </p:nvSpPr>
        <p:spPr>
          <a:xfrm>
            <a:off x="1403648" y="476672"/>
            <a:ext cx="7391401" cy="648072"/>
          </a:xfrm>
          <a:prstGeom prst="rect">
            <a:avLst/>
          </a:prstGeom>
          <a:noFill/>
        </p:spPr>
        <p:txBody>
          <a:bodyPr wrap="square" rtlCol="0">
            <a:normAutofit/>
          </a:bodyPr>
          <a:lstStyle/>
          <a:p>
            <a:r>
              <a:rPr lang="es-AR" sz="3200" b="1" dirty="0" smtClean="0">
                <a:solidFill>
                  <a:prstClr val="black">
                    <a:lumMod val="50000"/>
                    <a:lumOff val="50000"/>
                  </a:prstClr>
                </a:solidFill>
              </a:rPr>
              <a:t>Atributos</a:t>
            </a:r>
            <a:endParaRPr lang="es-AR" sz="3200" b="1" dirty="0">
              <a:solidFill>
                <a:prstClr val="black">
                  <a:lumMod val="50000"/>
                  <a:lumOff val="50000"/>
                </a:prstClr>
              </a:solidFill>
            </a:endParaRPr>
          </a:p>
          <a:p>
            <a:endParaRPr lang="es-ES" sz="4400" b="1" dirty="0">
              <a:solidFill>
                <a:prstClr val="black">
                  <a:lumMod val="50000"/>
                  <a:lumOff val="50000"/>
                </a:prstClr>
              </a:solidFill>
            </a:endParaRPr>
          </a:p>
          <a:p>
            <a:endParaRPr lang="es-ES" sz="1900" dirty="0">
              <a:solidFill>
                <a:srgbClr val="2C99FC"/>
              </a:solidFill>
            </a:endParaRPr>
          </a:p>
          <a:p>
            <a:endParaRPr lang="es-ES" dirty="0">
              <a:solidFill>
                <a:prstClr val="black"/>
              </a:solidFill>
            </a:endParaRPr>
          </a:p>
        </p:txBody>
      </p:sp>
      <p:sp>
        <p:nvSpPr>
          <p:cNvPr id="23" name="Rectangle 2"/>
          <p:cNvSpPr txBox="1">
            <a:spLocks noChangeArrowheads="1"/>
          </p:cNvSpPr>
          <p:nvPr/>
        </p:nvSpPr>
        <p:spPr>
          <a:xfrm>
            <a:off x="1403648" y="1219200"/>
            <a:ext cx="7488832" cy="5459413"/>
          </a:xfrm>
          <a:prstGeom prst="rect">
            <a:avLst/>
          </a:prstGeom>
          <a:noFill/>
          <a:ln/>
          <a:extLst>
            <a:ext uri="{91240B29-F687-4F45-9708-019B960494DF}">
              <a14:hiddenLine xmlns:a14="http://schemas.microsoft.com/office/drawing/2010/main" w="9525" algn="ctr">
                <a:solidFill>
                  <a:schemeClr val="tx1"/>
                </a:solidFill>
                <a:miter lim="800000"/>
                <a:headEnd/>
                <a:tailEnd/>
              </a14:hiddenLine>
            </a:ext>
          </a:extLst>
        </p:spPr>
        <p:txBody>
          <a:bodyPr/>
          <a:lstStyle>
            <a:lvl1pPr marL="342900" indent="-342900" algn="l" defTabSz="914400" rtl="0" eaLnBrk="1" latinLnBrk="0" hangingPunct="1">
              <a:spcBef>
                <a:spcPct val="20000"/>
              </a:spcBef>
              <a:buFont typeface="Arial" pitchFamily="34" charset="0"/>
              <a:buChar char="•"/>
              <a:defRPr kumimoji="0" lang="es-ES"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a:buFont typeface="Wingdings" pitchFamily="2" charset="2"/>
              <a:buChar char="§"/>
            </a:pPr>
            <a:r>
              <a:rPr lang="es-ES" sz="2400" dirty="0" smtClean="0"/>
              <a:t>Para marcar una clase, use el atributo </a:t>
            </a:r>
            <a:r>
              <a:rPr lang="es-ES" sz="2400" b="1" dirty="0" err="1">
                <a:solidFill>
                  <a:schemeClr val="accent6">
                    <a:lumMod val="75000"/>
                  </a:schemeClr>
                </a:solidFill>
              </a:rPr>
              <a:t>Serializable</a:t>
            </a:r>
            <a:endParaRPr lang="es-ES" sz="2400" b="1" dirty="0">
              <a:solidFill>
                <a:schemeClr val="accent6">
                  <a:lumMod val="75000"/>
                </a:schemeClr>
              </a:solidFill>
            </a:endParaRPr>
          </a:p>
          <a:p>
            <a:endParaRPr lang="es-ES" sz="2400" dirty="0" smtClean="0"/>
          </a:p>
          <a:p>
            <a:endParaRPr lang="es-ES" sz="2400" dirty="0" smtClean="0"/>
          </a:p>
          <a:p>
            <a:endParaRPr lang="es-ES" sz="2400" dirty="0" smtClean="0"/>
          </a:p>
          <a:p>
            <a:pPr>
              <a:buFont typeface="Wingdings" pitchFamily="2" charset="2"/>
              <a:buChar char="§"/>
            </a:pPr>
            <a:r>
              <a:rPr lang="es-ES" sz="2400" dirty="0" smtClean="0"/>
              <a:t>Para especificar miembros que se deben omitir, use el atributo </a:t>
            </a:r>
            <a:r>
              <a:rPr lang="es-ES" sz="2400" b="1" dirty="0" err="1">
                <a:solidFill>
                  <a:schemeClr val="accent6">
                    <a:lumMod val="75000"/>
                  </a:schemeClr>
                </a:solidFill>
              </a:rPr>
              <a:t>NonSerialized</a:t>
            </a:r>
            <a:endParaRPr lang="es-ES" sz="2400" b="1" dirty="0">
              <a:solidFill>
                <a:schemeClr val="accent6">
                  <a:lumMod val="75000"/>
                </a:schemeClr>
              </a:solidFill>
            </a:endParaRPr>
          </a:p>
          <a:p>
            <a:endParaRPr lang="es-ES" sz="2400" dirty="0" smtClean="0"/>
          </a:p>
          <a:p>
            <a:endParaRPr lang="es-ES" sz="2400" dirty="0" smtClean="0"/>
          </a:p>
          <a:p>
            <a:endParaRPr lang="es-ES" sz="2400" dirty="0" smtClean="0"/>
          </a:p>
          <a:p>
            <a:endParaRPr lang="es-ES" sz="2400" dirty="0" smtClean="0"/>
          </a:p>
          <a:p>
            <a:pPr>
              <a:buFont typeface="Wingdings" pitchFamily="2" charset="2"/>
              <a:buChar char="§"/>
            </a:pPr>
            <a:r>
              <a:rPr lang="es-ES" sz="2400" dirty="0" smtClean="0"/>
              <a:t>Para brindar una serialización personalizada, implemente </a:t>
            </a:r>
            <a:r>
              <a:rPr lang="es-ES" sz="2400" b="1" dirty="0" err="1">
                <a:solidFill>
                  <a:schemeClr val="accent6">
                    <a:lumMod val="75000"/>
                  </a:schemeClr>
                </a:solidFill>
              </a:rPr>
              <a:t>ISerializable</a:t>
            </a:r>
            <a:r>
              <a:rPr lang="es-ES" sz="2400" b="1" dirty="0">
                <a:solidFill>
                  <a:schemeClr val="accent6">
                    <a:lumMod val="75000"/>
                  </a:schemeClr>
                </a:solidFill>
              </a:rPr>
              <a:t> </a:t>
            </a:r>
          </a:p>
        </p:txBody>
      </p:sp>
      <p:sp>
        <p:nvSpPr>
          <p:cNvPr id="28" name="Rectangle 3"/>
          <p:cNvSpPr>
            <a:spLocks noChangeArrowheads="1"/>
          </p:cNvSpPr>
          <p:nvPr/>
        </p:nvSpPr>
        <p:spPr bwMode="auto">
          <a:xfrm>
            <a:off x="1945115" y="1765300"/>
            <a:ext cx="5866540" cy="685800"/>
          </a:xfrm>
          <a:prstGeom prst="rect">
            <a:avLst/>
          </a:prstGeom>
          <a:solidFill>
            <a:srgbClr val="FFFFFF"/>
          </a:solidFill>
          <a:ln w="38100">
            <a:solidFill>
              <a:schemeClr val="bg2"/>
            </a:solidFill>
            <a:miter lim="800000"/>
            <a:headEnd/>
            <a:tailEnd/>
          </a:ln>
          <a:effectLst>
            <a:outerShdw dist="107763" dir="2700000" algn="ctr" rotWithShape="0">
              <a:srgbClr val="CECECE">
                <a:alpha val="50000"/>
              </a:srgbClr>
            </a:outerShdw>
          </a:effectLst>
        </p:spPr>
        <p:txBody>
          <a:bodyPr wrap="none" anchor="ctr"/>
          <a:lstStyle/>
          <a:p>
            <a:r>
              <a:rPr lang="en-US" sz="2400" dirty="0">
                <a:solidFill>
                  <a:schemeClr val="accent4">
                    <a:lumMod val="75000"/>
                  </a:schemeClr>
                </a:solidFill>
              </a:rPr>
              <a:t>[</a:t>
            </a:r>
            <a:r>
              <a:rPr lang="en-US" sz="2400" dirty="0" smtClean="0">
                <a:solidFill>
                  <a:schemeClr val="accent4">
                    <a:lumMod val="75000"/>
                  </a:schemeClr>
                </a:solidFill>
              </a:rPr>
              <a:t>Serializable</a:t>
            </a:r>
            <a:r>
              <a:rPr lang="en-US" sz="2400" dirty="0">
                <a:solidFill>
                  <a:schemeClr val="accent4">
                    <a:lumMod val="75000"/>
                  </a:schemeClr>
                </a:solidFill>
              </a:rPr>
              <a:t>( </a:t>
            </a:r>
            <a:r>
              <a:rPr lang="en-US" sz="2400" dirty="0" smtClean="0">
                <a:solidFill>
                  <a:schemeClr val="accent4">
                    <a:lumMod val="75000"/>
                  </a:schemeClr>
                </a:solidFill>
              </a:rPr>
              <a:t>)] </a:t>
            </a:r>
            <a:r>
              <a:rPr lang="en-US" sz="2400" dirty="0">
                <a:solidFill>
                  <a:schemeClr val="accent4">
                    <a:lumMod val="75000"/>
                  </a:schemeClr>
                </a:solidFill>
              </a:rPr>
              <a:t>p</a:t>
            </a:r>
            <a:r>
              <a:rPr lang="en-US" sz="2400" dirty="0" smtClean="0">
                <a:solidFill>
                  <a:schemeClr val="accent4">
                    <a:lumMod val="75000"/>
                  </a:schemeClr>
                </a:solidFill>
              </a:rPr>
              <a:t>ublic </a:t>
            </a:r>
            <a:r>
              <a:rPr lang="en-US" sz="2400" dirty="0">
                <a:solidFill>
                  <a:schemeClr val="accent4">
                    <a:lumMod val="75000"/>
                  </a:schemeClr>
                </a:solidFill>
              </a:rPr>
              <a:t>c</a:t>
            </a:r>
            <a:r>
              <a:rPr lang="en-US" sz="2400" dirty="0" smtClean="0">
                <a:solidFill>
                  <a:schemeClr val="accent4">
                    <a:lumMod val="75000"/>
                  </a:schemeClr>
                </a:solidFill>
              </a:rPr>
              <a:t>lass </a:t>
            </a:r>
            <a:r>
              <a:rPr lang="en-US" sz="2400" dirty="0" err="1" smtClean="0">
                <a:solidFill>
                  <a:schemeClr val="accent4">
                    <a:lumMod val="75000"/>
                  </a:schemeClr>
                </a:solidFill>
              </a:rPr>
              <a:t>Cliente</a:t>
            </a:r>
            <a:endParaRPr lang="en-US" sz="2400" dirty="0">
              <a:solidFill>
                <a:schemeClr val="accent4">
                  <a:lumMod val="75000"/>
                </a:schemeClr>
              </a:solidFill>
            </a:endParaRPr>
          </a:p>
        </p:txBody>
      </p:sp>
      <p:sp>
        <p:nvSpPr>
          <p:cNvPr id="30" name="Rectangle 4"/>
          <p:cNvSpPr>
            <a:spLocks noChangeArrowheads="1"/>
          </p:cNvSpPr>
          <p:nvPr/>
        </p:nvSpPr>
        <p:spPr bwMode="auto">
          <a:xfrm>
            <a:off x="1982512" y="3933056"/>
            <a:ext cx="5856429" cy="1371600"/>
          </a:xfrm>
          <a:prstGeom prst="rect">
            <a:avLst/>
          </a:prstGeom>
          <a:solidFill>
            <a:srgbClr val="FFFFFF"/>
          </a:solidFill>
          <a:ln w="38100">
            <a:solidFill>
              <a:schemeClr val="bg2"/>
            </a:solidFill>
            <a:miter lim="800000"/>
            <a:headEnd/>
            <a:tailEnd/>
          </a:ln>
          <a:effectLst>
            <a:outerShdw dist="107763" dir="2700000" algn="ctr" rotWithShape="0">
              <a:srgbClr val="CECECE">
                <a:alpha val="50000"/>
              </a:srgbClr>
            </a:outerShdw>
          </a:effectLst>
        </p:spPr>
        <p:txBody>
          <a:bodyPr wrap="none" anchor="ctr"/>
          <a:lstStyle/>
          <a:p>
            <a:r>
              <a:rPr lang="en-US" sz="2400" dirty="0">
                <a:solidFill>
                  <a:schemeClr val="accent4">
                    <a:lumMod val="75000"/>
                  </a:schemeClr>
                </a:solidFill>
              </a:rPr>
              <a:t>[</a:t>
            </a:r>
            <a:r>
              <a:rPr lang="en-US" sz="2400" dirty="0" smtClean="0">
                <a:solidFill>
                  <a:schemeClr val="accent4">
                    <a:lumMod val="75000"/>
                  </a:schemeClr>
                </a:solidFill>
              </a:rPr>
              <a:t>Serializable</a:t>
            </a:r>
            <a:r>
              <a:rPr lang="en-US" sz="2400" dirty="0">
                <a:solidFill>
                  <a:schemeClr val="accent4">
                    <a:lumMod val="75000"/>
                  </a:schemeClr>
                </a:solidFill>
              </a:rPr>
              <a:t>( </a:t>
            </a:r>
            <a:r>
              <a:rPr lang="en-US" sz="2400" dirty="0" smtClean="0">
                <a:solidFill>
                  <a:schemeClr val="accent4">
                    <a:lumMod val="75000"/>
                  </a:schemeClr>
                </a:solidFill>
              </a:rPr>
              <a:t>)] </a:t>
            </a:r>
            <a:r>
              <a:rPr lang="en-US" sz="2400" dirty="0">
                <a:solidFill>
                  <a:schemeClr val="accent4">
                    <a:lumMod val="75000"/>
                  </a:schemeClr>
                </a:solidFill>
              </a:rPr>
              <a:t>p</a:t>
            </a:r>
            <a:r>
              <a:rPr lang="en-US" sz="2400" dirty="0" smtClean="0">
                <a:solidFill>
                  <a:schemeClr val="accent4">
                    <a:lumMod val="75000"/>
                  </a:schemeClr>
                </a:solidFill>
              </a:rPr>
              <a:t>ublic </a:t>
            </a:r>
            <a:r>
              <a:rPr lang="en-US" sz="2400" dirty="0">
                <a:solidFill>
                  <a:schemeClr val="accent4">
                    <a:lumMod val="75000"/>
                  </a:schemeClr>
                </a:solidFill>
              </a:rPr>
              <a:t>c</a:t>
            </a:r>
            <a:r>
              <a:rPr lang="en-US" sz="2400" dirty="0" smtClean="0">
                <a:solidFill>
                  <a:schemeClr val="accent4">
                    <a:lumMod val="75000"/>
                  </a:schemeClr>
                </a:solidFill>
              </a:rPr>
              <a:t>lass </a:t>
            </a:r>
            <a:r>
              <a:rPr lang="en-US" sz="2400" dirty="0" err="1">
                <a:solidFill>
                  <a:schemeClr val="accent4">
                    <a:lumMod val="75000"/>
                  </a:schemeClr>
                </a:solidFill>
              </a:rPr>
              <a:t>Cliente</a:t>
            </a:r>
            <a:endParaRPr lang="en-US" sz="2400" dirty="0">
              <a:solidFill>
                <a:schemeClr val="accent4">
                  <a:lumMod val="75000"/>
                </a:schemeClr>
              </a:solidFill>
            </a:endParaRPr>
          </a:p>
          <a:p>
            <a:r>
              <a:rPr lang="en-US" sz="2400" dirty="0" smtClean="0">
                <a:solidFill>
                  <a:schemeClr val="accent4">
                    <a:lumMod val="75000"/>
                  </a:schemeClr>
                </a:solidFill>
              </a:rPr>
              <a:t>    [</a:t>
            </a:r>
            <a:r>
              <a:rPr lang="en-US" sz="2400" dirty="0" err="1" smtClean="0">
                <a:solidFill>
                  <a:schemeClr val="accent4">
                    <a:lumMod val="75000"/>
                  </a:schemeClr>
                </a:solidFill>
              </a:rPr>
              <a:t>NonSerialized</a:t>
            </a:r>
            <a:r>
              <a:rPr lang="en-US" sz="2400" dirty="0">
                <a:solidFill>
                  <a:schemeClr val="accent4">
                    <a:lumMod val="75000"/>
                  </a:schemeClr>
                </a:solidFill>
              </a:rPr>
              <a:t>( </a:t>
            </a:r>
            <a:r>
              <a:rPr lang="en-US" sz="2400" dirty="0" smtClean="0">
                <a:solidFill>
                  <a:schemeClr val="accent4">
                    <a:lumMod val="75000"/>
                  </a:schemeClr>
                </a:solidFill>
              </a:rPr>
              <a:t>)] int </a:t>
            </a:r>
            <a:r>
              <a:rPr lang="en-US" sz="2400" dirty="0" err="1" smtClean="0">
                <a:solidFill>
                  <a:schemeClr val="accent4">
                    <a:lumMod val="75000"/>
                  </a:schemeClr>
                </a:solidFill>
              </a:rPr>
              <a:t>Edad</a:t>
            </a:r>
            <a:r>
              <a:rPr lang="en-US" sz="2400" dirty="0" smtClean="0">
                <a:solidFill>
                  <a:schemeClr val="accent4">
                    <a:lumMod val="75000"/>
                  </a:schemeClr>
                </a:solidFill>
              </a:rPr>
              <a:t> </a:t>
            </a:r>
            <a:endParaRPr lang="en-US" sz="2400" dirty="0">
              <a:solidFill>
                <a:schemeClr val="accent4">
                  <a:lumMod val="75000"/>
                </a:schemeClr>
              </a:solidFill>
            </a:endParaRPr>
          </a:p>
        </p:txBody>
      </p:sp>
    </p:spTree>
    <p:extLst>
      <p:ext uri="{BB962C8B-B14F-4D97-AF65-F5344CB8AC3E}">
        <p14:creationId xmlns:p14="http://schemas.microsoft.com/office/powerpoint/2010/main" val="3281797232"/>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s-ES" sz="17000" b="1">
                <a:solidFill>
                  <a:srgbClr val="65B131">
                    <a:alpha val="64000"/>
                  </a:srgbClr>
                </a:solidFill>
                <a:cs typeface="Arial" pitchFamily="34" charset="0"/>
              </a:rPr>
              <a:t>3</a:t>
            </a:r>
          </a:p>
        </p:txBody>
      </p:sp>
      <p:sp>
        <p:nvSpPr>
          <p:cNvPr id="8" name="Title 7"/>
          <p:cNvSpPr>
            <a:spLocks noGrp="1"/>
          </p:cNvSpPr>
          <p:nvPr>
            <p:ph type="title"/>
          </p:nvPr>
        </p:nvSpPr>
        <p:spPr/>
        <p:txBody>
          <a:bodyPr>
            <a:noAutofit/>
          </a:bodyPr>
          <a:lstStyle/>
          <a:p>
            <a:pPr lvl="0">
              <a:spcBef>
                <a:spcPts val="0"/>
              </a:spcBef>
            </a:pPr>
            <a:r>
              <a:rPr lang="es-ES" sz="4000" cap="none" dirty="0" smtClean="0">
                <a:solidFill>
                  <a:prstClr val="black">
                    <a:lumMod val="85000"/>
                    <a:lumOff val="15000"/>
                  </a:prstClr>
                </a:solidFill>
                <a:ea typeface="+mn-ea"/>
                <a:cs typeface="+mn-cs"/>
              </a:rPr>
              <a:t>Proceso </a:t>
            </a:r>
            <a:r>
              <a:rPr lang="es-ES" sz="4000" b="0" cap="none" dirty="0" smtClean="0">
                <a:solidFill>
                  <a:prstClr val="black">
                    <a:lumMod val="50000"/>
                    <a:lumOff val="50000"/>
                  </a:prstClr>
                </a:solidFill>
                <a:ea typeface="+mn-ea"/>
                <a:cs typeface="+mn-cs"/>
              </a:rPr>
              <a:t>de </a:t>
            </a:r>
            <a:r>
              <a:rPr lang="es-ES" sz="4000" b="0" cap="none" dirty="0">
                <a:solidFill>
                  <a:prstClr val="black">
                    <a:lumMod val="50000"/>
                    <a:lumOff val="50000"/>
                  </a:prstClr>
                </a:solidFill>
                <a:ea typeface="+mn-ea"/>
                <a:cs typeface="+mn-cs"/>
              </a:rPr>
              <a:t>Serialización</a:t>
            </a:r>
            <a:endParaRPr lang="es-ES" sz="2800" dirty="0"/>
          </a:p>
        </p:txBody>
      </p:sp>
      <p:sp>
        <p:nvSpPr>
          <p:cNvPr id="9" name="Text Placeholder 8"/>
          <p:cNvSpPr>
            <a:spLocks noGrp="1"/>
          </p:cNvSpPr>
          <p:nvPr>
            <p:ph type="body" idx="1"/>
          </p:nvPr>
        </p:nvSpPr>
        <p:spPr/>
        <p:txBody>
          <a:bodyPr vert="horz" lIns="91440" tIns="45720" rIns="91440" bIns="45720" rtlCol="0" anchor="b">
            <a:normAutofit/>
          </a:bodyPr>
          <a:lstStyle/>
          <a:p>
            <a:pPr>
              <a:spcBef>
                <a:spcPts val="0"/>
              </a:spcBef>
            </a:pPr>
            <a:r>
              <a:rPr lang="es-ES" sz="1700" b="1" dirty="0">
                <a:solidFill>
                  <a:prstClr val="black">
                    <a:lumMod val="75000"/>
                    <a:lumOff val="25000"/>
                  </a:prstClr>
                </a:solidFill>
              </a:rPr>
              <a:t>Introducción </a:t>
            </a:r>
            <a:r>
              <a:rPr lang="es-ES" sz="1700" b="1" dirty="0" smtClean="0">
                <a:solidFill>
                  <a:prstClr val="black">
                    <a:lumMod val="75000"/>
                    <a:lumOff val="25000"/>
                  </a:prstClr>
                </a:solidFill>
              </a:rPr>
              <a:t>a la Serialización</a:t>
            </a:r>
            <a:endParaRPr lang="es-ES" sz="1700" b="1" dirty="0">
              <a:solidFill>
                <a:prstClr val="black">
                  <a:lumMod val="75000"/>
                  <a:lumOff val="25000"/>
                </a:prstClr>
              </a:solidFill>
            </a:endParaRPr>
          </a:p>
        </p:txBody>
      </p:sp>
    </p:spTree>
    <p:extLst>
      <p:ext uri="{BB962C8B-B14F-4D97-AF65-F5344CB8AC3E}">
        <p14:creationId xmlns:p14="http://schemas.microsoft.com/office/powerpoint/2010/main" val="2198849249"/>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Presentación de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1120</Words>
  <Application>Microsoft Office PowerPoint</Application>
  <PresentationFormat>Presentación en pantalla (4:3)</PresentationFormat>
  <Paragraphs>125</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Georgia</vt:lpstr>
      <vt:lpstr>Wingdings</vt:lpstr>
      <vt:lpstr>Presentación de PowerPoint 2010</vt:lpstr>
      <vt:lpstr>Presentación de Serialización en .NET </vt:lpstr>
      <vt:lpstr>Presentación de PowerPoint</vt:lpstr>
      <vt:lpstr>Presentación de PowerPoint</vt:lpstr>
      <vt:lpstr>Serialización: ¿Qué es?</vt:lpstr>
      <vt:lpstr>Presentación de PowerPoint</vt:lpstr>
      <vt:lpstr>Presentación de PowerPoint</vt:lpstr>
      <vt:lpstr>Serialización: Atributos</vt:lpstr>
      <vt:lpstr>Presentación de PowerPoint</vt:lpstr>
      <vt:lpstr>Proceso de Serialización</vt:lpstr>
      <vt:lpstr>Procesos de Serialización </vt:lpstr>
      <vt:lpstr>Pregunta… ¿Cómo es el código en C# para serializar? </vt:lpstr>
      <vt:lpstr>Serialización File | New</vt:lpstr>
      <vt:lpstr>¿Serialización, problemas de seguridad? </vt:lpstr>
      <vt:lpstr>Seguridad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2012-08-30T00:56:29Z</dcterms:created>
  <dcterms:modified xsi:type="dcterms:W3CDTF">2018-09-12T21:27:38Z</dcterms:modified>
</cp:coreProperties>
</file>