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95" d="100"/>
          <a:sy n="95" d="100"/>
        </p:scale>
        <p:origin x="-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andregistry.data.gov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85C-2F5A-4E40-BFB4-096E148C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19DA0-1366-1341-A41F-8B18ECD7E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FINALE</a:t>
            </a:r>
          </a:p>
        </p:txBody>
      </p:sp>
    </p:spTree>
    <p:extLst>
      <p:ext uri="{BB962C8B-B14F-4D97-AF65-F5344CB8AC3E}">
        <p14:creationId xmlns:p14="http://schemas.microsoft.com/office/powerpoint/2010/main" val="424709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2" y="1969942"/>
            <a:ext cx="11074920" cy="646100"/>
          </a:xfrm>
        </p:spPr>
        <p:txBody>
          <a:bodyPr>
            <a:no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  <a:p>
            <a:pPr lvl="1"/>
            <a:r>
              <a:rPr lang="en-SG" sz="2000" dirty="0">
                <a:effectLst/>
              </a:rPr>
              <a:t>After exploring the dataset and gaining insights into it, we are ready to use the clustering methodology to </a:t>
            </a:r>
            <a:r>
              <a:rPr lang="en-SG" sz="2000" dirty="0" err="1">
                <a:effectLst/>
              </a:rPr>
              <a:t>analyze</a:t>
            </a:r>
            <a:r>
              <a:rPr lang="en-SG" sz="2000" dirty="0">
                <a:effectLst/>
              </a:rPr>
              <a:t> real estates. We will use the k-means clustering technique as it is fast and efficient in terms of computational cost, is highly flexible to account for mutations in real estate market in London and is accurate.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AB168-10E1-7249-B37E-8B6076D0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2" y="3497052"/>
            <a:ext cx="4357745" cy="2941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E53A3-8060-6048-91F7-1EAD0479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0" y="3556698"/>
            <a:ext cx="5437704" cy="29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523999"/>
            <a:ext cx="9905998" cy="489024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interesting to note that, although West London (Notting Hill, Kensington, Chelsea, Marylebone) and North-West London (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Hampsted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might be considered highly profitable venues to purchase a real estate according to amenities and essential facilities surrounding such venues i.e. elementary schools, high schools, hospitals &amp; grocery stores, </a:t>
            </a:r>
          </a:p>
          <a:p>
            <a:pPr lvl="1"/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South-West London (Wandsworth, Balham) and North-West London (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Isliington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are arising as next future elite venues with a wide range of amenities and facilities. Accordingly, one might target under-priced real estates in these areas of London in order to make a business affair.</a:t>
            </a:r>
          </a:p>
          <a:p>
            <a:endParaRPr lang="en-S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Second, we may 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our results according to the five clusters we have produced. </a:t>
            </a:r>
          </a:p>
          <a:p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 though, all clusters could praise an optimal range of facilities and amenities, we have found two main patterns. </a:t>
            </a:r>
          </a:p>
          <a:p>
            <a:pPr lvl="1"/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pattern we are referring to, i.e. Clusters 0, 2 and 4, may target home buyers prone to live in 'green' areas with parks, waterfronts. </a:t>
            </a:r>
          </a:p>
          <a:p>
            <a:pPr lvl="1"/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Instead, the second pattern we are referring to, i.e. Clusters 1 and 3, may target individuals who love pubs, theatres and soccer.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 err="1">
                <a:effectLst/>
              </a:rPr>
              <a:t>COnclusion</a:t>
            </a:r>
            <a:endParaRPr lang="en-SG" b="1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425388"/>
            <a:ext cx="9905998" cy="4823012"/>
          </a:xfrm>
        </p:spPr>
        <p:txBody>
          <a:bodyPr>
            <a:noAutofit/>
          </a:bodyPr>
          <a:lstStyle/>
          <a:p>
            <a:r>
              <a:rPr lang="en-SG" dirty="0">
                <a:effectLst/>
              </a:rPr>
              <a:t>it is still an "ever-green" for business. </a:t>
            </a:r>
          </a:p>
          <a:p>
            <a:r>
              <a:rPr lang="en-SG" dirty="0">
                <a:effectLst/>
              </a:rPr>
              <a:t>We discussed our results under two main perspectives. </a:t>
            </a:r>
          </a:p>
          <a:p>
            <a:pPr lvl="1"/>
            <a:r>
              <a:rPr lang="en-SG" dirty="0">
                <a:effectLst/>
              </a:rPr>
              <a:t>First, we examined them according to </a:t>
            </a:r>
            <a:r>
              <a:rPr lang="en-SG" dirty="0" err="1">
                <a:effectLst/>
              </a:rPr>
              <a:t>neighborhoods</a:t>
            </a:r>
            <a:r>
              <a:rPr lang="en-SG" dirty="0">
                <a:effectLst/>
              </a:rPr>
              <a:t>/London areas. although West London and North-West London might be considered highly profitable venues to purchase a real estate according to amenities and essential facilities surrounding such venues, South-West London and North-West London are arising as next future elite venues with a wide range of amenities and facilities. </a:t>
            </a:r>
          </a:p>
          <a:p>
            <a:pPr lvl="1"/>
            <a:r>
              <a:rPr lang="en-SG" dirty="0">
                <a:effectLst/>
              </a:rPr>
              <a:t>Accordingly, one might target under-priced real estates in these areas of London in order to make a business affair. </a:t>
            </a:r>
          </a:p>
          <a:p>
            <a:pPr lvl="1"/>
            <a:r>
              <a:rPr lang="en-SG" dirty="0">
                <a:effectLst/>
              </a:rPr>
              <a:t>Second, we </a:t>
            </a:r>
            <a:r>
              <a:rPr lang="en-SG" dirty="0" err="1">
                <a:effectLst/>
              </a:rPr>
              <a:t>analyzed</a:t>
            </a:r>
            <a:r>
              <a:rPr lang="en-SG" dirty="0">
                <a:effectLst/>
              </a:rPr>
              <a:t> our results according to the five clusters we produced. While Clusters 0, 2 and 4 may target home buyers prone to live in 'green' areas with parks, waterfronts, Clusters 1 and 3 may target individuals who love pubs, theatres and soccer.</a:t>
            </a:r>
            <a:endParaRPr lang="en-S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554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4" y="1216479"/>
            <a:ext cx="9905998" cy="3377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london</a:t>
            </a: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housing market is in a rut.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Facing possible higher taxes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bank of </a:t>
            </a:r>
            <a:r>
              <a:rPr lang="en-S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england</a:t>
            </a: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that U.K. Home values could fall as much as 30 percent in the event of a disorderly exit from the </a:t>
            </a:r>
            <a:r>
              <a:rPr lang="en-S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european</a:t>
            </a: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union.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hidden price falls, record-low sales, homebuilder exodus and tax hikes addressing overseas buyers of homes in </a:t>
            </a:r>
            <a:r>
              <a:rPr lang="en-S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england</a:t>
            </a: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wales.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381124"/>
            <a:ext cx="9905998" cy="409575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SG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need for homebuyers clientele in London to make wise and effective decisions. </a:t>
            </a:r>
          </a:p>
          <a:p>
            <a:pPr>
              <a:lnSpc>
                <a:spcPct val="170000"/>
              </a:lnSpc>
            </a:pPr>
            <a:r>
              <a:rPr lang="en-SG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could we provide support to homebuyers clientele in to purchase a suitable real estate in London in this uncertain economic and financial scenario?</a:t>
            </a:r>
          </a:p>
          <a:p>
            <a:pPr>
              <a:lnSpc>
                <a:spcPct val="170000"/>
              </a:lnSpc>
            </a:pPr>
            <a:r>
              <a:rPr lang="en-SG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solve this business problem, </a:t>
            </a:r>
          </a:p>
          <a:p>
            <a:pPr lvl="1">
              <a:lnSpc>
                <a:spcPct val="17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going to cluster London neighbourhoods in order to recommend venues</a:t>
            </a:r>
          </a:p>
          <a:p>
            <a:pPr lvl="1">
              <a:lnSpc>
                <a:spcPct val="170000"/>
              </a:lnSpc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current average price of real estate where homebuyers can make a real estate investment.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S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Recommendation: We will recommend profitable venues according to amenities and essential facilities surrounding such venues i.e. elementary schools, high schools, hospitals &amp; grocery stores.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2177143"/>
            <a:ext cx="9905998" cy="3299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on London properties and the relative price paid data were extracted from the HM Land Registry (</a:t>
            </a:r>
            <a:r>
              <a:rPr lang="en-SG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http://landregistry.data.gov.uk/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explore and target recommended locations across different venues according to the presence of amenities and essential facilities, </a:t>
            </a:r>
          </a:p>
          <a:p>
            <a:pPr>
              <a:lnSpc>
                <a:spcPct val="150000"/>
              </a:lnSpc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will access data through 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 interface and arrange them as a 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visualization. </a:t>
            </a:r>
          </a:p>
          <a:p>
            <a:pPr>
              <a:lnSpc>
                <a:spcPct val="150000"/>
              </a:lnSpc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merging data on London properties and the relative price paid data from the HM Land Registry and data on amenities and essential facilities surrounding such properties from </a:t>
            </a:r>
            <a:r>
              <a:rPr lang="en-S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 interface, we will be able to recommend profitable real estate investments.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349829"/>
            <a:ext cx="9905998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 stages: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1. Collect Inspection Data 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2. Explore and Understand Data 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3. Data preparation and 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4. Modelling</a:t>
            </a:r>
            <a:endParaRPr lang="en-S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349829"/>
            <a:ext cx="9905998" cy="2362200"/>
          </a:xfrm>
        </p:spPr>
        <p:txBody>
          <a:bodyPr>
            <a:no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1. Collect Inspection Data </a:t>
            </a:r>
          </a:p>
          <a:p>
            <a:r>
              <a:rPr lang="en-SG" dirty="0">
                <a:effectLst/>
              </a:rPr>
              <a:t>After importing the necessary libraries, we download the data from the HM Land Registry website as follows:</a:t>
            </a:r>
            <a:endParaRPr lang="en-S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FF19B-8FC4-204C-890A-C0C57F44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76" y="3301400"/>
            <a:ext cx="7724066" cy="33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7" y="1349829"/>
            <a:ext cx="9905998" cy="2362200"/>
          </a:xfrm>
        </p:spPr>
        <p:txBody>
          <a:bodyPr>
            <a:no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EXPLORE AND UNDERSTAND DATA</a:t>
            </a:r>
          </a:p>
          <a:p>
            <a:r>
              <a:rPr lang="en-SG" dirty="0">
                <a:effectLst/>
              </a:rPr>
              <a:t>We read the dataset that we collected from the HM Land Registry website into a pandas' data frame and display the first five rows of it as follows: </a:t>
            </a:r>
            <a:endParaRPr lang="en-S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CA725-5530-5544-BEF5-B8562F36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5" y="3365358"/>
            <a:ext cx="11197434" cy="25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80" y="3620531"/>
            <a:ext cx="7834179" cy="646100"/>
          </a:xfrm>
        </p:spPr>
        <p:txBody>
          <a:bodyPr>
            <a:noAutofit/>
          </a:bodyPr>
          <a:lstStyle/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lvl="1"/>
            <a:r>
              <a:rPr lang="en-SG" sz="1400" dirty="0">
                <a:effectLst/>
              </a:rPr>
              <a:t>At this stage, we prepare our dataset for the </a:t>
            </a:r>
            <a:r>
              <a:rPr lang="en-SG" sz="1400" dirty="0" err="1">
                <a:effectLst/>
              </a:rPr>
              <a:t>modeling</a:t>
            </a:r>
            <a:r>
              <a:rPr lang="en-SG" sz="1400" dirty="0">
                <a:effectLst/>
              </a:rPr>
              <a:t> process, opting for the most suitable machine learning algorithm for our scope. Accordingly, we perform the following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Rename the column names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Format the date column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Sort data by date of sale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Select data only for the city of London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Make a list of street names in London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Calculate the street-wise average price of the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Read the street-wise coordinates into a data frame, eliminating recurring word London from individual names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Join the data to find the coordinates of locations which fit into client's budget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effectLst/>
              </a:rPr>
              <a:t>Plot recommended locations on London map along with current market prices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632-30EE-304F-8F3E-09B6B7B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SG" b="1" dirty="0">
                <a:effectLst/>
              </a:rPr>
              <a:t>Methodology section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D30D-098F-BC4D-AA62-56988B4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63" y="1361426"/>
            <a:ext cx="7834179" cy="646100"/>
          </a:xfrm>
        </p:spPr>
        <p:txBody>
          <a:bodyPr>
            <a:no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E7339-0908-3E41-AB28-FCC85AF8DFC4}"/>
              </a:ext>
            </a:extLst>
          </p:cNvPr>
          <p:cNvSpPr/>
          <p:nvPr/>
        </p:nvSpPr>
        <p:spPr>
          <a:xfrm>
            <a:off x="7892970" y="58790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17E16-1148-C142-8B67-141C8327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55" y="2935413"/>
            <a:ext cx="4258670" cy="116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31961-F5B1-0A43-AF97-5E630DBF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90" y="2007525"/>
            <a:ext cx="3930222" cy="3033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0FBBF9-0EF4-3549-B17E-7FF7A2669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09" y="2007526"/>
            <a:ext cx="2517867" cy="30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932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Capstone Project week 2</vt:lpstr>
      <vt:lpstr>BACKGROUND</vt:lpstr>
      <vt:lpstr>Business problem</vt:lpstr>
      <vt:lpstr>Data section</vt:lpstr>
      <vt:lpstr>Methodology section</vt:lpstr>
      <vt:lpstr>Methodology section I</vt:lpstr>
      <vt:lpstr>Methodology section II</vt:lpstr>
      <vt:lpstr>Methodology section III</vt:lpstr>
      <vt:lpstr>Methodology section III</vt:lpstr>
      <vt:lpstr>Methodology section IV</vt:lpstr>
      <vt:lpstr>RESULTS &amp;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week 2</dc:title>
  <dc:creator>Hadi Rahmad</dc:creator>
  <cp:lastModifiedBy>Hadi Rahmad</cp:lastModifiedBy>
  <cp:revision>3</cp:revision>
  <dcterms:created xsi:type="dcterms:W3CDTF">2020-06-23T04:48:12Z</dcterms:created>
  <dcterms:modified xsi:type="dcterms:W3CDTF">2020-06-23T05:16:44Z</dcterms:modified>
</cp:coreProperties>
</file>