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5" r:id="rId9"/>
    <p:sldId id="266" r:id="rId10"/>
    <p:sldId id="267" r:id="rId11"/>
    <p:sldId id="268" r:id="rId12"/>
    <p:sldId id="270" r:id="rId13"/>
    <p:sldId id="271"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2" d="100"/>
          <a:sy n="72" d="100"/>
        </p:scale>
        <p:origin x="-1326" y="-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E352596-BBD1-44D0-A06A-5B5DD5EF03BE}" type="datetimeFigureOut">
              <a:rPr lang="en-US" smtClean="0"/>
              <a:pPr/>
              <a:t>7/3/2018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84FEF4-FE09-4A62-91B5-34CD1BE83FE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352596-BBD1-44D0-A06A-5B5DD5EF03BE}" type="datetimeFigureOut">
              <a:rPr lang="en-US" smtClean="0"/>
              <a:pPr/>
              <a:t>7/3/2018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84FEF4-FE09-4A62-91B5-34CD1BE83FE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352596-BBD1-44D0-A06A-5B5DD5EF03BE}" type="datetimeFigureOut">
              <a:rPr lang="en-US" smtClean="0"/>
              <a:pPr/>
              <a:t>7/3/2018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84FEF4-FE09-4A62-91B5-34CD1BE83FE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352596-BBD1-44D0-A06A-5B5DD5EF03BE}" type="datetimeFigureOut">
              <a:rPr lang="en-US" smtClean="0"/>
              <a:pPr/>
              <a:t>7/3/2018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84FEF4-FE09-4A62-91B5-34CD1BE83FE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352596-BBD1-44D0-A06A-5B5DD5EF03BE}" type="datetimeFigureOut">
              <a:rPr lang="en-US" smtClean="0"/>
              <a:pPr/>
              <a:t>7/3/2018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84FEF4-FE09-4A62-91B5-34CD1BE83FE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E352596-BBD1-44D0-A06A-5B5DD5EF03BE}" type="datetimeFigureOut">
              <a:rPr lang="en-US" smtClean="0"/>
              <a:pPr/>
              <a:t>7/3/2018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84FEF4-FE09-4A62-91B5-34CD1BE83FE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E352596-BBD1-44D0-A06A-5B5DD5EF03BE}" type="datetimeFigureOut">
              <a:rPr lang="en-US" smtClean="0"/>
              <a:pPr/>
              <a:t>7/3/2018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84FEF4-FE09-4A62-91B5-34CD1BE83FE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E352596-BBD1-44D0-A06A-5B5DD5EF03BE}" type="datetimeFigureOut">
              <a:rPr lang="en-US" smtClean="0"/>
              <a:pPr/>
              <a:t>7/3/2018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84FEF4-FE09-4A62-91B5-34CD1BE83FE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352596-BBD1-44D0-A06A-5B5DD5EF03BE}" type="datetimeFigureOut">
              <a:rPr lang="en-US" smtClean="0"/>
              <a:pPr/>
              <a:t>7/3/2018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84FEF4-FE09-4A62-91B5-34CD1BE83FE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352596-BBD1-44D0-A06A-5B5DD5EF03BE}" type="datetimeFigureOut">
              <a:rPr lang="en-US" smtClean="0"/>
              <a:pPr/>
              <a:t>7/3/2018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84FEF4-FE09-4A62-91B5-34CD1BE83FE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352596-BBD1-44D0-A06A-5B5DD5EF03BE}" type="datetimeFigureOut">
              <a:rPr lang="en-US" smtClean="0"/>
              <a:pPr/>
              <a:t>7/3/2018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84FEF4-FE09-4A62-91B5-34CD1BE83FE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352596-BBD1-44D0-A06A-5B5DD5EF03BE}" type="datetimeFigureOut">
              <a:rPr lang="en-US" smtClean="0"/>
              <a:pPr/>
              <a:t>7/3/2018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84FEF4-FE09-4A62-91B5-34CD1BE83FE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04801"/>
            <a:ext cx="8153400" cy="1523999"/>
          </a:xfrm>
        </p:spPr>
        <p:txBody>
          <a:bodyPr>
            <a:normAutofit/>
          </a:bodyPr>
          <a:lstStyle/>
          <a:p>
            <a:r>
              <a:rPr lang="en-US" sz="2800" dirty="0" smtClean="0">
                <a:latin typeface="Times New Roman" pitchFamily="18" charset="0"/>
                <a:cs typeface="Times New Roman" pitchFamily="18" charset="0"/>
              </a:rPr>
              <a:t>WEB SECURITY FOR CLOUD BASED PASSWORD MANAGEMENT SYSTEM.</a:t>
            </a:r>
            <a:endParaRPr lang="en-US" sz="2800" dirty="0">
              <a:latin typeface="Times New Roman" pitchFamily="18" charset="0"/>
              <a:cs typeface="Times New Roman" pitchFamily="18" charset="0"/>
            </a:endParaRPr>
          </a:p>
        </p:txBody>
      </p:sp>
      <p:sp>
        <p:nvSpPr>
          <p:cNvPr id="3" name="Subtitle 2"/>
          <p:cNvSpPr>
            <a:spLocks noGrp="1"/>
          </p:cNvSpPr>
          <p:nvPr>
            <p:ph type="subTitle" idx="1"/>
          </p:nvPr>
        </p:nvSpPr>
        <p:spPr>
          <a:xfrm>
            <a:off x="914400" y="1600200"/>
            <a:ext cx="7391400" cy="4724400"/>
          </a:xfrm>
        </p:spPr>
        <p:txBody>
          <a:bodyPr>
            <a:normAutofit fontScale="47500" lnSpcReduction="20000"/>
          </a:bodyPr>
          <a:lstStyle/>
          <a:p>
            <a:pPr>
              <a:lnSpc>
                <a:spcPct val="170000"/>
              </a:lnSpc>
            </a:pPr>
            <a:r>
              <a:rPr lang="en-US" sz="4200" dirty="0" smtClean="0">
                <a:solidFill>
                  <a:schemeClr val="tx1"/>
                </a:solidFill>
                <a:latin typeface="Times New Roman" pitchFamily="18" charset="0"/>
                <a:cs typeface="Times New Roman" pitchFamily="18" charset="0"/>
              </a:rPr>
              <a:t>By</a:t>
            </a:r>
          </a:p>
          <a:p>
            <a:pPr>
              <a:lnSpc>
                <a:spcPct val="170000"/>
              </a:lnSpc>
            </a:pPr>
            <a:r>
              <a:rPr lang="en-US" sz="4200" dirty="0" err="1" smtClean="0">
                <a:solidFill>
                  <a:schemeClr val="tx1"/>
                </a:solidFill>
                <a:latin typeface="Times New Roman" pitchFamily="18" charset="0"/>
                <a:cs typeface="Times New Roman" pitchFamily="18" charset="0"/>
              </a:rPr>
              <a:t>Ugorji</a:t>
            </a:r>
            <a:r>
              <a:rPr lang="en-US" sz="4200" dirty="0" smtClean="0">
                <a:solidFill>
                  <a:schemeClr val="tx1"/>
                </a:solidFill>
                <a:latin typeface="Times New Roman" pitchFamily="18" charset="0"/>
                <a:cs typeface="Times New Roman" pitchFamily="18" charset="0"/>
              </a:rPr>
              <a:t> Sunday </a:t>
            </a:r>
            <a:r>
              <a:rPr lang="en-US" sz="4200" dirty="0" err="1" smtClean="0">
                <a:solidFill>
                  <a:schemeClr val="tx1"/>
                </a:solidFill>
                <a:latin typeface="Times New Roman" pitchFamily="18" charset="0"/>
                <a:cs typeface="Times New Roman" pitchFamily="18" charset="0"/>
              </a:rPr>
              <a:t>Kalu</a:t>
            </a:r>
            <a:r>
              <a:rPr lang="en-US" sz="4200" dirty="0" smtClean="0">
                <a:solidFill>
                  <a:schemeClr val="tx1"/>
                </a:solidFill>
                <a:latin typeface="Times New Roman" pitchFamily="18" charset="0"/>
                <a:cs typeface="Times New Roman" pitchFamily="18" charset="0"/>
              </a:rPr>
              <a:t>.</a:t>
            </a:r>
          </a:p>
          <a:p>
            <a:pPr>
              <a:lnSpc>
                <a:spcPct val="170000"/>
              </a:lnSpc>
            </a:pPr>
            <a:r>
              <a:rPr lang="en-US" sz="4200" dirty="0" smtClean="0">
                <a:solidFill>
                  <a:schemeClr val="tx1"/>
                </a:solidFill>
                <a:latin typeface="Times New Roman" pitchFamily="18" charset="0"/>
                <a:cs typeface="Times New Roman" pitchFamily="18" charset="0"/>
              </a:rPr>
              <a:t>2014/195275</a:t>
            </a:r>
          </a:p>
          <a:p>
            <a:pPr>
              <a:lnSpc>
                <a:spcPct val="170000"/>
              </a:lnSpc>
            </a:pPr>
            <a:r>
              <a:rPr lang="en-US" sz="4200" dirty="0" smtClean="0">
                <a:solidFill>
                  <a:schemeClr val="tx1"/>
                </a:solidFill>
                <a:effectLst/>
                <a:latin typeface="Times New Roman" pitchFamily="18" charset="0"/>
                <a:cs typeface="Times New Roman" pitchFamily="18" charset="0"/>
              </a:rPr>
              <a:t>Being A </a:t>
            </a:r>
            <a:r>
              <a:rPr lang="en-US" sz="4200" dirty="0" err="1" smtClean="0">
                <a:solidFill>
                  <a:schemeClr val="tx1"/>
                </a:solidFill>
                <a:effectLst/>
                <a:latin typeface="Times New Roman" pitchFamily="18" charset="0"/>
                <a:cs typeface="Times New Roman" pitchFamily="18" charset="0"/>
              </a:rPr>
              <a:t>B.Sc</a:t>
            </a:r>
            <a:r>
              <a:rPr lang="en-US" sz="4200" dirty="0" smtClean="0">
                <a:solidFill>
                  <a:schemeClr val="tx1"/>
                </a:solidFill>
                <a:effectLst/>
                <a:latin typeface="Times New Roman" pitchFamily="18" charset="0"/>
                <a:cs typeface="Times New Roman" pitchFamily="18" charset="0"/>
              </a:rPr>
              <a:t> Project Report Submitted In Partial </a:t>
            </a:r>
            <a:r>
              <a:rPr lang="en-US" sz="4200" dirty="0" smtClean="0">
                <a:solidFill>
                  <a:schemeClr val="tx1"/>
                </a:solidFill>
                <a:effectLst/>
                <a:latin typeface="Times New Roman" pitchFamily="18" charset="0"/>
                <a:cs typeface="Times New Roman" pitchFamily="18" charset="0"/>
              </a:rPr>
              <a:t>Fulfillment </a:t>
            </a:r>
            <a:r>
              <a:rPr lang="en-US" sz="4200" dirty="0" smtClean="0">
                <a:solidFill>
                  <a:schemeClr val="tx1"/>
                </a:solidFill>
                <a:effectLst/>
                <a:latin typeface="Times New Roman" pitchFamily="18" charset="0"/>
                <a:cs typeface="Times New Roman" pitchFamily="18" charset="0"/>
              </a:rPr>
              <a:t>Of The Requirements For The Award Of A Bachelor Of Science Degree In Computer Science Of The University Of Nigeria.</a:t>
            </a:r>
          </a:p>
          <a:p>
            <a:pPr>
              <a:lnSpc>
                <a:spcPct val="170000"/>
              </a:lnSpc>
            </a:pPr>
            <a:r>
              <a:rPr lang="en-US" sz="4200" dirty="0" smtClean="0">
                <a:solidFill>
                  <a:schemeClr val="tx1"/>
                </a:solidFill>
                <a:effectLst/>
                <a:latin typeface="Times New Roman" pitchFamily="18" charset="0"/>
                <a:cs typeface="Times New Roman" pitchFamily="18" charset="0"/>
              </a:rPr>
              <a:t> </a:t>
            </a:r>
          </a:p>
          <a:p>
            <a:pPr>
              <a:lnSpc>
                <a:spcPct val="170000"/>
              </a:lnSpc>
            </a:pPr>
            <a:r>
              <a:rPr lang="en-US" sz="4200" dirty="0" smtClean="0">
                <a:solidFill>
                  <a:schemeClr val="tx1"/>
                </a:solidFill>
                <a:effectLst/>
                <a:latin typeface="Times New Roman" pitchFamily="18" charset="0"/>
                <a:cs typeface="Times New Roman" pitchFamily="18" charset="0"/>
              </a:rPr>
              <a:t>Supervisor: Mr. I. A. </a:t>
            </a:r>
            <a:r>
              <a:rPr lang="en-US" sz="4200" dirty="0" err="1" smtClean="0">
                <a:solidFill>
                  <a:schemeClr val="tx1"/>
                </a:solidFill>
                <a:effectLst/>
                <a:latin typeface="Times New Roman" pitchFamily="18" charset="0"/>
                <a:cs typeface="Times New Roman" pitchFamily="18" charset="0"/>
              </a:rPr>
              <a:t>Adeyemo</a:t>
            </a:r>
            <a:endParaRPr lang="en-US" sz="4200" dirty="0" smtClean="0">
              <a:solidFill>
                <a:schemeClr val="tx1"/>
              </a:solidFill>
              <a:effectLst/>
              <a:latin typeface="Times New Roman" pitchFamily="18" charset="0"/>
              <a:cs typeface="Times New Roman" pitchFamily="18" charset="0"/>
            </a:endParaRPr>
          </a:p>
          <a:p>
            <a:pPr>
              <a:lnSpc>
                <a:spcPct val="170000"/>
              </a:lnSpc>
            </a:pPr>
            <a:r>
              <a:rPr lang="en-US" sz="4200" dirty="0" smtClean="0">
                <a:solidFill>
                  <a:schemeClr val="tx1"/>
                </a:solidFill>
                <a:effectLst/>
                <a:latin typeface="Times New Roman" pitchFamily="18" charset="0"/>
                <a:cs typeface="Times New Roman" pitchFamily="18" charset="0"/>
              </a:rPr>
              <a:t>July, 2018.</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Screen Shot Of Add Website Page</a:t>
            </a:r>
            <a:endParaRPr lang="en-US" sz="3600" dirty="0"/>
          </a:p>
        </p:txBody>
      </p:sp>
      <p:pic>
        <p:nvPicPr>
          <p:cNvPr id="6146" name="Picture 2" descr="C:\Users\FadaUSK\Desktop\screenshots\Screenshot (49).png"/>
          <p:cNvPicPr>
            <a:picLocks noGrp="1" noChangeAspect="1" noChangeArrowheads="1"/>
          </p:cNvPicPr>
          <p:nvPr>
            <p:ph idx="1"/>
          </p:nvPr>
        </p:nvPicPr>
        <p:blipFill>
          <a:blip r:embed="rId2"/>
          <a:srcRect t="3367"/>
          <a:stretch>
            <a:fillRect/>
          </a:stretch>
        </p:blipFill>
        <p:spPr bwMode="auto">
          <a:xfrm>
            <a:off x="546957" y="1524000"/>
            <a:ext cx="8050085" cy="480060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 Shot of The Dashboard</a:t>
            </a:r>
            <a:endParaRPr lang="en-US" dirty="0"/>
          </a:p>
        </p:txBody>
      </p:sp>
      <p:pic>
        <p:nvPicPr>
          <p:cNvPr id="7170" name="Picture 2" descr="C:\Users\FadaUSK\Desktop\screenshots\Screenshot (46).png"/>
          <p:cNvPicPr>
            <a:picLocks noGrp="1" noChangeAspect="1" noChangeArrowheads="1"/>
          </p:cNvPicPr>
          <p:nvPr>
            <p:ph idx="1"/>
          </p:nvPr>
        </p:nvPicPr>
        <p:blipFill>
          <a:blip r:embed="rId2"/>
          <a:srcRect t="3367"/>
          <a:stretch>
            <a:fillRect/>
          </a:stretch>
        </p:blipFill>
        <p:spPr bwMode="auto">
          <a:xfrm>
            <a:off x="546957" y="1524000"/>
            <a:ext cx="8050085" cy="480060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of references:</a:t>
            </a:r>
            <a:endParaRPr lang="en-US" dirty="0"/>
          </a:p>
        </p:txBody>
      </p:sp>
      <p:sp>
        <p:nvSpPr>
          <p:cNvPr id="3" name="Content Placeholder 2"/>
          <p:cNvSpPr>
            <a:spLocks noGrp="1"/>
          </p:cNvSpPr>
          <p:nvPr>
            <p:ph sz="half" idx="1"/>
          </p:nvPr>
        </p:nvSpPr>
        <p:spPr/>
        <p:txBody>
          <a:bodyPr>
            <a:normAutofit fontScale="47500" lnSpcReduction="20000"/>
          </a:bodyPr>
          <a:lstStyle/>
          <a:p>
            <a:r>
              <a:rPr lang="en-US" dirty="0"/>
              <a:t>[1] Adams, A., &amp; </a:t>
            </a:r>
            <a:r>
              <a:rPr lang="en-US" dirty="0" err="1"/>
              <a:t>Sasse</a:t>
            </a:r>
            <a:r>
              <a:rPr lang="en-US" dirty="0"/>
              <a:t>, M. A. (1999). Users are not the enemy. Communications of the ACM, 42(12), 40-46.</a:t>
            </a:r>
          </a:p>
          <a:p>
            <a:r>
              <a:rPr lang="en-US" dirty="0"/>
              <a:t>[2] S. </a:t>
            </a:r>
            <a:r>
              <a:rPr lang="en-US" dirty="0" err="1"/>
              <a:t>Komanduri</a:t>
            </a:r>
            <a:r>
              <a:rPr lang="en-US" dirty="0"/>
              <a:t>, R. Shay, P.G. Kelley, M.L. </a:t>
            </a:r>
            <a:r>
              <a:rPr lang="en-US" dirty="0" err="1"/>
              <a:t>Mazurek</a:t>
            </a:r>
            <a:r>
              <a:rPr lang="en-US" dirty="0"/>
              <a:t>, L. Bauer, N. </a:t>
            </a:r>
            <a:r>
              <a:rPr lang="en-US" dirty="0" err="1"/>
              <a:t>Christin</a:t>
            </a:r>
            <a:r>
              <a:rPr lang="en-US" dirty="0"/>
              <a:t>, L.F </a:t>
            </a:r>
            <a:r>
              <a:rPr lang="en-US" dirty="0" err="1"/>
              <a:t>Cranor</a:t>
            </a:r>
            <a:r>
              <a:rPr lang="en-US" dirty="0"/>
              <a:t> and S. </a:t>
            </a:r>
            <a:r>
              <a:rPr lang="en-US" dirty="0" err="1"/>
              <a:t>Egelman</a:t>
            </a:r>
            <a:r>
              <a:rPr lang="en-US" dirty="0"/>
              <a:t>, “of passwords and people: Measuring the effect of password- composition policies , in Proc of CH1, 2011.</a:t>
            </a:r>
          </a:p>
          <a:p>
            <a:r>
              <a:rPr lang="en-US" dirty="0"/>
              <a:t>[3] Zhang, J., </a:t>
            </a:r>
            <a:r>
              <a:rPr lang="en-US" dirty="0" err="1"/>
              <a:t>Luo</a:t>
            </a:r>
            <a:r>
              <a:rPr lang="en-US" dirty="0"/>
              <a:t>, X., </a:t>
            </a:r>
            <a:r>
              <a:rPr lang="en-US" dirty="0" err="1"/>
              <a:t>Akkaladevi</a:t>
            </a:r>
            <a:r>
              <a:rPr lang="en-US" dirty="0"/>
              <a:t>, S., &amp; </a:t>
            </a:r>
            <a:r>
              <a:rPr lang="en-US" dirty="0" err="1"/>
              <a:t>Ziegelmayer</a:t>
            </a:r>
            <a:r>
              <a:rPr lang="en-US" dirty="0"/>
              <a:t>, J. (2009). Improving </a:t>
            </a:r>
            <a:r>
              <a:rPr lang="en-US" dirty="0" err="1"/>
              <a:t>multiplepassword</a:t>
            </a:r>
            <a:r>
              <a:rPr lang="en-US" dirty="0"/>
              <a:t> recall: an empirical study. European Journal of Information Systems, 18, 165-176.</a:t>
            </a:r>
          </a:p>
          <a:p>
            <a:r>
              <a:rPr lang="en-US" dirty="0"/>
              <a:t>[4] </a:t>
            </a:r>
            <a:r>
              <a:rPr lang="en-US" dirty="0" err="1"/>
              <a:t>Grawemeyer</a:t>
            </a:r>
            <a:r>
              <a:rPr lang="en-US" dirty="0"/>
              <a:t>, B., &amp; Hilary, J. (2011). Using and managing multiple passwords: A week to a view. Interacting with Computers, 23, 256-267.</a:t>
            </a:r>
          </a:p>
          <a:p>
            <a:r>
              <a:rPr lang="en-US" dirty="0"/>
              <a:t>[6] R. Morris, K. Thompson, Password security: a case history, </a:t>
            </a:r>
            <a:r>
              <a:rPr lang="en-US" dirty="0" err="1"/>
              <a:t>Commun</a:t>
            </a:r>
            <a:r>
              <a:rPr lang="en-US" dirty="0"/>
              <a:t>.</a:t>
            </a:r>
          </a:p>
          <a:p>
            <a:r>
              <a:rPr lang="en-US" dirty="0"/>
              <a:t>ACM 22 (11) (1979) 594–597. </a:t>
            </a:r>
          </a:p>
          <a:p>
            <a:r>
              <a:rPr lang="en-US" dirty="0"/>
              <a:t> </a:t>
            </a:r>
          </a:p>
          <a:p>
            <a:r>
              <a:rPr lang="en-US" dirty="0"/>
              <a:t>[7] D. C. </a:t>
            </a:r>
            <a:r>
              <a:rPr lang="en-US" dirty="0" err="1"/>
              <a:t>Feldmeier</a:t>
            </a:r>
            <a:r>
              <a:rPr lang="en-US" dirty="0"/>
              <a:t>, P. R. </a:t>
            </a:r>
            <a:r>
              <a:rPr lang="en-US" dirty="0" err="1"/>
              <a:t>Karn</a:t>
            </a:r>
            <a:r>
              <a:rPr lang="en-US" dirty="0"/>
              <a:t>, Unix password security – ten years later,</a:t>
            </a:r>
          </a:p>
          <a:p>
            <a:r>
              <a:rPr lang="en-US" dirty="0"/>
              <a:t>in: Proceedings of the Annual International Cryptology </a:t>
            </a:r>
            <a:r>
              <a:rPr lang="en-US" dirty="0" smtClean="0"/>
              <a:t>Conference (CRYPTO</a:t>
            </a:r>
            <a:r>
              <a:rPr lang="en-US" dirty="0"/>
              <a:t>), 1989, pp. 44–63.</a:t>
            </a:r>
          </a:p>
          <a:p>
            <a:endParaRPr lang="en-US" dirty="0"/>
          </a:p>
        </p:txBody>
      </p:sp>
      <p:sp>
        <p:nvSpPr>
          <p:cNvPr id="4" name="Content Placeholder 3"/>
          <p:cNvSpPr>
            <a:spLocks noGrp="1"/>
          </p:cNvSpPr>
          <p:nvPr>
            <p:ph sz="half" idx="2"/>
          </p:nvPr>
        </p:nvSpPr>
        <p:spPr/>
        <p:txBody>
          <a:bodyPr>
            <a:normAutofit fontScale="47500" lnSpcReduction="20000"/>
          </a:bodyPr>
          <a:lstStyle/>
          <a:p>
            <a:r>
              <a:rPr lang="en-US" dirty="0"/>
              <a:t>[8] A. Adams, M. A. </a:t>
            </a:r>
            <a:r>
              <a:rPr lang="en-US" dirty="0" err="1"/>
              <a:t>Sasse</a:t>
            </a:r>
            <a:r>
              <a:rPr lang="en-US" dirty="0"/>
              <a:t>, Users are not the enemy, </a:t>
            </a:r>
            <a:r>
              <a:rPr lang="en-US" dirty="0" err="1"/>
              <a:t>Commun</a:t>
            </a:r>
            <a:r>
              <a:rPr lang="en-US" dirty="0"/>
              <a:t>. ACM 42 (12)</a:t>
            </a:r>
          </a:p>
          <a:p>
            <a:r>
              <a:rPr lang="en-US" dirty="0"/>
              <a:t>(1999) 40–46.</a:t>
            </a:r>
          </a:p>
          <a:p>
            <a:r>
              <a:rPr lang="en-US" dirty="0"/>
              <a:t> </a:t>
            </a:r>
          </a:p>
          <a:p>
            <a:r>
              <a:rPr lang="en-US" dirty="0"/>
              <a:t>[9] M. Wu, R. C. Miller, G. Little, Web wallet: preventing phishing at-</a:t>
            </a:r>
          </a:p>
          <a:p>
            <a:r>
              <a:rPr lang="en-US" dirty="0"/>
              <a:t>tacks by revealing user intentions, in: Proceedings of the Symposium on</a:t>
            </a:r>
          </a:p>
          <a:p>
            <a:r>
              <a:rPr lang="en-US" dirty="0"/>
              <a:t>Usable Privacy and Security (SOUPS), 2006, pp. 102–113.</a:t>
            </a:r>
          </a:p>
          <a:p>
            <a:r>
              <a:rPr lang="en-US" dirty="0"/>
              <a:t>[10]. </a:t>
            </a:r>
            <a:r>
              <a:rPr lang="en-US" dirty="0" err="1"/>
              <a:t>Samlinson</a:t>
            </a:r>
            <a:r>
              <a:rPr lang="en-US" dirty="0"/>
              <a:t>, E.; </a:t>
            </a:r>
            <a:r>
              <a:rPr lang="en-US" dirty="0" err="1"/>
              <a:t>Usha</a:t>
            </a:r>
            <a:r>
              <a:rPr lang="en-US" dirty="0"/>
              <a:t>, M., "User-centric trust based identity as a service for federated cloud environment," in Computing, Communications and</a:t>
            </a:r>
          </a:p>
          <a:p>
            <a:r>
              <a:rPr lang="en-US" dirty="0"/>
              <a:t>Networking Technologies (ICCCNT),2013 Fourth International Conference on , vol., no., pp.1-5, 4-6 July 2013</a:t>
            </a:r>
          </a:p>
          <a:p>
            <a:r>
              <a:rPr lang="en-US" dirty="0"/>
              <a:t>[11]. Yan Yang; </a:t>
            </a:r>
            <a:r>
              <a:rPr lang="en-US" dirty="0" err="1"/>
              <a:t>Xingyuan</a:t>
            </a:r>
            <a:r>
              <a:rPr lang="en-US" dirty="0"/>
              <a:t> Chen; </a:t>
            </a:r>
            <a:r>
              <a:rPr lang="en-US" dirty="0" err="1"/>
              <a:t>Guangxia</a:t>
            </a:r>
            <a:r>
              <a:rPr lang="en-US" dirty="0"/>
              <a:t> Wang; </a:t>
            </a:r>
            <a:r>
              <a:rPr lang="en-US" dirty="0" err="1"/>
              <a:t>Lifeng</a:t>
            </a:r>
            <a:r>
              <a:rPr lang="en-US" dirty="0"/>
              <a:t> Cao, "An Identity and Access Management Architecture in Cloud," in Computational</a:t>
            </a:r>
          </a:p>
          <a:p>
            <a:r>
              <a:rPr lang="en-US" dirty="0"/>
              <a:t>Intelligence and Design (ISCID), 2014 Seventh International Symposium on, vol.2, no., pp.200-203, 13-14 Dec. 2014</a:t>
            </a:r>
          </a:p>
          <a:p>
            <a:r>
              <a:rPr lang="en-US" dirty="0"/>
              <a:t>[12] </a:t>
            </a:r>
            <a:r>
              <a:rPr lang="en-US" dirty="0" err="1"/>
              <a:t>Rui</a:t>
            </a:r>
            <a:r>
              <a:rPr lang="en-US" dirty="0"/>
              <a:t> Zhao and Chuan </a:t>
            </a:r>
            <a:r>
              <a:rPr lang="en-US" dirty="0" err="1"/>
              <a:t>Yue</a:t>
            </a:r>
            <a:r>
              <a:rPr lang="en-US" dirty="0"/>
              <a:t>, Toward A Secure and Usable Cloud-based Password</a:t>
            </a:r>
          </a:p>
          <a:p>
            <a:r>
              <a:rPr lang="en-US" dirty="0"/>
              <a:t>Manager for Web Browsers, 2014, pp11-15</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5287962"/>
          </a:xfrm>
        </p:spPr>
        <p:txBody>
          <a:bodyPr/>
          <a:lstStyle/>
          <a:p>
            <a:r>
              <a:rPr lang="en-US" sz="8800" dirty="0" smtClean="0"/>
              <a:t>THANK YOU</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smtClean="0">
                <a:latin typeface="Times New Roman" pitchFamily="18" charset="0"/>
                <a:cs typeface="Times New Roman" pitchFamily="18" charset="0"/>
              </a:rPr>
              <a:t>Introduction</a:t>
            </a:r>
            <a:endParaRPr lang="en-US" dirty="0">
              <a:latin typeface="Times New Roman" pitchFamily="18" charset="0"/>
              <a:cs typeface="Times New Roman" pitchFamily="18" charset="0"/>
            </a:endParaRPr>
          </a:p>
        </p:txBody>
      </p:sp>
      <p:sp>
        <p:nvSpPr>
          <p:cNvPr id="4" name="Content Placeholder 3"/>
          <p:cNvSpPr>
            <a:spLocks noGrp="1"/>
          </p:cNvSpPr>
          <p:nvPr>
            <p:ph sz="half" idx="1"/>
          </p:nvPr>
        </p:nvSpPr>
        <p:spPr>
          <a:xfrm>
            <a:off x="457200" y="1143000"/>
            <a:ext cx="4038600" cy="5715000"/>
          </a:xfrm>
        </p:spPr>
        <p:txBody>
          <a:bodyPr>
            <a:normAutofit fontScale="25000" lnSpcReduction="20000"/>
          </a:bodyPr>
          <a:lstStyle/>
          <a:p>
            <a:pPr algn="just">
              <a:lnSpc>
                <a:spcPct val="170000"/>
              </a:lnSpc>
            </a:pPr>
            <a:r>
              <a:rPr lang="en-US" sz="7000" dirty="0" smtClean="0">
                <a:effectLst>
                  <a:outerShdw blurRad="38100" dist="38100" dir="2700000" algn="tl">
                    <a:srgbClr val="000000">
                      <a:alpha val="43137"/>
                    </a:srgbClr>
                  </a:outerShdw>
                </a:effectLst>
                <a:latin typeface="Rockwell" pitchFamily="18" charset="0"/>
                <a:cs typeface="Times New Roman" pitchFamily="18" charset="0"/>
              </a:rPr>
              <a:t>Abstract</a:t>
            </a:r>
          </a:p>
          <a:p>
            <a:pPr algn="just">
              <a:lnSpc>
                <a:spcPct val="170000"/>
              </a:lnSpc>
            </a:pPr>
            <a:r>
              <a:rPr lang="en-US" sz="6400" dirty="0" smtClean="0">
                <a:effectLst>
                  <a:outerShdw blurRad="38100" dist="38100" dir="2700000" algn="tl">
                    <a:srgbClr val="000000">
                      <a:alpha val="43137"/>
                    </a:srgbClr>
                  </a:outerShdw>
                </a:effectLst>
                <a:latin typeface="Rockwell" pitchFamily="18" charset="0"/>
                <a:cs typeface="Times New Roman" pitchFamily="18" charset="0"/>
              </a:rPr>
              <a:t>Even </a:t>
            </a:r>
            <a:r>
              <a:rPr lang="en-US" sz="6400" dirty="0">
                <a:effectLst>
                  <a:outerShdw blurRad="38100" dist="38100" dir="2700000" algn="tl">
                    <a:srgbClr val="000000">
                      <a:alpha val="43137"/>
                    </a:srgbClr>
                  </a:outerShdw>
                </a:effectLst>
                <a:latin typeface="Rockwell" pitchFamily="18" charset="0"/>
                <a:cs typeface="Times New Roman" pitchFamily="18" charset="0"/>
              </a:rPr>
              <a:t>with more sophisticated and modern forms of authentication, passwords are still the most popular form of user authentication. An environment where</a:t>
            </a:r>
          </a:p>
          <a:p>
            <a:pPr algn="just">
              <a:lnSpc>
                <a:spcPct val="170000"/>
              </a:lnSpc>
            </a:pPr>
            <a:r>
              <a:rPr lang="en-US" sz="6400" dirty="0">
                <a:effectLst>
                  <a:outerShdw blurRad="38100" dist="38100" dir="2700000" algn="tl">
                    <a:srgbClr val="000000">
                      <a:alpha val="43137"/>
                    </a:srgbClr>
                  </a:outerShdw>
                </a:effectLst>
                <a:latin typeface="Rockwell" pitchFamily="18" charset="0"/>
                <a:cs typeface="Times New Roman" pitchFamily="18" charset="0"/>
              </a:rPr>
              <a:t>Multiple passwords are used (multiple-password environment) causes many issues with regard to information security. Password managers may be one way to improve password management by </a:t>
            </a:r>
            <a:r>
              <a:rPr lang="en-US" sz="6400" dirty="0" smtClean="0">
                <a:effectLst>
                  <a:outerShdw blurRad="38100" dist="38100" dir="2700000" algn="tl">
                    <a:srgbClr val="000000">
                      <a:alpha val="43137"/>
                    </a:srgbClr>
                  </a:outerShdw>
                </a:effectLst>
                <a:latin typeface="Rockwell" pitchFamily="18" charset="0"/>
                <a:cs typeface="Times New Roman" pitchFamily="18" charset="0"/>
              </a:rPr>
              <a:t>storing</a:t>
            </a:r>
            <a:r>
              <a:rPr lang="en-US" sz="5600" dirty="0" smtClean="0">
                <a:effectLst>
                  <a:outerShdw blurRad="38100" dist="38100" dir="2700000" algn="tl">
                    <a:srgbClr val="000000">
                      <a:alpha val="43137"/>
                    </a:srgbClr>
                  </a:outerShdw>
                </a:effectLst>
                <a:latin typeface="Rockwell" pitchFamily="18" charset="0"/>
                <a:cs typeface="Times New Roman" pitchFamily="18" charset="0"/>
              </a:rPr>
              <a:t>. </a:t>
            </a:r>
            <a:endParaRPr lang="en-US" sz="5600" dirty="0">
              <a:effectLst>
                <a:outerShdw blurRad="38100" dist="38100" dir="2700000" algn="tl">
                  <a:srgbClr val="000000">
                    <a:alpha val="43137"/>
                  </a:srgbClr>
                </a:outerShdw>
              </a:effectLst>
              <a:latin typeface="Rockwell" pitchFamily="18" charset="0"/>
              <a:cs typeface="Times New Roman" pitchFamily="18" charset="0"/>
            </a:endParaRPr>
          </a:p>
          <a:p>
            <a:endParaRPr lang="en-US" dirty="0"/>
          </a:p>
        </p:txBody>
      </p:sp>
      <p:sp>
        <p:nvSpPr>
          <p:cNvPr id="5" name="Content Placeholder 4"/>
          <p:cNvSpPr>
            <a:spLocks noGrp="1"/>
          </p:cNvSpPr>
          <p:nvPr>
            <p:ph sz="half" idx="2"/>
          </p:nvPr>
        </p:nvSpPr>
        <p:spPr>
          <a:xfrm>
            <a:off x="4648200" y="1143000"/>
            <a:ext cx="4038600" cy="5257800"/>
          </a:xfrm>
        </p:spPr>
        <p:txBody>
          <a:bodyPr>
            <a:noAutofit/>
          </a:bodyPr>
          <a:lstStyle/>
          <a:p>
            <a:pPr algn="just">
              <a:buNone/>
            </a:pPr>
            <a:r>
              <a:rPr lang="en-US" sz="1600" dirty="0" smtClean="0">
                <a:effectLst>
                  <a:outerShdw blurRad="38100" dist="38100" dir="2700000" algn="tl">
                    <a:srgbClr val="000000">
                      <a:alpha val="43137"/>
                    </a:srgbClr>
                  </a:outerShdw>
                </a:effectLst>
                <a:latin typeface="Rockwell" pitchFamily="18" charset="0"/>
                <a:cs typeface="Times New Roman" pitchFamily="18" charset="0"/>
              </a:rPr>
              <a:t>This work is aimed at developing a .that stores user’s password, encrypt the password and saves it on the cloud which enables the user to be free from memorizing passwords or writing them down</a:t>
            </a:r>
          </a:p>
          <a:p>
            <a:pPr>
              <a:buNone/>
            </a:pPr>
            <a:endParaRPr lang="en-US" sz="1600" dirty="0" smtClean="0">
              <a:latin typeface="Rockwell" pitchFamily="18" charset="0"/>
            </a:endParaRPr>
          </a:p>
          <a:p>
            <a:r>
              <a:rPr lang="en-US" sz="1600" dirty="0" smtClean="0">
                <a:latin typeface="Rockwell" pitchFamily="18" charset="0"/>
              </a:rPr>
              <a:t>METHODOLOGY:</a:t>
            </a:r>
          </a:p>
          <a:p>
            <a:pPr marL="0" indent="0" algn="just">
              <a:buNone/>
            </a:pPr>
            <a:r>
              <a:rPr lang="en-US" sz="1600" dirty="0" smtClean="0">
                <a:latin typeface="Rockwell" pitchFamily="18" charset="0"/>
              </a:rPr>
              <a:t>The methodology used in the course of this work is Object-Oriented Analysis and Design Methodology (OOADM).</a:t>
            </a:r>
          </a:p>
          <a:p>
            <a:pPr marL="0" indent="0" algn="just">
              <a:buNone/>
            </a:pPr>
            <a:r>
              <a:rPr lang="en-US" sz="1600" dirty="0" smtClean="0">
                <a:latin typeface="Rockwell" pitchFamily="18" charset="0"/>
              </a:rPr>
              <a:t>It is a technical approach implemented in the design of a system through the application of the Object-Oriented paradigm and concepts, including visual modeling.</a:t>
            </a:r>
          </a:p>
          <a:p>
            <a:pPr algn="just"/>
            <a:r>
              <a:rPr lang="en-US" sz="1600" dirty="0" smtClean="0">
                <a:latin typeface="Rockwell" pitchFamily="18" charset="0"/>
              </a:rPr>
              <a:t>It helps to ensure better product quality when applied throughout the development life-cycle of the system.</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n>
                  <a:solidFill>
                    <a:srgbClr val="92D050"/>
                  </a:solidFill>
                </a:ln>
              </a:rPr>
              <a:t>PROBLEM STATEMENT</a:t>
            </a:r>
            <a:endParaRPr lang="en-US" dirty="0"/>
          </a:p>
        </p:txBody>
      </p:sp>
      <p:sp>
        <p:nvSpPr>
          <p:cNvPr id="3" name="Content Placeholder 2"/>
          <p:cNvSpPr>
            <a:spLocks noGrp="1"/>
          </p:cNvSpPr>
          <p:nvPr>
            <p:ph idx="1"/>
          </p:nvPr>
        </p:nvSpPr>
        <p:spPr/>
        <p:txBody>
          <a:bodyPr>
            <a:normAutofit lnSpcReduction="10000"/>
          </a:bodyPr>
          <a:lstStyle/>
          <a:p>
            <a:r>
              <a:rPr lang="en-US" dirty="0" smtClean="0"/>
              <a:t>Online users forget passwords easily and there is a need for a system to help the user or authority in accessing, protecting and storing passwords.</a:t>
            </a:r>
          </a:p>
          <a:p>
            <a:r>
              <a:rPr lang="en-US" dirty="0" smtClean="0"/>
              <a:t>Meanwhile browser based password management is attracted using phishing and java scripts. In this research / project a design and web security for cloud-based password management would be considered. </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DESIGN OF THE PROPOSED SYSTEM</a:t>
            </a:r>
            <a:endParaRPr lang="en-US" sz="4000" dirty="0"/>
          </a:p>
        </p:txBody>
      </p:sp>
      <p:sp>
        <p:nvSpPr>
          <p:cNvPr id="4" name="Content Placeholder 3"/>
          <p:cNvSpPr>
            <a:spLocks noGrp="1"/>
          </p:cNvSpPr>
          <p:nvPr>
            <p:ph sz="half" idx="2"/>
          </p:nvPr>
        </p:nvSpPr>
        <p:spPr/>
        <p:txBody>
          <a:bodyPr>
            <a:normAutofit fontScale="70000" lnSpcReduction="20000"/>
          </a:bodyPr>
          <a:lstStyle/>
          <a:p>
            <a:pPr marL="0" indent="0">
              <a:buNone/>
            </a:pPr>
            <a:r>
              <a:rPr lang="en-US" sz="3200" b="1" dirty="0" smtClean="0"/>
              <a:t>CLASS DIAGRAM:</a:t>
            </a:r>
          </a:p>
          <a:p>
            <a:pPr marL="0" indent="0" algn="just">
              <a:buNone/>
            </a:pPr>
            <a:r>
              <a:rPr lang="en-US" dirty="0" smtClean="0">
                <a:effectLst/>
              </a:rPr>
              <a:t>A Class Diagram is the most common diagram used in Unified Modeling Language (UML). It models the static structure of a system, showing the relationships between classes, objects, attributes and operations.</a:t>
            </a:r>
          </a:p>
          <a:p>
            <a:pPr marL="0" indent="0" algn="just">
              <a:buNone/>
            </a:pPr>
            <a:r>
              <a:rPr lang="en-US" dirty="0" smtClean="0">
                <a:effectLst/>
              </a:rPr>
              <a:t>The purpose of the class diagram is to model the static view of an application. The class diagrams are the only diagrams which can be directly mapped with object-oriented languages, hence they are widely used at the time of construction.</a:t>
            </a:r>
          </a:p>
          <a:p>
            <a:endParaRPr lang="en-US" dirty="0"/>
          </a:p>
        </p:txBody>
      </p:sp>
      <p:pic>
        <p:nvPicPr>
          <p:cNvPr id="1026" name="Picture 2"/>
          <p:cNvPicPr>
            <a:picLocks noGrp="1" noChangeAspect="1" noChangeArrowheads="1"/>
          </p:cNvPicPr>
          <p:nvPr>
            <p:ph sz="half" idx="1"/>
          </p:nvPr>
        </p:nvPicPr>
        <p:blipFill>
          <a:blip r:embed="rId2"/>
          <a:srcRect/>
          <a:stretch>
            <a:fillRect/>
          </a:stretch>
        </p:blipFill>
        <p:spPr bwMode="auto">
          <a:xfrm>
            <a:off x="304800" y="1600200"/>
            <a:ext cx="4419600" cy="4648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OF THE PROPOSED SYSTEM</a:t>
            </a:r>
            <a:endParaRPr lang="en-US" dirty="0"/>
          </a:p>
        </p:txBody>
      </p:sp>
      <p:sp>
        <p:nvSpPr>
          <p:cNvPr id="4" name="Content Placeholder 3"/>
          <p:cNvSpPr>
            <a:spLocks noGrp="1"/>
          </p:cNvSpPr>
          <p:nvPr>
            <p:ph sz="half" idx="2"/>
          </p:nvPr>
        </p:nvSpPr>
        <p:spPr/>
        <p:txBody>
          <a:bodyPr>
            <a:normAutofit fontScale="92500" lnSpcReduction="10000"/>
          </a:bodyPr>
          <a:lstStyle/>
          <a:p>
            <a:pPr marL="0" indent="0">
              <a:buNone/>
            </a:pPr>
            <a:r>
              <a:rPr lang="en-US" b="1" dirty="0" smtClean="0"/>
              <a:t>ACTIVITY DIAGRAM:</a:t>
            </a:r>
          </a:p>
          <a:p>
            <a:pPr marL="0" indent="0" algn="just">
              <a:buNone/>
            </a:pPr>
            <a:r>
              <a:rPr lang="en-US" dirty="0" smtClean="0">
                <a:effectLst/>
              </a:rPr>
              <a:t>A graphical representation of workflow of activities or actions with support for choices, iteration and concurrency. In the Unified Modeling Language, Activity Diagrams are intended to model both computational and organizational processes (</a:t>
            </a:r>
            <a:r>
              <a:rPr lang="en-US" dirty="0" err="1" smtClean="0">
                <a:effectLst/>
              </a:rPr>
              <a:t>i.e</a:t>
            </a:r>
            <a:r>
              <a:rPr lang="en-US" dirty="0" smtClean="0">
                <a:effectLst/>
              </a:rPr>
              <a:t> workflow).</a:t>
            </a:r>
          </a:p>
          <a:p>
            <a:endParaRPr lang="en-US" dirty="0"/>
          </a:p>
        </p:txBody>
      </p:sp>
      <p:pic>
        <p:nvPicPr>
          <p:cNvPr id="2050" name="Picture 2"/>
          <p:cNvPicPr>
            <a:picLocks noGrp="1" noChangeAspect="1" noChangeArrowheads="1"/>
          </p:cNvPicPr>
          <p:nvPr>
            <p:ph sz="half" idx="1"/>
          </p:nvPr>
        </p:nvPicPr>
        <p:blipFill>
          <a:blip r:embed="rId2"/>
          <a:srcRect/>
          <a:stretch>
            <a:fillRect/>
          </a:stretch>
        </p:blipFill>
        <p:spPr bwMode="auto">
          <a:xfrm>
            <a:off x="457200" y="1219200"/>
            <a:ext cx="3962400" cy="5105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ACHIEVEMENTS</a:t>
            </a:r>
            <a:endParaRPr lang="en-US" dirty="0"/>
          </a:p>
        </p:txBody>
      </p:sp>
      <p:sp>
        <p:nvSpPr>
          <p:cNvPr id="3" name="Content Placeholder 2"/>
          <p:cNvSpPr>
            <a:spLocks noGrp="1"/>
          </p:cNvSpPr>
          <p:nvPr>
            <p:ph idx="1"/>
          </p:nvPr>
        </p:nvSpPr>
        <p:spPr/>
        <p:txBody>
          <a:bodyPr>
            <a:normAutofit fontScale="92500" lnSpcReduction="10000"/>
          </a:bodyPr>
          <a:lstStyle/>
          <a:p>
            <a:pPr algn="just">
              <a:buFont typeface="Wingdings" panose="05000000000000000000" pitchFamily="2" charset="2"/>
              <a:buChar char="Ø"/>
            </a:pPr>
            <a:r>
              <a:rPr lang="en-US" dirty="0" smtClean="0">
                <a:effectLst/>
              </a:rPr>
              <a:t>This project has successfully brought various software technologies together to present a password storage system.</a:t>
            </a:r>
            <a:endParaRPr lang="en-US" dirty="0" smtClean="0"/>
          </a:p>
          <a:p>
            <a:pPr algn="just">
              <a:buFont typeface="Wingdings" panose="05000000000000000000" pitchFamily="2" charset="2"/>
              <a:buChar char="Ø"/>
            </a:pPr>
            <a:r>
              <a:rPr lang="en-US" dirty="0" smtClean="0">
                <a:effectLst/>
              </a:rPr>
              <a:t>This storage system can store user password and serve as a password bank. </a:t>
            </a:r>
          </a:p>
          <a:p>
            <a:pPr algn="just">
              <a:buFont typeface="Wingdings" panose="05000000000000000000" pitchFamily="2" charset="2"/>
              <a:buChar char="Ø"/>
            </a:pPr>
            <a:r>
              <a:rPr lang="en-US" dirty="0" smtClean="0"/>
              <a:t>User need not to remember his passwords again</a:t>
            </a:r>
            <a:r>
              <a:rPr lang="en-US" dirty="0" smtClean="0">
                <a:effectLst/>
              </a:rPr>
              <a:t>.</a:t>
            </a:r>
          </a:p>
          <a:p>
            <a:pPr algn="just">
              <a:buFont typeface="Wingdings" panose="05000000000000000000" pitchFamily="2" charset="2"/>
              <a:buChar char="Ø"/>
            </a:pPr>
            <a:r>
              <a:rPr lang="en-US" dirty="0" smtClean="0">
                <a:effectLst/>
              </a:rPr>
              <a:t>This system is able to save users login details, encrypt them before sending to the cloud server.</a:t>
            </a:r>
          </a:p>
          <a:p>
            <a:pPr algn="just">
              <a:buFont typeface="Wingdings" panose="05000000000000000000" pitchFamily="2" charset="2"/>
              <a:buChar char="Ø"/>
            </a:pPr>
            <a:r>
              <a:rPr lang="en-US" dirty="0" smtClean="0"/>
              <a:t>It does not save users details on the local devices.</a:t>
            </a:r>
            <a:endParaRPr lang="en-US" dirty="0" smtClean="0">
              <a:effectLst/>
            </a:endParaRP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SCREEN SHOTS OF THE INDEX PAGE</a:t>
            </a:r>
            <a:endParaRPr lang="en-US" sz="3600" dirty="0"/>
          </a:p>
        </p:txBody>
      </p:sp>
      <p:pic>
        <p:nvPicPr>
          <p:cNvPr id="3074" name="Picture 2" descr="C:\Users\FadaUSK\Desktop\screenshots\Screenshot (44).png"/>
          <p:cNvPicPr>
            <a:picLocks noGrp="1" noChangeAspect="1" noChangeArrowheads="1"/>
          </p:cNvPicPr>
          <p:nvPr>
            <p:ph idx="1"/>
          </p:nvPr>
        </p:nvPicPr>
        <p:blipFill>
          <a:blip r:embed="rId2"/>
          <a:srcRect t="3367"/>
          <a:stretch>
            <a:fillRect/>
          </a:stretch>
        </p:blipFill>
        <p:spPr bwMode="auto">
          <a:xfrm>
            <a:off x="546957" y="1447800"/>
            <a:ext cx="8050085" cy="480060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SCREEN SHOT OF THE REGISTRATION PAGE</a:t>
            </a:r>
            <a:endParaRPr lang="en-US" sz="3600" dirty="0"/>
          </a:p>
        </p:txBody>
      </p:sp>
      <p:pic>
        <p:nvPicPr>
          <p:cNvPr id="4098" name="Picture 2" descr="C:\Users\FadaUSK\Desktop\screenshots\Screenshot (47).png"/>
          <p:cNvPicPr>
            <a:picLocks noGrp="1" noChangeAspect="1" noChangeArrowheads="1"/>
          </p:cNvPicPr>
          <p:nvPr>
            <p:ph idx="1"/>
          </p:nvPr>
        </p:nvPicPr>
        <p:blipFill>
          <a:blip r:embed="rId2"/>
          <a:srcRect t="3367"/>
          <a:stretch>
            <a:fillRect/>
          </a:stretch>
        </p:blipFill>
        <p:spPr bwMode="auto">
          <a:xfrm>
            <a:off x="546957" y="1524000"/>
            <a:ext cx="8050085" cy="495300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SCREEN SHOT OF THE LOGIN PAGE</a:t>
            </a:r>
            <a:endParaRPr lang="en-US" sz="3600" dirty="0"/>
          </a:p>
        </p:txBody>
      </p:sp>
      <p:pic>
        <p:nvPicPr>
          <p:cNvPr id="5122" name="Picture 2" descr="C:\Users\FadaUSK\Desktop\screenshots\Screenshot (48).png"/>
          <p:cNvPicPr>
            <a:picLocks noGrp="1" noChangeAspect="1" noChangeArrowheads="1"/>
          </p:cNvPicPr>
          <p:nvPr>
            <p:ph idx="1"/>
          </p:nvPr>
        </p:nvPicPr>
        <p:blipFill>
          <a:blip r:embed="rId2"/>
          <a:srcRect t="3367"/>
          <a:stretch>
            <a:fillRect/>
          </a:stretch>
        </p:blipFill>
        <p:spPr bwMode="auto">
          <a:xfrm>
            <a:off x="546957" y="1447800"/>
            <a:ext cx="8050085" cy="4800600"/>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TotalTime>
  <Words>724</Words>
  <Application>Microsoft Office PowerPoint</Application>
  <PresentationFormat>On-screen Show (4:3)</PresentationFormat>
  <Paragraphs>62</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WEB SECURITY FOR CLOUD BASED PASSWORD MANAGEMENT SYSTEM.</vt:lpstr>
      <vt:lpstr>Introduction</vt:lpstr>
      <vt:lpstr>PROBLEM STATEMENT</vt:lpstr>
      <vt:lpstr>DESIGN OF THE PROPOSED SYSTEM</vt:lpstr>
      <vt:lpstr>DESIGN OF THE PROPOSED SYSTEM</vt:lpstr>
      <vt:lpstr>ACHIEVEMENTS</vt:lpstr>
      <vt:lpstr>SCREEN SHOTS OF THE INDEX PAGE</vt:lpstr>
      <vt:lpstr>SCREEN SHOT OF THE REGISTRATION PAGE</vt:lpstr>
      <vt:lpstr>SCREEN SHOT OF THE LOGIN PAGE</vt:lpstr>
      <vt:lpstr>Screen Shot Of Add Website Page</vt:lpstr>
      <vt:lpstr>Screen Shot of The Dashboard</vt:lpstr>
      <vt:lpstr>List of references:</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SECURITY FOR CLOUD BASED PASSWORD MANAGEMENT SYSTEM.</dc:title>
  <dc:creator>FadaUSK</dc:creator>
  <cp:lastModifiedBy>FadaUSK</cp:lastModifiedBy>
  <cp:revision>22</cp:revision>
  <dcterms:created xsi:type="dcterms:W3CDTF">2018-07-02T23:47:23Z</dcterms:created>
  <dcterms:modified xsi:type="dcterms:W3CDTF">2018-07-03T04:13:43Z</dcterms:modified>
</cp:coreProperties>
</file>