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4"/>
    <p:sldMasterId id="2147483864" r:id="rId5"/>
  </p:sldMasterIdLst>
  <p:notesMasterIdLst>
    <p:notesMasterId r:id="rId14"/>
  </p:notesMasterIdLst>
  <p:handoutMasterIdLst>
    <p:handoutMasterId r:id="rId15"/>
  </p:handoutMasterIdLst>
  <p:sldIdLst>
    <p:sldId id="348" r:id="rId6"/>
    <p:sldId id="357" r:id="rId7"/>
    <p:sldId id="384" r:id="rId8"/>
    <p:sldId id="385" r:id="rId9"/>
    <p:sldId id="386" r:id="rId10"/>
    <p:sldId id="387" r:id="rId11"/>
    <p:sldId id="38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3E5E5"/>
    <a:srgbClr val="2A5010"/>
    <a:srgbClr val="535C13"/>
    <a:srgbClr val="418AB3"/>
    <a:srgbClr val="2C145C"/>
    <a:srgbClr val="A20602"/>
    <a:srgbClr val="FFFFFF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647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D420-8D24-4DB9-A857-19EF607B88A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C99-9F83-458D-90B6-E6ED176E7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40FA-1869-4E60-9E07-29E4497986F1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8ACA-7904-40BD-B38E-FD81EA531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5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cipe Book Section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ipe Book 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cipe Book Section Header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cipe Book 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ributor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 descr="Compilation of food images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3" y="2688921"/>
            <a:ext cx="5537368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172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Recipe Book 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061126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rgbClr val="2A501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08746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47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77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525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78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69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603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891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343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87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09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03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984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61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527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650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77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cipe Book 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1409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5270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cipe Book Section Header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  <p:sldLayoutId id="2147483756" r:id="rId34"/>
    <p:sldLayoutId id="2147483757" r:id="rId35"/>
    <p:sldLayoutId id="2147483758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02DE7B-5B6B-4EE2-B513-1309EBC801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Is there a link between restaurants in a city and the city’s obesity rates?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E4B3C7-D740-4542-B84E-19C291B7A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994-45BB-4DD9-8909-BF16884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chemeClr val="accent1"/>
                </a:solidFill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406420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E04435E-BF06-4674-9652-2B44806EA5E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7012735" y="3051081"/>
            <a:ext cx="4990011" cy="1729925"/>
          </a:xfrm>
        </p:spPr>
        <p:txBody>
          <a:bodyPr/>
          <a:lstStyle/>
          <a:p>
            <a:r>
              <a:rPr lang="en-US" dirty="0">
                <a:latin typeface="+mj-lt"/>
              </a:rPr>
              <a:t>The following data for 160 cities:</a:t>
            </a:r>
          </a:p>
          <a:p>
            <a:pPr marL="87313" indent="-87313" defTabSz="269875">
              <a:tabLst>
                <a:tab pos="444500" algn="l"/>
              </a:tabLst>
            </a:pPr>
            <a:r>
              <a:rPr lang="en-US" dirty="0">
                <a:latin typeface="+mj-lt"/>
              </a:rPr>
              <a:t>-	Normal weight, % of population</a:t>
            </a:r>
          </a:p>
          <a:p>
            <a:pPr marL="87313" indent="-87313" defTabSz="179388">
              <a:tabLst>
                <a:tab pos="0" algn="l"/>
              </a:tabLst>
            </a:pPr>
            <a:r>
              <a:rPr lang="en-US" dirty="0">
                <a:latin typeface="+mj-lt"/>
              </a:rPr>
              <a:t>-	Overweight, % of population</a:t>
            </a:r>
          </a:p>
          <a:p>
            <a:pPr marL="87313" indent="-87313" defTabSz="179388">
              <a:tabLst>
                <a:tab pos="0" algn="l"/>
              </a:tabLst>
            </a:pPr>
            <a:r>
              <a:rPr lang="en-US" dirty="0">
                <a:latin typeface="+mj-lt"/>
              </a:rPr>
              <a:t>-	Obese, % of population</a:t>
            </a:r>
          </a:p>
          <a:p>
            <a:pPr marL="87313" indent="-87313" defTabSz="179388">
              <a:tabLst>
                <a:tab pos="0" algn="l"/>
              </a:tabLst>
            </a:pPr>
            <a:r>
              <a:rPr lang="en-US" dirty="0">
                <a:latin typeface="+mj-lt"/>
              </a:rPr>
              <a:t>-	Latitude</a:t>
            </a:r>
          </a:p>
          <a:p>
            <a:pPr marL="87313" indent="-87313" defTabSz="179388">
              <a:tabLst>
                <a:tab pos="0" algn="l"/>
              </a:tabLst>
            </a:pPr>
            <a:r>
              <a:rPr lang="en-US" dirty="0">
                <a:latin typeface="+mj-lt"/>
              </a:rPr>
              <a:t>-	Longitude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464549-6F25-48F4-A3C6-A88B7A3CBB6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7012735" y="2723523"/>
            <a:ext cx="4990011" cy="267780"/>
          </a:xfrm>
        </p:spPr>
        <p:txBody>
          <a:bodyPr/>
          <a:lstStyle/>
          <a:p>
            <a:r>
              <a:rPr lang="en-US" dirty="0">
                <a:latin typeface="+mj-lt"/>
              </a:rPr>
              <a:t>…combined into a final dataset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C55F79-486D-47E1-AF09-70B22F4E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5245" y="1035253"/>
            <a:ext cx="2863476" cy="2677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600" i="0" dirty="0">
                <a:solidFill>
                  <a:schemeClr val="tx1"/>
                </a:solidFill>
              </a:rPr>
              <a:t>2 Initial datasets…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FECCCF2-27B8-4691-9542-2E45700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Obesity rates &amp; Geographical 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2E7DF0-C495-403F-8CDA-0BFFE6330E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81" y="3051081"/>
            <a:ext cx="6653348" cy="36890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6FD4DC-5ED0-493B-9180-B65D59FD9F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21219" y="802553"/>
            <a:ext cx="3026410" cy="2054860"/>
          </a:xfrm>
          <a:prstGeom prst="rect">
            <a:avLst/>
          </a:prstGeom>
        </p:spPr>
      </p:pic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1CB5DADA-0CE4-4FCC-A557-9A5DD97706C0}"/>
              </a:ext>
            </a:extLst>
          </p:cNvPr>
          <p:cNvSpPr txBox="1">
            <a:spLocks/>
          </p:cNvSpPr>
          <p:nvPr/>
        </p:nvSpPr>
        <p:spPr>
          <a:xfrm>
            <a:off x="7012735" y="1402108"/>
            <a:ext cx="4031422" cy="91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i="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Obesity rates of 192 American cities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Data follows a normal distribution, with 2 outlier cities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Census data of 28,889 incorporated US cities &amp; towns</a:t>
            </a:r>
          </a:p>
        </p:txBody>
      </p:sp>
    </p:spTree>
    <p:extLst>
      <p:ext uri="{BB962C8B-B14F-4D97-AF65-F5344CB8AC3E}">
        <p14:creationId xmlns:p14="http://schemas.microsoft.com/office/powerpoint/2010/main" val="146444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DBC8FC-EE93-49FE-837D-31A59DAE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17834"/>
            <a:ext cx="11421291" cy="6340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Restaurant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544F7-6789-420C-B7F9-9B350137D2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59620"/>
            <a:ext cx="10868297" cy="4498380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CF7FA35-8813-4996-9129-8A853F69CB34}"/>
              </a:ext>
            </a:extLst>
          </p:cNvPr>
          <p:cNvSpPr txBox="1">
            <a:spLocks/>
          </p:cNvSpPr>
          <p:nvPr/>
        </p:nvSpPr>
        <p:spPr>
          <a:xfrm>
            <a:off x="3836126" y="882552"/>
            <a:ext cx="6492240" cy="25464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233363" indent="-233363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>
                <a:tab pos="112713" algn="r"/>
                <a:tab pos="233363" algn="l"/>
              </a:tabLst>
              <a:defRPr sz="1200" cap="none">
                <a:effectLst/>
                <a:latin typeface="+mj-lt"/>
              </a:defRPr>
            </a:lvl1pPr>
            <a:lvl2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effectLst/>
              </a:defRPr>
            </a:lvl2pPr>
            <a:lvl3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200" cap="none">
                <a:effectLst/>
              </a:defRPr>
            </a:lvl3pPr>
            <a:lvl4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cap="none">
                <a:effectLst/>
              </a:defRPr>
            </a:lvl4pPr>
            <a:lvl5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cap="none">
                <a:effectLst/>
              </a:defRPr>
            </a:lvl5pPr>
            <a:lvl6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cap="none">
                <a:effectLst/>
              </a:defRPr>
            </a:lvl6pPr>
            <a:lvl7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cap="none">
                <a:effectLst/>
              </a:defRPr>
            </a:lvl7pPr>
            <a:lvl8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cap="none">
                <a:effectLst/>
              </a:defRPr>
            </a:lvl8pPr>
            <a:lvl9pPr indent="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000" cap="none">
                <a:effectLst/>
              </a:defRPr>
            </a:lvl9pPr>
          </a:lstStyle>
          <a:p>
            <a:r>
              <a:rPr lang="en-US" sz="1600" dirty="0"/>
              <a:t>13,568 results across 160 cities</a:t>
            </a:r>
          </a:p>
          <a:p>
            <a:r>
              <a:rPr lang="en-US" sz="1600" dirty="0"/>
              <a:t>120 different restaurant categories - Most common category is Pizza place</a:t>
            </a:r>
          </a:p>
          <a:p>
            <a:r>
              <a:rPr lang="en-US" sz="1600" dirty="0"/>
              <a:t>Between the 160 cities, 8 categories come back as the most common ones: 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7006A31E-D6E8-414E-8E91-B112F8C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94814"/>
              </p:ext>
            </p:extLst>
          </p:nvPr>
        </p:nvGraphicFramePr>
        <p:xfrm>
          <a:off x="4053841" y="1834363"/>
          <a:ext cx="3836126" cy="148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480587198"/>
                    </a:ext>
                  </a:extLst>
                </a:gridCol>
                <a:gridCol w="1918063">
                  <a:extLst>
                    <a:ext uri="{9D8B030D-6E8A-4147-A177-3AD203B41FA5}">
                      <a16:colId xmlns:a16="http://schemas.microsoft.com/office/drawing/2014/main" val="406854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Font typeface="Corbel" panose="020B0503020204020204" pitchFamily="34" charset="0"/>
                        <a:buNone/>
                      </a:pPr>
                      <a:r>
                        <a:rPr lang="en-US" sz="1600" dirty="0"/>
                        <a:t>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Fast Food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1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Café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Mexican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7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Sandwich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Bakery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9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Vietnamese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Pizza 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0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9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994-45BB-4DD9-8909-BF16884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7479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B8C99AB-5F5B-4BBB-A673-5F8B46CBD49A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429758" y="1623947"/>
            <a:ext cx="5107408" cy="684652"/>
          </a:xfrm>
        </p:spPr>
        <p:txBody>
          <a:bodyPr/>
          <a:lstStyle/>
          <a:p>
            <a:r>
              <a:rPr lang="en-US" dirty="0"/>
              <a:t>K-Nearest neighbors, uniform weights, with K = 18 yields the best results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FECCCF2-27B8-4691-9542-2E45700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Algorithm evaluation &amp; performance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441E29-8419-429F-B53E-2F9C22AD1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0486"/>
              </p:ext>
            </p:extLst>
          </p:nvPr>
        </p:nvGraphicFramePr>
        <p:xfrm>
          <a:off x="330926" y="1422277"/>
          <a:ext cx="5608321" cy="50779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15306">
                  <a:extLst>
                    <a:ext uri="{9D8B030D-6E8A-4147-A177-3AD203B41FA5}">
                      <a16:colId xmlns:a16="http://schemas.microsoft.com/office/drawing/2014/main" val="4084267763"/>
                    </a:ext>
                  </a:extLst>
                </a:gridCol>
                <a:gridCol w="2249427">
                  <a:extLst>
                    <a:ext uri="{9D8B030D-6E8A-4147-A177-3AD203B41FA5}">
                      <a16:colId xmlns:a16="http://schemas.microsoft.com/office/drawing/2014/main" val="4255264615"/>
                    </a:ext>
                  </a:extLst>
                </a:gridCol>
                <a:gridCol w="2243588">
                  <a:extLst>
                    <a:ext uri="{9D8B030D-6E8A-4147-A177-3AD203B41FA5}">
                      <a16:colId xmlns:a16="http://schemas.microsoft.com/office/drawing/2014/main" val="3552766702"/>
                    </a:ext>
                  </a:extLst>
                </a:gridCol>
              </a:tblGrid>
              <a:tr h="397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Score without GPS coordinates as input 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Score with GPS coordinates as input 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40237"/>
                  </a:ext>
                </a:extLst>
              </a:tr>
              <a:tr h="1811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100" dirty="0">
                          <a:effectLst/>
                        </a:rPr>
                        <a:t>K-Nearest neighbors, uniform weights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K: 17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Score: 0.308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K: 18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Score: 0.462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448877"/>
                  </a:ext>
                </a:extLst>
              </a:tr>
              <a:tr h="1924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en-US" sz="1100" dirty="0">
                          <a:effectLst/>
                        </a:rPr>
                        <a:t>K-Nearest neighbors, distance weights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K: 58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Score: 0.256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K: 19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Score: 0. 462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1857352"/>
                  </a:ext>
                </a:extLst>
              </a:tr>
              <a:tr h="4963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Naïve Bayes Gaussian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0.308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0.385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86004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Decision Tree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0.256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0.282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9484604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D3076EA6-2ED7-4765-B2AF-104AB8A8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35" y="2243061"/>
            <a:ext cx="1976438" cy="13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">
            <a:extLst>
              <a:ext uri="{FF2B5EF4-FFF2-40B4-BE49-F238E27FC236}">
                <a16:creationId xmlns:a16="http://schemas.microsoft.com/office/drawing/2014/main" id="{5FA7E5B1-8FDA-4A7A-AF98-E4085607A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66" y="4036020"/>
            <a:ext cx="214940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3">
            <a:extLst>
              <a:ext uri="{FF2B5EF4-FFF2-40B4-BE49-F238E27FC236}">
                <a16:creationId xmlns:a16="http://schemas.microsoft.com/office/drawing/2014/main" id="{D1874614-15E7-4CB6-993B-0E90AD4BB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73" y="4033453"/>
            <a:ext cx="20574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1">
            <a:extLst>
              <a:ext uri="{FF2B5EF4-FFF2-40B4-BE49-F238E27FC236}">
                <a16:creationId xmlns:a16="http://schemas.microsoft.com/office/drawing/2014/main" id="{B86716C1-AFE8-4B4F-89BF-06E229B7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167" y="2218343"/>
            <a:ext cx="2057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2F6B2B-2129-46A9-9438-18A458CB4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63120"/>
              </p:ext>
            </p:extLst>
          </p:nvPr>
        </p:nvGraphicFramePr>
        <p:xfrm>
          <a:off x="6624178" y="4329517"/>
          <a:ext cx="3480536" cy="765556"/>
        </p:xfrm>
        <a:graphic>
          <a:graphicData uri="http://schemas.openxmlformats.org/drawingml/2006/table">
            <a:tbl>
              <a:tblPr firstRow="1" firstCol="1" bandRow="1"/>
              <a:tblGrid>
                <a:gridCol w="647413">
                  <a:extLst>
                    <a:ext uri="{9D8B030D-6E8A-4147-A177-3AD203B41FA5}">
                      <a16:colId xmlns:a16="http://schemas.microsoft.com/office/drawing/2014/main" val="636407049"/>
                    </a:ext>
                  </a:extLst>
                </a:gridCol>
                <a:gridCol w="2833123">
                  <a:extLst>
                    <a:ext uri="{9D8B030D-6E8A-4147-A177-3AD203B41FA5}">
                      <a16:colId xmlns:a16="http://schemas.microsoft.com/office/drawing/2014/main" val="2903223497"/>
                    </a:ext>
                  </a:extLst>
                </a:gridCol>
              </a:tblGrid>
              <a:tr h="72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Jaccard index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array([0. , 0. , 0. , 0.28571429, 0.46153846, 0.44444444, 0.22222222, 0. ])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14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F-1 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array([0., 0. , 0. , 0.44444444, 0.63157895, 0.61538462, 0.36363636, 0.])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66551"/>
                  </a:ext>
                </a:extLst>
              </a:tr>
            </a:tbl>
          </a:graphicData>
        </a:graphic>
      </p:graphicFrame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65A6820A-571F-45C9-9019-64A4E25AAF3D}"/>
              </a:ext>
            </a:extLst>
          </p:cNvPr>
          <p:cNvSpPr txBox="1">
            <a:spLocks/>
          </p:cNvSpPr>
          <p:nvPr/>
        </p:nvSpPr>
        <p:spPr>
          <a:xfrm>
            <a:off x="6423881" y="2893597"/>
            <a:ext cx="5102698" cy="267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i="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Final results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816B89BF-3A7B-454E-B624-82E954DBE3D7}"/>
              </a:ext>
            </a:extLst>
          </p:cNvPr>
          <p:cNvSpPr txBox="1">
            <a:spLocks/>
          </p:cNvSpPr>
          <p:nvPr/>
        </p:nvSpPr>
        <p:spPr>
          <a:xfrm>
            <a:off x="6429758" y="3179600"/>
            <a:ext cx="5094311" cy="11671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33363" indent="-2333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>
                <a:tab pos="112713" algn="r"/>
                <a:tab pos="233363" algn="l"/>
              </a:tabLst>
              <a:defRPr sz="1200" kern="1200">
                <a:solidFill>
                  <a:srgbClr val="535C1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F1 score: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4/8 categories have a score of 0</a:t>
            </a:r>
          </a:p>
          <a:p>
            <a:r>
              <a:rPr lang="en-US" sz="1400" dirty="0">
                <a:solidFill>
                  <a:schemeClr val="tx1"/>
                </a:solidFill>
              </a:rPr>
              <a:t>2/4 between 0 and 0.5</a:t>
            </a:r>
          </a:p>
          <a:p>
            <a:r>
              <a:rPr lang="en-US" sz="1400" dirty="0">
                <a:solidFill>
                  <a:schemeClr val="tx1"/>
                </a:solidFill>
              </a:rPr>
              <a:t>2/4 ~0.62</a:t>
            </a:r>
          </a:p>
        </p:txBody>
      </p:sp>
    </p:spTree>
    <p:extLst>
      <p:ext uri="{BB962C8B-B14F-4D97-AF65-F5344CB8AC3E}">
        <p14:creationId xmlns:p14="http://schemas.microsoft.com/office/powerpoint/2010/main" val="18334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2994-45BB-4DD9-8909-BF16884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169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B8C99AB-5F5B-4BBB-A673-5F8B46CBD49A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657461" y="1411472"/>
            <a:ext cx="5107408" cy="1296894"/>
          </a:xfrm>
        </p:spPr>
        <p:txBody>
          <a:bodyPr/>
          <a:lstStyle/>
          <a:p>
            <a:r>
              <a:rPr lang="en-US" dirty="0"/>
              <a:t>Other input variables to consider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activity of city’s population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&amp; 3</a:t>
            </a:r>
            <a:r>
              <a:rPr lang="en-US" baseline="30000" dirty="0"/>
              <a:t>rd</a:t>
            </a:r>
            <a:r>
              <a:rPr lang="en-US" dirty="0"/>
              <a:t> most common restaurant types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FECCCF2-27B8-4691-9542-2E457009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268000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Recipe Book Slide 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ipeBook_Win32_SL_v2" id="{BF9B6C79-FF4D-48C1-8F71-C7DDF387DF1A}" vid="{BE88A3C8-7112-4180-A9C5-249348E21FD1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ED4560-B740-433C-9563-5913DF91D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8F07A5-30F7-464F-BEC9-691C161DB7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9254E94-1817-43B9-ABBF-828839528B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Widescreen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Franklin Gothic Book</vt:lpstr>
      <vt:lpstr>Franklin Gothic Medium</vt:lpstr>
      <vt:lpstr>Wingdings 3</vt:lpstr>
      <vt:lpstr>1_Recipe Book Slide Master</vt:lpstr>
      <vt:lpstr>Parallax</vt:lpstr>
      <vt:lpstr>Is there a link between restaurants in a city and the city’s obesity rates?</vt:lpstr>
      <vt:lpstr>Datasets</vt:lpstr>
      <vt:lpstr>Obesity rates &amp; Geographical data</vt:lpstr>
      <vt:lpstr>Restaurant dataset</vt:lpstr>
      <vt:lpstr>Analysis</vt:lpstr>
      <vt:lpstr>Algorithm evaluation &amp; performance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2020-04-08T02:34:45Z</dcterms:created>
  <dcterms:modified xsi:type="dcterms:W3CDTF">2020-04-08T02:57:57Z</dcterms:modified>
</cp:coreProperties>
</file>