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62" r:id="rId5"/>
    <p:sldId id="467" r:id="rId6"/>
    <p:sldId id="464" r:id="rId7"/>
    <p:sldId id="465" r:id="rId8"/>
    <p:sldId id="463" r:id="rId9"/>
    <p:sldId id="4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247 589,'6'0,"-2"-1,0 1,-1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520 531,'9'1,"-6"-1,2 0,5 0,-4 0,-1 0,5 0,3 0,1 3,-3-1,0 0,-8-2,3 0,-3 0,1 0,-1 0,1 0,3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632 535,'1'-4,"2"0,3 2,-3-1,8 1,-3 0,3-3,-3 1,6 2,-6 0,-3 2,9-4,-7 4,6-2,0 2,1 0,-3-3,2 3,1 0,-9 0,5 0,1 0,-1 0,0 0,1 0,-8 0,7 0,4-4,-8 2,-3 2,7 0,0 0,-2 0,2 0,-3 0,1 0,1 0,2 0,2 0,-2 0,-1 0,0 0,-2 0,2 0,-3 0,-4 0,4 0,-4 0,1 0,-1 0,0 0,1 0,2 0,-1 1,-2-1,2 0,0 1,-1 1,1-2,0 0,3 4,-5-4,2 2,1-2,-3 0,5 0,-5 0,3 0,-2 0,0 1,-1-1,3 0,-3 0,2 0,0 0,-2 2,0-2,0 5,0-5,0 0,2 0,-2 1,0-1,2 0,-2 0,5 0,-2 2,-3-2,0 0,0 0,1 0,2 0,-2 0,-1 0,1 0,-1 0,2 0,-2 0,3 1,-3-1,2 0,-2 3,3 4,-5-3,4-1,-2-2,-3 3,3-1,1-2,0 1,-1 1,0 0,2-3,-3 3,3-1,-2-2,3 0,-3 1,1-1,1 0,0 0,-1 0,2 0,-3 0,0 0,2 0,3 0,-3-2,-2 2,0 0,1-3,0 3,0-2,1 0,2-1,-3 0,2-3,-3 4,1 2,1-1,-2 1,2 0,-2 0,4 0,-3 0,0 0,-1 0,1 0,-1 0,2 0,-2 0,0 0,0 0,1 0,-1 0,0 0,0 0,0 0,2 0,-1 0,0-1,1 1,0-4,-2 4,2 0,-2 0,0 0,1-2,-1 1,4-6,-4 7,1-2,-1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1566 514,'3'-5,"1"4,-1 1,3-2,2-2,2 4,1-5,-3 5,-1 0,1 0,-3 0,3-2,-3 2,5 0,-2 0,-2 0,-3 0,3 0,-2 0,0 0,3 0,-2 0,0 0,3 0,-5 0,2 0,-2 0,3 0,-3 0,2 0,-2 0,2 0,-2 0,2 0,-2 0,1 0,0 1,-2 2,2-3,-2 3,1 0,0 1,0 1,2-2,-2 0,-1 1,3 0,-4-1,2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1074 810,'5'0,"2"-1,-4 1,4 0,-1 0,-1 0,-2 0,0 0,1 0,1 0,-2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793,'6'0,"2"0,2-2,-5 2,1 0,1 0,1 0,-1 0,3 0,4 0,2 0,-2 0,0 0,-1 0,1 0,3 0,-1 0,-2 0,3 0,3 0,-3 0,-3 1,3 1,0 3,1-2,-1-1,-3 1,-6 1,0 0,3-2,-5 0,-2-2,2 3,-3-2,0-1,0 3,-2 0,2-1,-1 1,1 3,-3-1,0 0,4-1,-4 0,0 0,0-1,0 0,0 2,0-2,-4-2,1-1,0-3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268 585,'2'3,"1"-3,0 1,3 3,-3-4,3 4,-3-2,3-2,-3 3,5-1,0-2,-5 0,2 1,-2-1,5 0,-5 2,4-2,1 0,-2 4,4-2,4 0,3 1,-3-1,0 0,3 1,-3-1,-6 0,3 0,-4-2,1 0,0 2,2 0,-2-2,-1 0,1 2,3 0,-1-2,1 2,0 1,3-1,-7-2,1 0,-1 0,-1 0,-3 0,2 0,-2 0,5 0,0 4,-3-4,5 0,1 2,-6-2,1 0,-1 2,3-2,0 4,-3-2,-2-2,5 2,4 7,-2-9,2 5,-5-5,-2 0,1 2,-1-1,1 3,-3-4,0 3,2-3,-2 3,1-3,0 2,2-1,-5 3,7-1,-1-2,-4 1,3 0,-2-1,-1-1,2 5,1-4,-5 2,4-1,-1-1,0-1,-1 4,0-4,-1 3,1-2,0 1,0-2,0 2,0 0,2 0,0 4,-1-4,0-1,-1 1,0 1,-3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915 770,'1'4,"12"0,-1 3,2 0,-8-7,-2 0,-1 2,0-2,0 0,0 0,2 0,1 0,-1-2,-3-1,2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915 813,'4'0,"-1"0,2 0,3 0,-1 0,1 0,-2 0,-3 0,1 0,-1 0,0 0,3 0,0 0,1 0,-2 0,-2-2,2 2,-2 0,0-2,2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 1018,'5'0,"-1"0,0 0,-1 3,0-3,0 0,0 0,2 0,-2 0,1 0,-1 0,3 0,-3 0,2 0,-2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 1002,'8'-4,"-4"1,-1 3,2-3,-2 3,0 0,0 0,0-2,1-1,-1 3,4-2,-4 2,2 0,0 0,1 0,-1-2,-1 1,-1 1,10-5,-8 5,-1 0,1 0,0 0,1 0,7-2,-6 0,-1 2,2-4,-1 4,-1-4,-1 4,3-1,6 1,-9-2,1 2,3 0,-3-2,5-2,-8 4,0 0,2 0,1-4,-3 4,5-2,-3 0,-2 2,3 0,7-4,-8 4,3 0,-3 0,5-2,2-5,-6 7,0-2,0 0,0 2,-3 0,3 0,-3 0,2-1,-2 1,2 0,1-4,-1 4,1-2,-2 2,-1-3,0 3,5-2,-4-1,0 3,0 0,4-4,-5 4,1 0,2-9,-2 9,3-2,-3 1,0 1,-1 0,3-4,-1 1,0 1,3-2,-3 1,-2 1,0 1,3-1,0-2,0 1,2 1,-4 0,2-1,-3 1,5 0,-5 0,0 2,1-3,-1-1,6 3,-7-2,2 1,-1-3,2 3,0-2,1 2,0-1,1 3,-3-6,-1 4,3 0,-3 1,3-1,0-1,-3-2,1 5,2-1,-3-3,4 1,-3 3,1 0,-1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720,'-6'0,"2"-2,1 0,0 2,-2 0,1 0,-1 0,1 0,1 0,-2 0,2 0,0 0,0 2,0-2,0 2,0-1,1 2,-1-1,0 4,0-3,-2 0,5 0,-3 3,3-3,0 1,0 1,0-1,2-1,2-1,0-1,0 5,0-6,2 0,0 1,-2-1,2 0,-3 0,2 0,-2 0,1 0,-1 0,4 0,0 0,-4 0,4 0,-1 0,-3 0,1-2,-1 2,2 0,1-4,-6-1,0 0,0 2,0-2,0 2,0 0,-2 0,0-1,-4 1,3 2,0 1,-1 0,1 0,-3 0,3-3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741,'3'0,"4"-3,-1 0,-3 3,2-5,-2 1,6-7,6 4,-7 0,1-2,-5 6,4-6,4 2,-8 4,1-3,11-7,-13 12,8-10,-4 5,-4 3,1-3,2 1,6-8,-6 10,-3-1,1 0,5-7,-1 6,-2-1,-1 2,-2 0,3 0,-2-1,4 1,0-3,-4 2,5 1,-1 0,-3 0,1-1,-2 1,6 0,-6 2,6-2,-4-2,0 2,-3 4,2-2,3 1,-4-3,-1 0,3 3,-1-3,-2 4,1-2,3 0,2-5,-4 7,0 0,3 0,-1 0,-3-4,4 4,-3 0,6-6,-5 6,-3 0,2 0,-2 0,3-2,-3 2,3 0,-2 0,-1 0,3 0,-1 0,-1 0,0 0,2 0,-3 0,4 0,-3 0,1 0,-2 0,0 0,0 0,2 0,-2 1,6 2,-3 2,-3-3,2-1,0 1,1 2,-2-1,1-3,0 0,1 4,-5-1,2-2,2 1,-3 1,0 1,1-2,0-1,0-1,0 2,2 1,0-3,-1 1,-1 1,-1 1,1 0,1-2,-1-1,0 1,0 1,0 1,-2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2T20:09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758,'10'-9,"-7"9,1 0,3 0,3 0,-2 0,1 0,8 0,3 0,4 0,-1 0,4 0,-1 0,-3 0,1 0,-1 0,-3 0,0 0,0 0,-3 0,0 0,0 0,-4 0,-2 0,-1 0,-3 0,1 0,-1 0,-1 0,1 0,1 0,-3 0,0 0,3 0,-3 0,3 0,-1 0,-4 0,0 0,1 0,1 0,3 0,-5 0,0 0,5 0,-1 0,-3 0,-1 0,0 0,2 0,-2 0,3 0,-2 0,4 0,-3-1,-1 1,1 0,0 0,0 0,0-3,-2 1,0 2,2-1,-2-2,4-2,-2 3,0-3,-2 1,2 0,-2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ENCODE </a:t>
            </a:r>
            <a:r>
              <a:rPr lang="zh-CN" altLang="en-US"/>
              <a:t>和 </a:t>
            </a:r>
            <a:r>
              <a:rPr lang="en-US" altLang="zh-CN"/>
              <a:t>roadmap</a:t>
            </a:r>
            <a:r>
              <a:rPr lang="zh-CN" altLang="en-US"/>
              <a:t>是公共的</a:t>
            </a:r>
            <a:r>
              <a:rPr lang="en-US" altLang="zh-CN"/>
              <a:t>RNA-seq database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测序深度，测序得到的碱基总量（bp）与基因组大小（Genome）的比值</a:t>
            </a:r>
            <a:endParaRPr lang="zh-CN" altLang="en-US"/>
          </a:p>
          <a:p>
            <a:r>
              <a:rPr lang="zh-CN" altLang="en-US"/>
              <a:t>后验的结果会受到先验的猜想影响。</a:t>
            </a:r>
            <a:endParaRPr lang="zh-CN" altLang="en-US"/>
          </a:p>
          <a:p>
            <a:r>
              <a:rPr lang="zh-CN" altLang="en-US"/>
              <a:t>先验知识根据数据进行调整，而</a:t>
            </a:r>
            <a:r>
              <a:rPr lang="en-US" altLang="zh-CN"/>
              <a:t>DNN</a:t>
            </a:r>
            <a:r>
              <a:rPr lang="zh-CN" altLang="en-US"/>
              <a:t>的结果提供的其实是先验知识。其作用时让后验的结果更准确。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贝叶斯学派的根本观点，是认为在关于θ的任何统计推断问题中，除了使用样本X所提供的信息外，还必须对θ规定一个先验分布，它是在进行推断时不可或缺的一个要素。贝叶斯学派把先验分布解释为在抽样前就有的关于θ的先验信息的概率表述，先验分布不必有客观的依据，它可以部分地或完全地基于主观信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‘spike-and-slab’</a:t>
            </a:r>
            <a:endParaRPr lang="en-US" altLang="zh-CN"/>
          </a:p>
          <a:p>
            <a:r>
              <a:rPr lang="zh-CN" altLang="en-US"/>
              <a:t>各种分布的解释</a:t>
            </a:r>
            <a:endParaRPr lang="zh-CN" altLang="en-US"/>
          </a:p>
          <a:p>
            <a:r>
              <a:rPr lang="en-US" altLang="zh-CN"/>
              <a:t>BHT(flat</a:t>
            </a:r>
            <a:r>
              <a:rPr lang="zh-CN" altLang="en-US"/>
              <a:t>）中 </a:t>
            </a:r>
            <a:r>
              <a:rPr lang="en-US" altLang="zh-CN"/>
              <a:t> P(H0)=P(H1)=0.5</a:t>
            </a:r>
            <a:endParaRPr lang="en-US" altLang="zh-CN"/>
          </a:p>
          <a:p>
            <a:r>
              <a:rPr lang="en-US" altLang="zh-CN"/>
              <a:t>BHT(info</a:t>
            </a:r>
            <a:r>
              <a:rPr lang="zh-CN" altLang="en-US"/>
              <a:t>）中</a:t>
            </a:r>
            <a:r>
              <a:rPr lang="en-US" altLang="zh-CN"/>
              <a:t>P(H0)</a:t>
            </a:r>
            <a:r>
              <a:rPr lang="zh-CN" altLang="en-US"/>
              <a:t>来自神经网络的结果</a:t>
            </a:r>
            <a:endParaRPr lang="zh-CN" altLang="en-US"/>
          </a:p>
          <a:p>
            <a:r>
              <a:rPr lang="en-US" altLang="zh-CN"/>
              <a:t>spilicing event </a:t>
            </a:r>
            <a:r>
              <a:rPr lang="zh-CN" altLang="en-US"/>
              <a:t>先用</a:t>
            </a:r>
            <a:r>
              <a:rPr lang="en-US" altLang="zh-CN"/>
              <a:t>exon skipping,</a:t>
            </a:r>
            <a:r>
              <a:rPr lang="zh-CN" altLang="en-US"/>
              <a:t>但也可以拓展到</a:t>
            </a:r>
            <a:r>
              <a:rPr lang="en-US" altLang="zh-CN"/>
              <a:t>alternative 3'/5' splice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函数分号后为变量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是外显子序号，</a:t>
            </a:r>
            <a:r>
              <a:rPr lang="en-US" altLang="zh-CN"/>
              <a:t>k</a:t>
            </a:r>
            <a:r>
              <a:rPr lang="zh-CN" altLang="en-US"/>
              <a:t>是实验序号</a:t>
            </a:r>
            <a:r>
              <a:rPr lang="en-US" altLang="zh-CN"/>
              <a:t>(</a:t>
            </a:r>
            <a:r>
              <a:rPr lang="zh-CN" altLang="en-US"/>
              <a:t>每个外显子进行一个差异剪切的概率的预测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5922=2926+2996 </a:t>
            </a:r>
            <a:r>
              <a:rPr lang="zh-CN" altLang="en-US"/>
              <a:t>说明</a:t>
            </a:r>
            <a:r>
              <a:rPr lang="en-US" altLang="zh-CN"/>
              <a:t>E</a:t>
            </a:r>
            <a:r>
              <a:rPr lang="zh-CN" altLang="en-US"/>
              <a:t>向量和</a:t>
            </a:r>
            <a:r>
              <a:rPr lang="en-US" altLang="zh-CN"/>
              <a:t>G</a:t>
            </a:r>
            <a:r>
              <a:rPr lang="zh-CN" altLang="en-US"/>
              <a:t>向量直接拼接作为输入向量</a:t>
            </a:r>
            <a:endParaRPr lang="zh-CN" altLang="en-US"/>
          </a:p>
          <a:p>
            <a:r>
              <a:rPr lang="en-US" altLang="zh-CN"/>
              <a:t>loss</a:t>
            </a:r>
            <a:r>
              <a:rPr lang="zh-CN" altLang="en-US"/>
              <a:t>也是简单的</a:t>
            </a:r>
            <a:r>
              <a:rPr lang="en-US" altLang="zh-CN"/>
              <a:t>x</a:t>
            </a:r>
            <a:r>
              <a:rPr lang="zh-CN" altLang="en-US"/>
              <a:t>预测到</a:t>
            </a:r>
            <a:r>
              <a:rPr lang="en-US" altLang="zh-CN"/>
              <a:t>y</a:t>
            </a:r>
            <a:r>
              <a:rPr lang="zh-CN" altLang="en-US"/>
              <a:t>的</a:t>
            </a:r>
            <a:r>
              <a:rPr lang="en-US" altLang="zh-CN"/>
              <a:t>loss</a:t>
            </a:r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上皮细胞-间充质转化（EMT），是指上皮细胞通过特定程序转化为具有间质表型细胞的生物学过程。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69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customXml" Target="../ink/ink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0" Type="http://schemas.openxmlformats.org/officeDocument/2006/relationships/notesSlide" Target="../notesSlides/notesSlide5.xml"/><Relationship Id="rId4" Type="http://schemas.openxmlformats.org/officeDocument/2006/relationships/tags" Target="../tags/tag72.xml"/><Relationship Id="rId39" Type="http://schemas.openxmlformats.org/officeDocument/2006/relationships/slideLayout" Target="../slideLayouts/slideLayout1.xml"/><Relationship Id="rId38" Type="http://schemas.openxmlformats.org/officeDocument/2006/relationships/tags" Target="../tags/tag73.xml"/><Relationship Id="rId37" Type="http://schemas.openxmlformats.org/officeDocument/2006/relationships/image" Target="../media/image32.png"/><Relationship Id="rId36" Type="http://schemas.openxmlformats.org/officeDocument/2006/relationships/image" Target="../media/image31.png"/><Relationship Id="rId35" Type="http://schemas.openxmlformats.org/officeDocument/2006/relationships/image" Target="../media/image30.png"/><Relationship Id="rId34" Type="http://schemas.openxmlformats.org/officeDocument/2006/relationships/customXml" Target="../ink/ink14.xml"/><Relationship Id="rId33" Type="http://schemas.openxmlformats.org/officeDocument/2006/relationships/image" Target="../media/image29.png"/><Relationship Id="rId32" Type="http://schemas.openxmlformats.org/officeDocument/2006/relationships/customXml" Target="../ink/ink13.xml"/><Relationship Id="rId31" Type="http://schemas.openxmlformats.org/officeDocument/2006/relationships/image" Target="../media/image28.png"/><Relationship Id="rId30" Type="http://schemas.openxmlformats.org/officeDocument/2006/relationships/customXml" Target="../ink/ink12.xml"/><Relationship Id="rId3" Type="http://schemas.openxmlformats.org/officeDocument/2006/relationships/image" Target="../media/image13.png"/><Relationship Id="rId29" Type="http://schemas.openxmlformats.org/officeDocument/2006/relationships/image" Target="../media/image27.png"/><Relationship Id="rId28" Type="http://schemas.openxmlformats.org/officeDocument/2006/relationships/customXml" Target="../ink/ink11.xml"/><Relationship Id="rId27" Type="http://schemas.openxmlformats.org/officeDocument/2006/relationships/image" Target="../media/image26.png"/><Relationship Id="rId26" Type="http://schemas.openxmlformats.org/officeDocument/2006/relationships/customXml" Target="../ink/ink10.xml"/><Relationship Id="rId25" Type="http://schemas.openxmlformats.org/officeDocument/2006/relationships/image" Target="../media/image25.png"/><Relationship Id="rId24" Type="http://schemas.openxmlformats.org/officeDocument/2006/relationships/customXml" Target="../ink/ink9.xml"/><Relationship Id="rId23" Type="http://schemas.openxmlformats.org/officeDocument/2006/relationships/image" Target="../media/image24.png"/><Relationship Id="rId22" Type="http://schemas.openxmlformats.org/officeDocument/2006/relationships/customXml" Target="../ink/ink8.xml"/><Relationship Id="rId21" Type="http://schemas.openxmlformats.org/officeDocument/2006/relationships/image" Target="../media/image23.png"/><Relationship Id="rId20" Type="http://schemas.openxmlformats.org/officeDocument/2006/relationships/customXml" Target="../ink/ink7.xml"/><Relationship Id="rId2" Type="http://schemas.openxmlformats.org/officeDocument/2006/relationships/tags" Target="../tags/tag71.xml"/><Relationship Id="rId19" Type="http://schemas.openxmlformats.org/officeDocument/2006/relationships/image" Target="../media/image22.png"/><Relationship Id="rId18" Type="http://schemas.openxmlformats.org/officeDocument/2006/relationships/customXml" Target="../ink/ink6.xml"/><Relationship Id="rId17" Type="http://schemas.openxmlformats.org/officeDocument/2006/relationships/image" Target="../media/image21.png"/><Relationship Id="rId16" Type="http://schemas.openxmlformats.org/officeDocument/2006/relationships/customXml" Target="../ink/ink5.xml"/><Relationship Id="rId15" Type="http://schemas.openxmlformats.org/officeDocument/2006/relationships/image" Target="../media/image20.png"/><Relationship Id="rId14" Type="http://schemas.openxmlformats.org/officeDocument/2006/relationships/customXml" Target="../ink/ink4.xml"/><Relationship Id="rId13" Type="http://schemas.openxmlformats.org/officeDocument/2006/relationships/image" Target="../media/image19.png"/><Relationship Id="rId12" Type="http://schemas.openxmlformats.org/officeDocument/2006/relationships/customXml" Target="../ink/ink3.xml"/><Relationship Id="rId11" Type="http://schemas.openxmlformats.org/officeDocument/2006/relationships/image" Target="../media/image18.png"/><Relationship Id="rId10" Type="http://schemas.openxmlformats.org/officeDocument/2006/relationships/customXml" Target="../ink/ink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565" y="0"/>
            <a:ext cx="12117070" cy="1231265"/>
          </a:xfrm>
        </p:spPr>
        <p:txBody>
          <a:bodyPr>
            <a:normAutofit/>
          </a:bodyPr>
          <a:p>
            <a:r>
              <a:rPr lang="zh-CN" altLang="zh-CN" sz="3200"/>
              <a:t>Deep-learning augmented RNA-seq analysis of </a:t>
            </a:r>
            <a:br>
              <a:rPr lang="zh-CN" altLang="zh-CN" sz="3200"/>
            </a:br>
            <a:r>
              <a:rPr lang="zh-CN" altLang="zh-CN" sz="3200"/>
              <a:t>transcript splicing</a:t>
            </a:r>
            <a:endParaRPr lang="zh-CN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1231265"/>
            <a:ext cx="5645150" cy="4631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35680" y="0"/>
            <a:ext cx="8656320" cy="569912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l" fontAlgn="ctr">
              <a:buFont typeface="Wingdings" panose="05000000000000000000" charset="0"/>
              <a:buChar char="l"/>
            </a:pPr>
            <a:r>
              <a:rPr lang="en-US" altLang="zh-CN" sz="2400" b="0"/>
              <a:t>RNA-seq</a:t>
            </a:r>
            <a:r>
              <a:rPr lang="zh-CN" altLang="en-US" sz="2400" b="0"/>
              <a:t>数据用机器学习可以预测组织或单细胞的外显子的</a:t>
            </a:r>
            <a:r>
              <a:rPr lang="en-US" altLang="zh-CN" sz="2400" b="0"/>
              <a:t>inclusion/skipping level</a:t>
            </a:r>
            <a:r>
              <a:rPr lang="zh-CN" altLang="en-US" sz="2400" b="0"/>
              <a:t>。但</a:t>
            </a:r>
            <a:r>
              <a:rPr lang="en-US" altLang="zh-CN" sz="2400" b="0"/>
              <a:t>RNA-seq</a:t>
            </a:r>
            <a:r>
              <a:rPr lang="zh-CN" altLang="en-US" sz="2400" b="0"/>
              <a:t>分析</a:t>
            </a:r>
            <a:r>
              <a:rPr lang="en-US" altLang="zh-CN" sz="2400" b="0"/>
              <a:t>alternative splicing</a:t>
            </a:r>
            <a:r>
              <a:rPr lang="zh-CN" altLang="en-US" sz="2400" b="0"/>
              <a:t>受测序深度限制，并需要基因有较高的表达量。</a:t>
            </a:r>
            <a:endParaRPr lang="zh-CN" altLang="en-US" sz="2400" b="0"/>
          </a:p>
          <a:p>
            <a:pPr marL="457200" indent="-457200" algn="l" fontAlgn="ctr">
              <a:buFont typeface="Wingdings" panose="05000000000000000000" charset="0"/>
              <a:buChar char="l"/>
            </a:pPr>
            <a:r>
              <a:rPr lang="zh-CN" altLang="en-US" sz="2400" b="0"/>
              <a:t>DARTS</a:t>
            </a:r>
            <a:r>
              <a:rPr lang="zh-CN" altLang="en-US" sz="1800" b="0"/>
              <a:t>（deep-learning augmented RNA-seq analysis of transcript splicing</a:t>
            </a:r>
            <a:r>
              <a:rPr lang="en-US" altLang="zh-CN" sz="1800" b="0"/>
              <a:t>)</a:t>
            </a:r>
            <a:r>
              <a:rPr lang="zh-CN" altLang="en-US" sz="2400" b="0"/>
              <a:t>分为两部分</a:t>
            </a:r>
            <a:r>
              <a:rPr lang="en-US" altLang="zh-CN" sz="2400" b="0"/>
              <a:t>:</a:t>
            </a:r>
            <a:endParaRPr lang="en-US" altLang="zh-CN" sz="3200" b="0"/>
          </a:p>
          <a:p>
            <a:pPr indent="0" algn="l" fontAlgn="ctr">
              <a:buFont typeface="Wingdings" panose="05000000000000000000" charset="0"/>
            </a:pPr>
            <a:r>
              <a:rPr lang="en-US" altLang="zh-CN" sz="2400" b="0"/>
              <a:t>    DNN:</a:t>
            </a:r>
            <a:r>
              <a:rPr lang="zh-CN" altLang="en-US" sz="2400" b="0"/>
              <a:t>根据外显子序列和组织特异的调控特征预测</a:t>
            </a:r>
            <a:r>
              <a:rPr lang="en-US" altLang="zh-CN" sz="2400" b="0"/>
              <a:t>AS</a:t>
            </a:r>
            <a:r>
              <a:rPr lang="zh-CN" altLang="en-US" sz="1800" b="0"/>
              <a:t>（</a:t>
            </a:r>
            <a:r>
              <a:rPr lang="en-US" altLang="zh-CN" sz="1800" b="0"/>
              <a:t>alternative splicing)</a:t>
            </a:r>
            <a:endParaRPr lang="en-US" altLang="zh-CN" sz="1800" b="0"/>
          </a:p>
          <a:p>
            <a:pPr indent="0" algn="l" fontAlgn="ctr">
              <a:buFont typeface="Wingdings" panose="05000000000000000000" charset="0"/>
            </a:pPr>
            <a:r>
              <a:rPr lang="en-US" altLang="zh-CN" sz="2400" b="0"/>
              <a:t>   BHT</a:t>
            </a:r>
            <a:r>
              <a:rPr lang="en-US" altLang="zh-CN" sz="1800" b="0"/>
              <a:t>(bayesian hypothesis testing)</a:t>
            </a:r>
            <a:r>
              <a:rPr lang="en-US" altLang="zh-CN" sz="2400" b="0"/>
              <a:t>:</a:t>
            </a:r>
            <a:r>
              <a:rPr lang="zh-CN" altLang="en-US" sz="2400" b="0"/>
              <a:t>根据</a:t>
            </a:r>
            <a:r>
              <a:rPr lang="en-US" altLang="zh-CN" sz="2400" b="0">
                <a:sym typeface="+mn-ea"/>
              </a:rPr>
              <a:t>RNA-seq </a:t>
            </a:r>
            <a:r>
              <a:rPr lang="zh-CN" altLang="en-US" sz="2400" b="0">
                <a:sym typeface="+mn-ea"/>
              </a:rPr>
              <a:t>的</a:t>
            </a:r>
            <a:r>
              <a:rPr lang="en-US" altLang="zh-CN" sz="2400" b="0"/>
              <a:t>empirical evidence</a:t>
            </a:r>
            <a:r>
              <a:rPr lang="zh-CN" altLang="en-US" sz="2400" b="0"/>
              <a:t>的先验</a:t>
            </a:r>
            <a:r>
              <a:rPr lang="en-US" altLang="zh-CN" sz="2400" b="0"/>
              <a:t>AS</a:t>
            </a:r>
            <a:r>
              <a:rPr lang="zh-CN" altLang="en-US" sz="2400" b="0"/>
              <a:t>概率来推测</a:t>
            </a:r>
            <a:r>
              <a:rPr lang="en-US" altLang="zh-CN" sz="2400" b="0"/>
              <a:t>AS</a:t>
            </a:r>
            <a:r>
              <a:rPr lang="zh-CN" altLang="en-US" sz="2400" b="0"/>
              <a:t>。</a:t>
            </a:r>
            <a:endParaRPr lang="zh-CN" altLang="en-US" sz="2400" b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36315" cy="2902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0" y="3281045"/>
            <a:ext cx="8656320" cy="28136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 algn="l" fontAlgn="ctr">
              <a:buFont typeface="Wingdings" panose="05000000000000000000" charset="0"/>
              <a:buChar char="l"/>
            </a:pPr>
            <a:r>
              <a:rPr lang="en-US" altLang="zh-CN" sz="2400" b="0"/>
              <a:t>RNA-seq</a:t>
            </a:r>
            <a:r>
              <a:rPr lang="zh-CN" altLang="en-US" sz="2400" b="0"/>
              <a:t>数据先通过无信息先验</a:t>
            </a:r>
            <a:r>
              <a:rPr lang="en-US" altLang="zh-CN" sz="2400" b="0"/>
              <a:t>(BHT flat)</a:t>
            </a:r>
            <a:r>
              <a:rPr lang="zh-CN" altLang="en-US" sz="2400" b="0"/>
              <a:t>对不同条件下</a:t>
            </a:r>
            <a:r>
              <a:rPr lang="en-US" altLang="zh-CN" sz="2400" b="0"/>
              <a:t>high-confidence</a:t>
            </a:r>
            <a:r>
              <a:rPr lang="zh-CN" altLang="en-US" sz="2400" b="0"/>
              <a:t>和无差异的剪切事件生成训练标签，用于</a:t>
            </a:r>
            <a:r>
              <a:rPr lang="en-US" altLang="zh-CN" sz="2400" b="0"/>
              <a:t>DNN</a:t>
            </a:r>
            <a:r>
              <a:rPr lang="zh-CN" altLang="en-US" sz="2400" b="0"/>
              <a:t>训练。</a:t>
            </a:r>
            <a:endParaRPr lang="zh-CN" altLang="en-US" sz="2400" b="0"/>
          </a:p>
          <a:p>
            <a:pPr indent="0" algn="l" fontAlgn="ctr">
              <a:buFont typeface="Wingdings" panose="05000000000000000000" charset="0"/>
              <a:buChar char="l"/>
            </a:pPr>
            <a:r>
              <a:rPr lang="zh-CN" altLang="en-US" sz="2400" b="0"/>
              <a:t>用训练好的</a:t>
            </a:r>
            <a:r>
              <a:rPr lang="en-US" altLang="zh-CN" sz="2400" b="0"/>
              <a:t>DNN</a:t>
            </a:r>
            <a:r>
              <a:rPr lang="zh-CN" altLang="en-US" sz="2400" b="0"/>
              <a:t>预测剪切，把预测结果结合</a:t>
            </a:r>
            <a:r>
              <a:rPr lang="en-US" altLang="zh-CN" sz="2400" b="0"/>
              <a:t>RNA-seq</a:t>
            </a:r>
            <a:r>
              <a:rPr lang="zh-CN" altLang="en-US" sz="2400" b="0"/>
              <a:t>增加到先验信息</a:t>
            </a:r>
            <a:r>
              <a:rPr lang="en-US" altLang="zh-CN" sz="2400" b="0"/>
              <a:t>(BHT info)</a:t>
            </a:r>
            <a:r>
              <a:rPr lang="zh-CN" altLang="en-US" sz="2400" b="0"/>
              <a:t>，然后进行深度学习增广的剪切分析。</a:t>
            </a:r>
            <a:endParaRPr lang="zh-CN" altLang="en-US" sz="2400" b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99720"/>
            <a:ext cx="4160520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587500"/>
            <a:ext cx="7010400" cy="248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3553460"/>
            <a:ext cx="5151120" cy="330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0" y="4071620"/>
            <a:ext cx="5951220" cy="26498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0"/>
            <a:ext cx="8376920" cy="569912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l" fontAlgn="ctr">
              <a:buFont typeface="Wingdings" panose="05000000000000000000" charset="0"/>
              <a:buChar char="l"/>
            </a:pPr>
            <a:r>
              <a:rPr lang="zh-CN" altLang="en-US" sz="2400" b="0"/>
              <a:t>贝叶斯统计框架判断</a:t>
            </a:r>
            <a:r>
              <a:rPr lang="en-US" altLang="zh-CN" sz="2400" b="0"/>
              <a:t>splicing event</a:t>
            </a:r>
            <a:r>
              <a:rPr lang="zh-CN" altLang="en-US" sz="2400" b="0"/>
              <a:t>为</a:t>
            </a:r>
            <a:r>
              <a:rPr lang="en-US" altLang="zh-CN" sz="2400" b="0"/>
              <a:t>differential</a:t>
            </a:r>
            <a:r>
              <a:rPr lang="zh-CN" altLang="en-US" sz="2400" b="0"/>
              <a:t>或是</a:t>
            </a:r>
            <a:r>
              <a:rPr lang="en-US" altLang="zh-CN" sz="2400" b="0"/>
              <a:t>unchanged</a:t>
            </a:r>
            <a:r>
              <a:rPr lang="zh-CN" altLang="en-US" sz="2400" b="0"/>
              <a:t>的统计显著性。</a:t>
            </a:r>
            <a:endParaRPr lang="zh-CN" altLang="en-US" sz="2400" b="0"/>
          </a:p>
          <a:p>
            <a:pPr marL="457200" indent="-457200" algn="l" fontAlgn="ctr">
              <a:buFont typeface="Wingdings" panose="05000000000000000000" charset="0"/>
              <a:buChar char="l"/>
            </a:pPr>
            <a:r>
              <a:rPr lang="zh-CN" altLang="en-US" sz="2400" b="0"/>
              <a:t>其把深度学习的预测结果作为</a:t>
            </a:r>
            <a:r>
              <a:rPr lang="en-US" altLang="zh-CN" sz="2400" b="0"/>
              <a:t>prior,RNA-seq</a:t>
            </a:r>
            <a:r>
              <a:rPr lang="zh-CN" altLang="en-US" sz="2400" b="0"/>
              <a:t>数据的</a:t>
            </a:r>
            <a:r>
              <a:rPr lang="en-US" altLang="zh-CN" sz="2400" b="0"/>
              <a:t>empirical evidence</a:t>
            </a:r>
            <a:r>
              <a:rPr lang="zh-CN" altLang="en-US" sz="2400" b="0"/>
              <a:t>作为</a:t>
            </a:r>
            <a:r>
              <a:rPr lang="en-US" altLang="zh-CN" sz="2400" b="0"/>
              <a:t>likelihood.</a:t>
            </a:r>
            <a:endParaRPr lang="en-US" altLang="zh-CN" sz="2400" b="0"/>
          </a:p>
          <a:p>
            <a:pPr marL="457200" indent="-457200" algn="l" fontAlgn="ctr">
              <a:buFont typeface="Wingdings" panose="05000000000000000000" charset="0"/>
              <a:buChar char="l"/>
            </a:pPr>
            <a:endParaRPr lang="en-US" altLang="zh-CN" sz="2400" b="0"/>
          </a:p>
          <a:p>
            <a:pPr marL="457200" indent="-457200" algn="l" fontAlgn="ctr">
              <a:buFont typeface="Wingdings" panose="05000000000000000000" charset="0"/>
              <a:buChar char="l"/>
            </a:pPr>
            <a:r>
              <a:rPr lang="zh-CN" altLang="en-US" sz="2400" b="0"/>
              <a:t>以测试</a:t>
            </a:r>
            <a:r>
              <a:rPr lang="en-US" altLang="zh-CN" sz="2400" b="0"/>
              <a:t>exon-inclusion level(PSI values)</a:t>
            </a:r>
            <a:r>
              <a:rPr lang="zh-CN" altLang="en-US" sz="2400" b="0"/>
              <a:t>的差异为例</a:t>
            </a:r>
            <a:endParaRPr lang="zh-CN" altLang="en-US" sz="2400" b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95" y="0"/>
            <a:ext cx="3659505" cy="249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" y="2174240"/>
            <a:ext cx="5490845" cy="2926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330" y="5407025"/>
            <a:ext cx="2724785" cy="84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225" y="4888230"/>
            <a:ext cx="3590290" cy="1047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01155" y="4951095"/>
            <a:ext cx="2098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P(H1) </a:t>
            </a:r>
            <a:r>
              <a:rPr lang="zh-CN" altLang="en-US">
                <a:solidFill>
                  <a:srgbClr val="FF0000"/>
                </a:solidFill>
              </a:rPr>
              <a:t>外显子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被差异剪切的先验概率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P(H0)=1-P(H1)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345" y="2498725"/>
            <a:ext cx="3519170" cy="2389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145" y="6437630"/>
            <a:ext cx="5824855" cy="420370"/>
          </a:xfrm>
          <a:prstGeom prst="rect">
            <a:avLst/>
          </a:prstGeom>
        </p:spPr>
      </p:pic>
      <p:sp>
        <p:nvSpPr>
          <p:cNvPr id="14" name="加号 13"/>
          <p:cNvSpPr/>
          <p:nvPr/>
        </p:nvSpPr>
        <p:spPr>
          <a:xfrm>
            <a:off x="10238740" y="4735830"/>
            <a:ext cx="364490" cy="3644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330180" y="6036310"/>
            <a:ext cx="27305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360000">
            <a:off x="5255895" y="6220460"/>
            <a:ext cx="925830" cy="3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6270" y="5506720"/>
            <a:ext cx="1682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认定存在显著差异的标准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1650" y="2967990"/>
            <a:ext cx="2814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exon inclusion level实际上是inclusion isofrom所占的比例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0"/>
            <a:ext cx="8401685" cy="111823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 algn="l" fontAlgn="ctr">
              <a:buFont typeface="Wingdings" panose="05000000000000000000" charset="0"/>
              <a:buChar char="l"/>
            </a:pPr>
            <a:r>
              <a:rPr lang="en-US" sz="2400" b="0"/>
              <a:t>DNN</a:t>
            </a:r>
            <a:r>
              <a:rPr lang="zh-CN" altLang="en-US" sz="2400" b="0"/>
              <a:t>利用外显子和组织特异的特征（包括顺式作用特征，</a:t>
            </a:r>
            <a:r>
              <a:rPr lang="en-US" altLang="zh-CN" sz="2400" b="0"/>
              <a:t>trans RBP</a:t>
            </a:r>
            <a:r>
              <a:rPr lang="zh-CN" altLang="en-US" sz="2400" b="0"/>
              <a:t>表达水平等</a:t>
            </a:r>
            <a:r>
              <a:rPr lang="en-US" altLang="zh-CN" sz="2400" b="0"/>
              <a:t>)</a:t>
            </a:r>
            <a:r>
              <a:rPr lang="zh-CN" altLang="en-US" sz="2400" b="0"/>
              <a:t>来预测两种生物条件下出现差异剪切的可能性。</a:t>
            </a:r>
            <a:endParaRPr lang="zh-CN" altLang="en-US" sz="2400" b="0"/>
          </a:p>
        </p:txBody>
      </p:sp>
      <p:sp>
        <p:nvSpPr>
          <p:cNvPr id="6" name="文本框 5"/>
          <p:cNvSpPr txBox="1"/>
          <p:nvPr/>
        </p:nvSpPr>
        <p:spPr>
          <a:xfrm>
            <a:off x="6426200" y="749935"/>
            <a:ext cx="281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RBP:RNA binding protein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270"/>
            <a:ext cx="9138920" cy="86614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0" y="1883410"/>
            <a:ext cx="10197465" cy="16960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 algn="l" fontAlgn="ctr">
              <a:buFont typeface="Wingdings" panose="05000000000000000000" charset="0"/>
              <a:buChar char="l"/>
            </a:pPr>
            <a:r>
              <a:rPr lang="en-US" sz="2400" b="0"/>
              <a:t>Y=1 &lt;=&gt; H1=True &lt;=&gt;event-i</a:t>
            </a:r>
            <a:r>
              <a:rPr lang="zh-CN" altLang="en-US" sz="2400" b="0"/>
              <a:t>是差异剪切的</a:t>
            </a:r>
            <a:endParaRPr lang="zh-CN" altLang="en-US" sz="2400" b="0"/>
          </a:p>
          <a:p>
            <a:pPr indent="0" algn="l" fontAlgn="ctr">
              <a:buFont typeface="Wingdings" panose="05000000000000000000" charset="0"/>
              <a:buChar char="l"/>
            </a:pPr>
            <a:r>
              <a:rPr lang="en-US" altLang="zh-CN" sz="2400" b="0"/>
              <a:t>E</a:t>
            </a:r>
            <a:r>
              <a:rPr lang="zh-CN" altLang="en-US" sz="2400" b="0"/>
              <a:t>：</a:t>
            </a:r>
            <a:r>
              <a:rPr lang="en-US" altLang="zh-CN" sz="2400" b="0"/>
              <a:t> </a:t>
            </a:r>
            <a:r>
              <a:rPr lang="zh-CN" altLang="en-US" sz="2400" b="0">
                <a:sym typeface="+mn-ea"/>
              </a:rPr>
              <a:t>顺式作用特征向量 包括</a:t>
            </a:r>
            <a:r>
              <a:rPr lang="en-US" altLang="zh-CN" sz="2000" b="0">
                <a:sym typeface="+mn-ea"/>
              </a:rPr>
              <a:t>evolutionary conservation,splice site strength,alternative 3’/5‘ splice sites</a:t>
            </a:r>
            <a:r>
              <a:rPr lang="zh-CN" altLang="en-US" sz="2400" b="0">
                <a:sym typeface="+mn-ea"/>
              </a:rPr>
              <a:t>等</a:t>
            </a:r>
            <a:endParaRPr lang="zh-CN" altLang="en-US" sz="2400" b="0">
              <a:sym typeface="+mn-ea"/>
            </a:endParaRPr>
          </a:p>
          <a:p>
            <a:pPr indent="0" algn="l" fontAlgn="ctr"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G</a:t>
            </a:r>
            <a:r>
              <a:rPr lang="zh-CN" altLang="en-US" sz="2400" b="0">
                <a:sym typeface="+mn-ea"/>
              </a:rPr>
              <a:t>：</a:t>
            </a:r>
            <a:r>
              <a:rPr lang="en-US" altLang="zh-CN" sz="2400" b="0">
                <a:sym typeface="+mn-ea"/>
              </a:rPr>
              <a:t>RBP</a:t>
            </a:r>
            <a:r>
              <a:rPr lang="zh-CN" altLang="en-US" sz="2400" b="0">
                <a:sym typeface="+mn-ea"/>
              </a:rPr>
              <a:t>的标准化的基因表达水平向量</a:t>
            </a:r>
            <a:r>
              <a:rPr lang="en-US" altLang="zh-CN" sz="2200" b="0">
                <a:sym typeface="+mn-ea"/>
              </a:rPr>
              <a:t>(1498</a:t>
            </a:r>
            <a:r>
              <a:rPr lang="zh-CN" altLang="en-US" sz="2200" b="0">
                <a:sym typeface="+mn-ea"/>
              </a:rPr>
              <a:t>个</a:t>
            </a:r>
            <a:r>
              <a:rPr lang="en-US" altLang="zh-CN" sz="2200" b="0">
                <a:sym typeface="+mn-ea"/>
              </a:rPr>
              <a:t>RBP</a:t>
            </a:r>
            <a:r>
              <a:rPr lang="zh-CN" altLang="en-US" sz="2200" b="0">
                <a:sym typeface="+mn-ea"/>
              </a:rPr>
              <a:t>在两种条件下，</a:t>
            </a:r>
            <a:r>
              <a:rPr lang="en-US" altLang="zh-CN" sz="2200" b="0">
                <a:sym typeface="+mn-ea"/>
              </a:rPr>
              <a:t>G</a:t>
            </a:r>
            <a:r>
              <a:rPr lang="zh-CN" altLang="en-US" sz="2200" b="0">
                <a:sym typeface="+mn-ea"/>
              </a:rPr>
              <a:t>向量长度为</a:t>
            </a:r>
            <a:r>
              <a:rPr lang="en-US" altLang="zh-CN" sz="2200" b="0">
                <a:sym typeface="+mn-ea"/>
              </a:rPr>
              <a:t>1498*2=2996)</a:t>
            </a:r>
            <a:endParaRPr lang="zh-CN" altLang="en-US" sz="2200" b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440" y="3492500"/>
            <a:ext cx="3586480" cy="3084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79495"/>
            <a:ext cx="4881245" cy="3270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910" y="3110230"/>
            <a:ext cx="2290445" cy="1595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1568450" y="3733800"/>
              <a:ext cx="16510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1568450" y="3733800"/>
                <a:ext cx="165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1701800" y="3714750"/>
              <a:ext cx="4127500" cy="1054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1701800" y="3714750"/>
                <a:ext cx="4127500" cy="1054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5810250" y="4889500"/>
              <a:ext cx="533400" cy="152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5810250" y="4889500"/>
                <a:ext cx="533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810250" y="5137150"/>
              <a:ext cx="615950" cy="25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5810250" y="5137150"/>
                <a:ext cx="615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1111250" y="6464300"/>
              <a:ext cx="38735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1111250" y="6464300"/>
                <a:ext cx="387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1530350" y="5086350"/>
              <a:ext cx="4273550" cy="127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1530350" y="5086350"/>
                <a:ext cx="4273550" cy="127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6794500" y="4546600"/>
              <a:ext cx="692150" cy="381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6794500" y="4546600"/>
                <a:ext cx="6921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7550150" y="2921000"/>
              <a:ext cx="4019550" cy="1784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7550150" y="2921000"/>
                <a:ext cx="4019550" cy="178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7524750" y="4559300"/>
              <a:ext cx="4032250" cy="254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7524750" y="4559300"/>
                <a:ext cx="4032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3302000" y="3371850"/>
              <a:ext cx="838200" cy="508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7"/>
            </p:blipFill>
            <p:spPr>
              <a:xfrm>
                <a:off x="3302000" y="3371850"/>
                <a:ext cx="838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4013200" y="3111500"/>
              <a:ext cx="5956300" cy="393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4013200" y="3111500"/>
                <a:ext cx="59563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3" name="墨迹 22"/>
              <p14:cNvContentPartPr/>
              <p14:nvPr/>
            </p14:nvContentPartPr>
            <p14:xfrm>
              <a:off x="9944100" y="3143250"/>
              <a:ext cx="1524000" cy="247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1"/>
            </p:blipFill>
            <p:spPr>
              <a:xfrm>
                <a:off x="9944100" y="3143250"/>
                <a:ext cx="1524000" cy="247650"/>
              </a:xfrm>
              <a:prstGeom prst="rect"/>
            </p:spPr>
          </p:pic>
        </mc:Fallback>
      </mc:AlternateContent>
      <p:sp>
        <p:nvSpPr>
          <p:cNvPr id="24" name="文本框 23"/>
          <p:cNvSpPr txBox="1"/>
          <p:nvPr/>
        </p:nvSpPr>
        <p:spPr>
          <a:xfrm>
            <a:off x="9982200" y="5086350"/>
            <a:ext cx="2129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</a:t>
            </a:r>
            <a:r>
              <a:rPr lang="en-US" altLang="zh-CN"/>
              <a:t>condition</a:t>
            </a:r>
            <a:r>
              <a:rPr lang="zh-CN" altLang="en-US"/>
              <a:t>下的</a:t>
            </a:r>
            <a:r>
              <a:rPr lang="en-US" altLang="zh-CN"/>
              <a:t>PSI</a:t>
            </a:r>
            <a:r>
              <a:rPr lang="zh-CN" altLang="en-US"/>
              <a:t>值</a:t>
            </a:r>
            <a:r>
              <a:rPr lang="en-US" altLang="zh-CN"/>
              <a:t>(?)</a:t>
            </a:r>
            <a:r>
              <a:rPr lang="zh-CN" altLang="en-US"/>
              <a:t>，作为差异剪切指标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5" name="墨迹 24"/>
              <p14:cNvContentPartPr/>
              <p14:nvPr/>
            </p14:nvContentPartPr>
            <p14:xfrm>
              <a:off x="6819900" y="5137150"/>
              <a:ext cx="342900" cy="6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3"/>
            </p:blipFill>
            <p:spPr>
              <a:xfrm>
                <a:off x="6819900" y="5137150"/>
                <a:ext cx="342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6" name="墨迹 25"/>
              <p14:cNvContentPartPr/>
              <p14:nvPr/>
            </p14:nvContentPartPr>
            <p14:xfrm>
              <a:off x="7327900" y="5022850"/>
              <a:ext cx="2635250" cy="546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5"/>
            </p:blipFill>
            <p:spPr>
              <a:xfrm>
                <a:off x="7327900" y="5022850"/>
                <a:ext cx="2635250" cy="546100"/>
              </a:xfrm>
              <a:prstGeom prst="rect"/>
            </p:spPr>
          </p:pic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16110" y="0"/>
            <a:ext cx="2675890" cy="2627630"/>
          </a:xfrm>
          <a:prstGeom prst="rect">
            <a:avLst/>
          </a:prstGeom>
        </p:spPr>
      </p:pic>
      <p:sp>
        <p:nvSpPr>
          <p:cNvPr id="28" name="左箭头 27"/>
          <p:cNvSpPr/>
          <p:nvPr/>
        </p:nvSpPr>
        <p:spPr>
          <a:xfrm>
            <a:off x="8401685" y="247650"/>
            <a:ext cx="1027430" cy="259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809865" y="6169660"/>
            <a:ext cx="4524375" cy="516255"/>
          </a:xfrm>
          <a:prstGeom prst="rect">
            <a:avLst/>
          </a:prstGeom>
        </p:spPr>
      </p:pic>
    </p:spTree>
    <p:custDataLst>
      <p:tags r:id="rId3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8240" cy="655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40"/>
            <a:ext cx="7086600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0880"/>
            <a:ext cx="5006340" cy="640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45940"/>
            <a:ext cx="4792980" cy="1424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620" y="0"/>
            <a:ext cx="3040380" cy="3276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5120" y="-7620"/>
            <a:ext cx="1584960" cy="32842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580" y="4945380"/>
            <a:ext cx="5646420" cy="1912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660" y="3185160"/>
            <a:ext cx="5768340" cy="6096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8820" cy="523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4940"/>
            <a:ext cx="5364480" cy="792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32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Deep-learning augmented RNA-seq analysis of  transcript splicing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朱淼松</cp:lastModifiedBy>
  <cp:revision>1030</cp:revision>
  <dcterms:created xsi:type="dcterms:W3CDTF">2019-06-19T02:08:00Z</dcterms:created>
  <dcterms:modified xsi:type="dcterms:W3CDTF">2021-05-12T12:09:32Z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