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2" r:id="rId3"/>
    <p:sldId id="413" r:id="rId5"/>
    <p:sldId id="448" r:id="rId6"/>
    <p:sldId id="449" r:id="rId7"/>
    <p:sldId id="450" r:id="rId8"/>
    <p:sldId id="452" r:id="rId9"/>
    <p:sldId id="451" r:id="rId10"/>
    <p:sldId id="453" r:id="rId11"/>
    <p:sldId id="45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20"/>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2T09:49:26"/>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389 229,'7'0,"-2"0,1 0,4 0,0 0,-7 0,2 0,-1 0,8 0,-6 0,-3 0,2 0,-2 0,1 0,2 0,-3 0,1 0,2 0,0 1,-3-1,0 0,1 0,-1 0,2 0,-2 0,4 2,-4-2,2 0,-2 0,2 0,-2 0,2 0,-2 0,3 0,-3 0,1 0,-1 0,2 0,-1 0,-1 0,0 0,0 0,0 0,0 0,1 0,-1 0,4 0,-2 0,0 0,-2 0,0 0,0 0,1 0,-1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2T09:49:26"/>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623 219,'2'4,"2"2,-1-5,0 1,-7 2,0-3,-1 6,2-7</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2T09:49:26"/>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451 150,'4'4,"-2"-1,-1 0,2 0,-1 0,-1 0,2 0,0 1,-2-1,1 3,1-4,2 1,-4 1,2-4,0 3,0 3,0-2,-1 0,-1 0,-1-1,2 0,1 0,-2 1,3 0,-1-1,-2 1,3 0,-1 0,-1-1,0 0,3 4,-4-1,1 0,-1-2,5 1,-5-2,1 4,0-4,1 0,-2 0,2 0,-3 2,4-1,0 2,-4-1,6-1,-4-1,-1 2,1 0,-2 0,2-2,1 2,-3-1,3 1,0 1,0-1,0-1,-1 2,1-4,-1 2,-1-1,2 2,-1-2,0 1,0 3,1-3,-1 1,0-2,-1 6,3-5,0-1,-4 0,2 0,1 1,-1 1,0-2,1-1,0 2,-1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2T09:49:26"/>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640 436,'0'4,"0"1,0-1,0 3,0-4,0 0,-2 3,-2-6,1 0,-4 0,-1-3,4 2,-1-1,-1 0,3-2,-1 4,3-3,-5 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qc</a:t>
            </a:r>
            <a:r>
              <a:rPr lang="zh-CN" altLang="en-US"/>
              <a:t>：quality control 对实验的质量控制 </a:t>
            </a:r>
            <a:r>
              <a:rPr lang="en-US" altLang="zh-CN"/>
              <a:t>SNP_SELEX</a:t>
            </a:r>
            <a:r>
              <a:rPr lang="zh-CN" altLang="en-US"/>
              <a:t>是基于</a:t>
            </a:r>
            <a:r>
              <a:rPr lang="en-US" altLang="zh-CN"/>
              <a:t>HT-SELEX</a:t>
            </a:r>
            <a:r>
              <a:rPr lang="zh-CN" altLang="en-US"/>
              <a:t>获得的 </a:t>
            </a:r>
            <a:r>
              <a:rPr lang="en-US" altLang="zh-CN"/>
              <a:t>HT </a:t>
            </a:r>
            <a:r>
              <a:rPr lang="zh-CN" altLang="en-US"/>
              <a:t>高通量</a:t>
            </a:r>
            <a:endParaRPr lang="zh-CN" altLang="en-US"/>
          </a:p>
          <a:p>
            <a:r>
              <a:rPr lang="zh-CN" altLang="en-US"/>
              <a:t>为什么进行</a:t>
            </a:r>
            <a:r>
              <a:rPr lang="en-US" altLang="zh-CN"/>
              <a:t>6</a:t>
            </a:r>
            <a:r>
              <a:rPr lang="zh-CN" altLang="en-US"/>
              <a:t>个</a:t>
            </a:r>
            <a:r>
              <a:rPr lang="en-US" altLang="zh-CN"/>
              <a:t>cycle</a:t>
            </a:r>
            <a:r>
              <a:rPr lang="zh-CN" altLang="en-US"/>
              <a:t>，</a:t>
            </a:r>
            <a:r>
              <a:rPr lang="en-US" altLang="zh-CN"/>
              <a:t>6</a:t>
            </a:r>
            <a:r>
              <a:rPr lang="zh-CN" altLang="en-US"/>
              <a:t>个</a:t>
            </a:r>
            <a:r>
              <a:rPr lang="en-US" altLang="zh-CN"/>
              <a:t>cycle</a:t>
            </a:r>
            <a:r>
              <a:rPr lang="zh-CN" altLang="en-US"/>
              <a:t>的数据如何利用，会在接下来的</a:t>
            </a:r>
            <a:r>
              <a:rPr lang="en-US" altLang="zh-CN"/>
              <a:t>ppt</a:t>
            </a:r>
            <a:r>
              <a:rPr lang="zh-CN" altLang="en-US"/>
              <a:t>里讲。</a:t>
            </a:r>
            <a:endParaRPr lang="zh-CN" altLang="en-US"/>
          </a:p>
          <a:p>
            <a:r>
              <a:rPr lang="en-US" altLang="zh-CN"/>
              <a:t>T2D</a:t>
            </a:r>
            <a:r>
              <a:rPr lang="zh-CN" altLang="en-US"/>
              <a:t>相关的</a:t>
            </a:r>
            <a:r>
              <a:rPr lang="en-US" altLang="zh-CN"/>
              <a:t>SNP</a:t>
            </a:r>
            <a:r>
              <a:rPr lang="zh-CN" altLang="en-US"/>
              <a:t>是之前有人找到的</a:t>
            </a:r>
            <a:endParaRPr lang="zh-CN" altLang="en-US"/>
          </a:p>
          <a:p>
            <a:r>
              <a:rPr lang="zh-CN" altLang="en-US"/>
              <a:t>连锁不平衡的(r2 ≥ 0.8) 相距较近的</a:t>
            </a:r>
            <a:r>
              <a:rPr lang="en-US" altLang="zh-CN"/>
              <a:t>500kb</a:t>
            </a:r>
            <a:r>
              <a:rPr lang="zh-CN" altLang="en-US"/>
              <a:t>内</a:t>
            </a:r>
            <a:endParaRPr lang="zh-CN" altLang="en-US"/>
          </a:p>
          <a:p>
            <a:r>
              <a:rPr lang="en-US" altLang="zh-CN"/>
              <a:t>DHS;DNase I hypersensitive sites DNA酶的高敏感位点，一般用来和其他数据一起，分析基因组哪个位置有可能是转录因子结合位点.</a:t>
            </a:r>
            <a:endParaRPr lang="en-US" altLang="zh-CN"/>
          </a:p>
          <a:p>
            <a:r>
              <a:rPr lang="en-US" altLang="zh-CN"/>
              <a:t>hg19</a:t>
            </a:r>
            <a:r>
              <a:rPr lang="zh-CN" altLang="en-US"/>
              <a:t>是全基因组的基因，虽然不知道这样的对比有什么意义。</a:t>
            </a:r>
            <a:endParaRPr lang="zh-CN" altLang="en-US"/>
          </a:p>
          <a:p>
            <a:r>
              <a:rPr lang="zh-CN" altLang="en-US"/>
              <a:t>这里的</a:t>
            </a:r>
            <a:r>
              <a:rPr lang="en-US" altLang="zh-CN"/>
              <a:t>TF-binding</a:t>
            </a:r>
            <a:r>
              <a:rPr lang="zh-CN" altLang="en-US"/>
              <a:t>有关基因的</a:t>
            </a:r>
            <a:r>
              <a:rPr lang="en-US" altLang="zh-CN"/>
              <a:t>CG</a:t>
            </a:r>
            <a:r>
              <a:rPr lang="zh-CN" altLang="en-US"/>
              <a:t>含量较高在上一次讲的论文里也水过。还是毫无意义的比较。</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由</a:t>
            </a:r>
            <a:r>
              <a:rPr lang="en-US" altLang="zh-CN">
                <a:sym typeface="+mn-ea"/>
              </a:rPr>
              <a:t>Ka(i)</a:t>
            </a:r>
            <a:r>
              <a:rPr lang="zh-CN" altLang="en-US">
                <a:sym typeface="+mn-ea"/>
              </a:rPr>
              <a:t>公式中</a:t>
            </a:r>
            <a:r>
              <a:rPr lang="en-US" altLang="zh-CN">
                <a:sym typeface="+mn-ea"/>
              </a:rPr>
              <a:t>TF-DNA[i]=DNA[i+1] (i</a:t>
            </a:r>
            <a:r>
              <a:rPr lang="zh-CN" altLang="en-US">
                <a:sym typeface="+mn-ea"/>
              </a:rPr>
              <a:t>为</a:t>
            </a:r>
            <a:r>
              <a:rPr lang="en-US" altLang="zh-CN">
                <a:sym typeface="+mn-ea"/>
              </a:rPr>
              <a:t>cycle</a:t>
            </a:r>
            <a:r>
              <a:rPr lang="zh-CN" altLang="en-US">
                <a:sym typeface="+mn-ea"/>
              </a:rPr>
              <a:t>序号）可知，实验的下一步使用的是上一步与</a:t>
            </a:r>
            <a:r>
              <a:rPr lang="en-US" altLang="zh-CN">
                <a:sym typeface="+mn-ea"/>
              </a:rPr>
              <a:t>TF</a:t>
            </a:r>
            <a:r>
              <a:rPr lang="zh-CN" altLang="en-US">
                <a:sym typeface="+mn-ea"/>
              </a:rPr>
              <a:t>结合的洗脱留下的</a:t>
            </a:r>
            <a:r>
              <a:rPr lang="en-US" altLang="zh-CN">
                <a:sym typeface="+mn-ea"/>
              </a:rPr>
              <a:t>DNA</a:t>
            </a:r>
            <a:r>
              <a:rPr lang="zh-CN" altLang="en-US">
                <a:sym typeface="+mn-ea"/>
              </a:rPr>
              <a:t>。</a:t>
            </a:r>
            <a:endParaRPr lang="zh-CN" altLang="en-US">
              <a:sym typeface="+mn-ea"/>
            </a:endParaRPr>
          </a:p>
          <a:p>
            <a:r>
              <a:rPr lang="zh-CN" altLang="en-US"/>
              <a:t>如果中间不进行扩增的话，每次只筛选出与</a:t>
            </a:r>
            <a:r>
              <a:rPr lang="en-US" altLang="zh-CN"/>
              <a:t>TF</a:t>
            </a:r>
            <a:r>
              <a:rPr lang="zh-CN" altLang="en-US"/>
              <a:t>结合的基因做下一步实验的话，</a:t>
            </a:r>
            <a:r>
              <a:rPr lang="en-US" altLang="zh-CN"/>
              <a:t>counts</a:t>
            </a:r>
            <a:r>
              <a:rPr lang="zh-CN" altLang="en-US"/>
              <a:t>应该是逐渐变小的。</a:t>
            </a:r>
            <a:endParaRPr lang="zh-CN" altLang="en-US"/>
          </a:p>
          <a:p>
            <a:r>
              <a:rPr lang="zh-CN" altLang="en-US"/>
              <a:t>从具体的实验数据可以看出，</a:t>
            </a:r>
            <a:r>
              <a:rPr lang="en-US" altLang="zh-CN"/>
              <a:t>counts</a:t>
            </a:r>
            <a:r>
              <a:rPr lang="zh-CN" altLang="en-US"/>
              <a:t>变大，因此期间进行了扩增。</a:t>
            </a:r>
            <a:endParaRPr lang="zh-CN" altLang="en-US"/>
          </a:p>
          <a:p>
            <a:r>
              <a:rPr lang="en-US" altLang="zh-CN"/>
              <a:t>LOR[i]</a:t>
            </a:r>
            <a:r>
              <a:rPr lang="zh-CN" altLang="en-US"/>
              <a:t>要减去</a:t>
            </a:r>
            <a:r>
              <a:rPr lang="en-US" altLang="zh-CN"/>
              <a:t>log(OR(0))</a:t>
            </a:r>
            <a:r>
              <a:rPr lang="zh-CN" altLang="en-US"/>
              <a:t>是为了消除初始浓度的影响 （只有这样</a:t>
            </a:r>
            <a:r>
              <a:rPr lang="en-US" altLang="zh-CN"/>
              <a:t>LOR[0]</a:t>
            </a:r>
            <a:r>
              <a:rPr lang="zh-CN" altLang="en-US"/>
              <a:t>为</a:t>
            </a:r>
            <a:r>
              <a:rPr lang="en-US" altLang="zh-CN"/>
              <a:t>0</a:t>
            </a:r>
            <a:r>
              <a:rPr lang="zh-CN" altLang="en-US"/>
              <a:t>，</a:t>
            </a:r>
            <a:r>
              <a:rPr lang="en-US" altLang="zh-CN"/>
              <a:t>LOR[1]</a:t>
            </a:r>
            <a:r>
              <a:rPr lang="zh-CN" altLang="en-US"/>
              <a:t>为</a:t>
            </a:r>
            <a:r>
              <a:rPr lang="en-US" altLang="zh-CN"/>
              <a:t>logka-logc)</a:t>
            </a:r>
            <a:r>
              <a:rPr lang="zh-CN" altLang="en-US"/>
              <a:t>指标没有收到初始浓度（</a:t>
            </a:r>
            <a:r>
              <a:rPr lang="en-US" altLang="zh-CN"/>
              <a:t>OR)</a:t>
            </a:r>
            <a:r>
              <a:rPr lang="zh-CN" altLang="en-US"/>
              <a:t>的影响</a:t>
            </a:r>
            <a:endParaRPr lang="zh-CN" altLang="en-US"/>
          </a:p>
          <a:p>
            <a:r>
              <a:rPr lang="zh-CN" altLang="en-US"/>
              <a:t>为什么</a:t>
            </a:r>
            <a:r>
              <a:rPr lang="en-US" altLang="zh-CN"/>
              <a:t>OBS</a:t>
            </a:r>
            <a:r>
              <a:rPr lang="zh-CN" altLang="en-US"/>
              <a:t>指标前后要乘</a:t>
            </a:r>
            <a:r>
              <a:rPr lang="en-US" altLang="zh-CN"/>
              <a:t>1/2</a:t>
            </a:r>
            <a:r>
              <a:rPr lang="zh-CN" altLang="en-US"/>
              <a:t>呢，因为中间测得的基因</a:t>
            </a:r>
            <a:r>
              <a:rPr lang="en-US" altLang="zh-CN"/>
              <a:t>or</a:t>
            </a:r>
            <a:r>
              <a:rPr lang="zh-CN" altLang="en-US"/>
              <a:t>值都用了两次</a:t>
            </a:r>
            <a:endParaRPr lang="en-US" altLang="zh-CN"/>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preferential binding SNPs (pbSNPs).</a:t>
            </a:r>
            <a:endParaRPr lang="zh-CN" altLang="en-US"/>
          </a:p>
          <a:p>
            <a:r>
              <a:rPr lang="en-US" altLang="zh-CN"/>
              <a:t>PBS</a:t>
            </a:r>
            <a:r>
              <a:rPr lang="zh-CN" altLang="en-US"/>
              <a:t>应该等于等位基因的</a:t>
            </a:r>
            <a:r>
              <a:rPr lang="en-US" altLang="zh-CN"/>
              <a:t>obs</a:t>
            </a:r>
            <a:r>
              <a:rPr lang="zh-CN" altLang="en-US"/>
              <a:t>值的差</a:t>
            </a:r>
            <a:endParaRPr lang="zh-CN" altLang="en-US"/>
          </a:p>
          <a:p>
            <a:r>
              <a:rPr lang="zh-CN" altLang="en-US"/>
              <a:t>无论是趋于不变还是趋于水平，原因都是</a:t>
            </a:r>
            <a:r>
              <a:rPr lang="en-US" altLang="zh-CN"/>
              <a:t>TF-binding</a:t>
            </a:r>
            <a:r>
              <a:rPr lang="zh-CN" altLang="en-US"/>
              <a:t>的结果趋于稳态，各成分比例不再变化。</a:t>
            </a:r>
            <a:endParaRPr lang="zh-CN" altLang="en-US"/>
          </a:p>
          <a:p>
            <a:r>
              <a:rPr lang="en-US" altLang="zh-CN"/>
              <a:t>TF</a:t>
            </a:r>
            <a:r>
              <a:rPr lang="zh-CN" altLang="en-US"/>
              <a:t>聚类图示根据</a:t>
            </a:r>
            <a:r>
              <a:rPr lang="en-US" altLang="zh-CN"/>
              <a:t>SNP-SELEX</a:t>
            </a:r>
            <a:r>
              <a:rPr lang="zh-CN" altLang="en-US"/>
              <a:t>数据，好像是</a:t>
            </a:r>
            <a:r>
              <a:rPr lang="en-US" altLang="zh-CN"/>
              <a:t>pbSNP</a:t>
            </a:r>
            <a:r>
              <a:rPr lang="zh-CN" altLang="en-US"/>
              <a:t>的皮尔森相似度聚类的，可以看到存在很多大的色块，说明了方法的有效性。</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正相关是大概率，不然肯定有一个方法完全错了。</a:t>
            </a:r>
            <a:endParaRPr lang="zh-CN" altLang="en-US"/>
          </a:p>
          <a:p>
            <a:r>
              <a:rPr lang="zh-CN" altLang="en-US"/>
              <a:t>预测相反往往出现与</a:t>
            </a:r>
            <a:r>
              <a:rPr lang="en-US" altLang="zh-CN"/>
              <a:t>SNP</a:t>
            </a:r>
            <a:r>
              <a:rPr lang="zh-CN" altLang="en-US"/>
              <a:t>与</a:t>
            </a:r>
            <a:r>
              <a:rPr lang="en-US" altLang="zh-CN"/>
              <a:t>TF</a:t>
            </a:r>
            <a:r>
              <a:rPr lang="zh-CN" altLang="en-US"/>
              <a:t>结合弱的时候也是废话。（正是因为结合弱，区别不明显，才难以区分。）</a:t>
            </a:r>
            <a:endParaRPr lang="zh-CN" altLang="en-US"/>
          </a:p>
          <a:p>
            <a:r>
              <a:rPr lang="zh-CN" altLang="en-US"/>
              <a:t>但区分这些</a:t>
            </a:r>
            <a:r>
              <a:rPr lang="en-US" altLang="zh-CN"/>
              <a:t>TF</a:t>
            </a:r>
            <a:r>
              <a:rPr lang="zh-CN" altLang="en-US"/>
              <a:t>结合能力弱的</a:t>
            </a:r>
            <a:r>
              <a:rPr lang="en-US" altLang="zh-CN"/>
              <a:t>SNP</a:t>
            </a:r>
            <a:r>
              <a:rPr lang="zh-CN" altLang="en-US"/>
              <a:t>位点也很重要，因为很多疾病与之相关。</a:t>
            </a:r>
            <a:r>
              <a:rPr lang="en-US" altLang="zh-CN"/>
              <a:t>(</a:t>
            </a:r>
            <a:r>
              <a:rPr lang="zh-CN" altLang="en-US"/>
              <a:t>也是废话，那么多疾病，肯定有与这些不容易结合</a:t>
            </a:r>
            <a:r>
              <a:rPr lang="en-US" altLang="zh-CN"/>
              <a:t>TF</a:t>
            </a:r>
            <a:r>
              <a:rPr lang="zh-CN" altLang="en-US"/>
              <a:t>的</a:t>
            </a:r>
            <a:r>
              <a:rPr lang="en-US" altLang="zh-CN"/>
              <a:t>SNP</a:t>
            </a:r>
            <a:r>
              <a:rPr lang="zh-CN" altLang="en-US"/>
              <a:t>相关的。</a:t>
            </a:r>
            <a:r>
              <a:rPr lang="zh-CN" altLang="en-US"/>
              <a:t>）</a:t>
            </a:r>
            <a:endParaRPr lang="zh-CN" altLang="en-US"/>
          </a:p>
          <a:p>
            <a:r>
              <a:rPr lang="en-US" altLang="zh-CN"/>
              <a:t>recall=1</a:t>
            </a:r>
            <a:r>
              <a:rPr lang="zh-CN" altLang="en-US"/>
              <a:t>的</a:t>
            </a:r>
            <a:r>
              <a:rPr lang="en-US" altLang="zh-CN"/>
              <a:t>precision</a:t>
            </a:r>
            <a:r>
              <a:rPr lang="zh-CN" altLang="en-US"/>
              <a:t>就是把符合条件的全找出来的情况下，找出的部分中正确的概率。</a:t>
            </a:r>
            <a:endParaRPr lang="zh-CN" altLang="en-US"/>
          </a:p>
          <a:p>
            <a:r>
              <a:rPr lang="zh-CN" altLang="en-US"/>
              <a:t>预测</a:t>
            </a:r>
            <a:r>
              <a:rPr lang="en-US" altLang="zh-CN"/>
              <a:t>pbSNP</a:t>
            </a:r>
            <a:r>
              <a:rPr lang="zh-CN" altLang="en-US"/>
              <a:t>的准确率低，并不能说明</a:t>
            </a:r>
            <a:r>
              <a:rPr lang="en-US" altLang="zh-CN"/>
              <a:t>PBS</a:t>
            </a:r>
            <a:r>
              <a:rPr lang="zh-CN" altLang="en-US"/>
              <a:t>更优越，只能说明两者存在巨大不同。</a:t>
            </a:r>
            <a:endParaRPr lang="zh-CN" altLang="en-US"/>
          </a:p>
          <a:p>
            <a:r>
              <a:rPr lang="en-US" altLang="zh-CN">
                <a:sym typeface="+mn-ea"/>
              </a:rPr>
              <a:t>PaSNP:preferentially active SNP</a:t>
            </a:r>
            <a:endParaRPr lang="en-US" altLang="zh-CN">
              <a:sym typeface="+mn-ea"/>
            </a:endParaRPr>
          </a:p>
          <a:p>
            <a:r>
              <a:rPr lang="zh-CN" altLang="en-US">
                <a:sym typeface="+mn-ea"/>
              </a:rPr>
              <a:t>右下角图的</a:t>
            </a:r>
            <a:r>
              <a:rPr lang="en-US" altLang="zh-CN">
                <a:sym typeface="+mn-ea"/>
              </a:rPr>
              <a:t>5</a:t>
            </a:r>
            <a:r>
              <a:rPr lang="zh-CN" altLang="en-US">
                <a:sym typeface="+mn-ea"/>
              </a:rPr>
              <a:t>类是根据</a:t>
            </a:r>
            <a:r>
              <a:rPr lang="en-US" altLang="zh-CN">
                <a:sym typeface="+mn-ea"/>
              </a:rPr>
              <a:t>TF</a:t>
            </a:r>
            <a:r>
              <a:rPr lang="zh-CN" altLang="en-US">
                <a:sym typeface="+mn-ea"/>
              </a:rPr>
              <a:t>结合能力划分的，结果发现</a:t>
            </a:r>
            <a:r>
              <a:rPr lang="en-US" altLang="zh-CN">
                <a:sym typeface="+mn-ea"/>
              </a:rPr>
              <a:t>PBS</a:t>
            </a:r>
            <a:r>
              <a:rPr lang="zh-CN" altLang="en-US">
                <a:sym typeface="+mn-ea"/>
              </a:rPr>
              <a:t>认为</a:t>
            </a:r>
            <a:r>
              <a:rPr lang="en-US" altLang="zh-CN">
                <a:sym typeface="+mn-ea"/>
              </a:rPr>
              <a:t>TF</a:t>
            </a:r>
            <a:r>
              <a:rPr lang="zh-CN" altLang="en-US">
                <a:sym typeface="+mn-ea"/>
              </a:rPr>
              <a:t>结合强的</a:t>
            </a:r>
            <a:r>
              <a:rPr lang="en-US" altLang="zh-CN">
                <a:sym typeface="+mn-ea"/>
              </a:rPr>
              <a:t>SNP</a:t>
            </a:r>
            <a:r>
              <a:rPr lang="zh-CN" altLang="en-US">
                <a:sym typeface="+mn-ea"/>
              </a:rPr>
              <a:t>，有更多的也与增强子有关。</a:t>
            </a:r>
            <a:endParaRPr lang="zh-CN" altLang="en-US">
              <a:sym typeface="+mn-ea"/>
            </a:endParaRPr>
          </a:p>
          <a:p>
            <a:r>
              <a:rPr lang="zh-CN" altLang="en-US">
                <a:sym typeface="+mn-ea"/>
              </a:rPr>
              <a:t>（但是这个实验很能说明</a:t>
            </a:r>
            <a:r>
              <a:rPr lang="en-US" altLang="zh-CN">
                <a:sym typeface="+mn-ea"/>
              </a:rPr>
              <a:t>PBS</a:t>
            </a:r>
            <a:r>
              <a:rPr lang="zh-CN" altLang="en-US">
                <a:sym typeface="+mn-ea"/>
              </a:rPr>
              <a:t>是更好的指标吗？）</a:t>
            </a:r>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都把根据</a:t>
            </a:r>
            <a:r>
              <a:rPr lang="en-US" altLang="zh-CN"/>
              <a:t>OBS/PBS</a:t>
            </a:r>
            <a:r>
              <a:rPr lang="zh-CN" altLang="en-US"/>
              <a:t>决定的</a:t>
            </a:r>
            <a:r>
              <a:rPr lang="en-US" altLang="zh-CN"/>
              <a:t>pbSNP</a:t>
            </a:r>
            <a:r>
              <a:rPr lang="zh-CN" altLang="en-US"/>
              <a:t>作为金标准了，为什么后续的实验还有用 金标准证明过的</a:t>
            </a:r>
            <a:r>
              <a:rPr lang="en-US" altLang="zh-CN"/>
              <a:t>deltaSVM </a:t>
            </a:r>
            <a:r>
              <a:rPr lang="zh-CN" altLang="en-US"/>
              <a:t>模型的结果，而不是直接用</a:t>
            </a:r>
            <a:r>
              <a:rPr lang="en-US" altLang="zh-CN"/>
              <a:t>OBS/PBS</a:t>
            </a:r>
            <a:r>
              <a:rPr lang="zh-CN" altLang="en-US"/>
              <a:t>呢？</a:t>
            </a:r>
            <a:endParaRPr lang="zh-CN" altLang="en-US"/>
          </a:p>
          <a:p>
            <a:r>
              <a:rPr lang="zh-CN" altLang="en-US"/>
              <a:t>应该是因为</a:t>
            </a:r>
            <a:r>
              <a:rPr lang="en-US" altLang="zh-CN"/>
              <a:t>deltaSVM</a:t>
            </a:r>
            <a:r>
              <a:rPr lang="zh-CN" altLang="en-US"/>
              <a:t>是机器学习，可以对未做</a:t>
            </a:r>
            <a:r>
              <a:rPr lang="en-US" altLang="zh-CN"/>
              <a:t>SNP-SELEX</a:t>
            </a:r>
            <a:r>
              <a:rPr lang="zh-CN" altLang="en-US"/>
              <a:t>实验的其他实验结果进行打分。</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SVM support  vector machine </a:t>
            </a:r>
            <a:r>
              <a:rPr lang="zh-CN" altLang="en-US"/>
              <a:t>支持向量机，属于机器学习</a:t>
            </a:r>
            <a:endParaRPr lang="zh-CN" altLang="en-US"/>
          </a:p>
          <a:p>
            <a:r>
              <a:rPr lang="zh-CN" altLang="en-US"/>
              <a:t>AUROC 接受者操作特征曲线下面积（Area Under the Receiver Operating Characteristic curve）</a:t>
            </a:r>
            <a:endParaRPr lang="zh-CN" altLang="en-US"/>
          </a:p>
          <a:p>
            <a:r>
              <a:rPr lang="zh-CN" altLang="en-US"/>
              <a:t>低亲和这个之前分析过。</a:t>
            </a:r>
            <a:endParaRPr lang="zh-CN" altLang="en-US"/>
          </a:p>
          <a:p>
            <a:r>
              <a:rPr lang="zh-CN" altLang="en-US"/>
              <a:t>总的来说，用之前比较</a:t>
            </a:r>
            <a:r>
              <a:rPr lang="en-US" altLang="zh-CN"/>
              <a:t>PBS</a:t>
            </a:r>
            <a:r>
              <a:rPr lang="zh-CN" altLang="en-US"/>
              <a:t>和</a:t>
            </a:r>
            <a:r>
              <a:rPr lang="en-US" altLang="zh-CN"/>
              <a:t>PWM</a:t>
            </a:r>
            <a:r>
              <a:rPr lang="zh-CN" altLang="en-US"/>
              <a:t>的指标，又一次比较了</a:t>
            </a:r>
            <a:r>
              <a:rPr lang="en-US" altLang="zh-CN">
                <a:sym typeface="+mn-ea"/>
              </a:rPr>
              <a:t>deltaSVM</a:t>
            </a:r>
            <a:r>
              <a:rPr lang="zh-CN" altLang="en-US">
                <a:sym typeface="+mn-ea"/>
              </a:rPr>
              <a:t>和</a:t>
            </a:r>
            <a:r>
              <a:rPr lang="en-US" altLang="zh-CN">
                <a:sym typeface="+mn-ea"/>
              </a:rPr>
              <a:t>PWM</a:t>
            </a:r>
            <a:r>
              <a:rPr lang="zh-CN" altLang="en-US">
                <a:sym typeface="+mn-ea"/>
              </a:rPr>
              <a:t>。</a:t>
            </a:r>
            <a:endParaRPr lang="zh-CN" altLang="en-US">
              <a:sym typeface="+mn-ea"/>
            </a:endParaRPr>
          </a:p>
          <a:p>
            <a:r>
              <a:rPr lang="zh-CN" altLang="en-US">
                <a:sym typeface="+mn-ea"/>
              </a:rPr>
              <a:t>等位基因应该单纯指的是一个</a:t>
            </a:r>
            <a:r>
              <a:rPr lang="en-US" altLang="zh-CN">
                <a:sym typeface="+mn-ea"/>
              </a:rPr>
              <a:t>SNP</a:t>
            </a:r>
            <a:r>
              <a:rPr lang="zh-CN" altLang="en-US">
                <a:sym typeface="+mn-ea"/>
              </a:rPr>
              <a:t>的等位基因，通常有两种。（吗？）</a:t>
            </a:r>
            <a:endParaRPr lang="zh-CN" altLang="en-US">
              <a:sym typeface="+mn-ea"/>
            </a:endParaRPr>
          </a:p>
          <a:p>
            <a:r>
              <a:rPr lang="zh-CN" altLang="en-US">
                <a:sym typeface="+mn-ea"/>
              </a:rPr>
              <a:t>分别来自父亲与母亲的等位基因，它们在同一细胞中，处于相同的外部环境中，在没有顺式作用多态性（或特定基因表观遗传修饰）的情况下，他们的表达量应该是一样的。与此相反，个体的顺式作用多态性会影响基因的表达及mRNA的加工，导致等位基因有不同的mRNA表达量水平，即AEI(等位基因表达不平衡)。</a:t>
            </a:r>
            <a:endParaRPr lang="zh-CN" altLang="en-US">
              <a:sym typeface="+mn-ea"/>
            </a:endParaRPr>
          </a:p>
          <a:p>
            <a:r>
              <a:rPr lang="zh-CN" altLang="en-US">
                <a:sym typeface="+mn-ea"/>
              </a:rPr>
              <a:t>等位基因不平衡说明了，该</a:t>
            </a:r>
            <a:r>
              <a:rPr lang="en-US" altLang="zh-CN">
                <a:sym typeface="+mn-ea"/>
              </a:rPr>
              <a:t>SNP</a:t>
            </a:r>
            <a:r>
              <a:rPr lang="zh-CN" altLang="en-US">
                <a:sym typeface="+mn-ea"/>
              </a:rPr>
              <a:t>的多态下的表达不同。（肯定会影响性状） 因此方法找到的等位基因不平衡</a:t>
            </a:r>
            <a:r>
              <a:rPr lang="en-US" altLang="zh-CN">
                <a:sym typeface="+mn-ea"/>
              </a:rPr>
              <a:t>SNP</a:t>
            </a:r>
            <a:r>
              <a:rPr lang="zh-CN" altLang="en-US">
                <a:sym typeface="+mn-ea"/>
              </a:rPr>
              <a:t>越多，说明找的</a:t>
            </a:r>
            <a:r>
              <a:rPr lang="en-US" altLang="zh-CN">
                <a:sym typeface="+mn-ea"/>
              </a:rPr>
              <a:t>SNP</a:t>
            </a:r>
            <a:r>
              <a:rPr lang="zh-CN" altLang="en-US">
                <a:sym typeface="+mn-ea"/>
              </a:rPr>
              <a:t>越与表达，性状相关，说明找的</a:t>
            </a:r>
            <a:r>
              <a:rPr lang="zh-CN" altLang="en-US">
                <a:sym typeface="+mn-ea"/>
              </a:rPr>
              <a:t>越好。</a:t>
            </a:r>
            <a:endParaRPr lang="zh-CN" altLang="en-U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PPA</a:t>
            </a:r>
            <a:r>
              <a:rPr lang="zh-CN" altLang="en-US"/>
              <a:t>是后验概率？</a:t>
            </a:r>
            <a:endParaRPr lang="zh-CN" altLang="en-US"/>
          </a:p>
          <a:p>
            <a:r>
              <a:rPr lang="zh-CN" altLang="en-US"/>
              <a:t>这些</a:t>
            </a:r>
            <a:r>
              <a:rPr lang="en-US" altLang="zh-CN"/>
              <a:t>SNP</a:t>
            </a:r>
            <a:r>
              <a:rPr lang="zh-CN" altLang="en-US"/>
              <a:t>应该都是非编码区的，因此</a:t>
            </a:r>
            <a:endParaRPr lang="zh-CN" altLang="en-US"/>
          </a:p>
          <a:p>
            <a:pPr algn="l"/>
            <a:r>
              <a:rPr lang="zh-CN" altLang="en-US"/>
              <a:t>转录因子表达水平的上升，是因为无法结合导致的反馈调节，验证了</a:t>
            </a:r>
            <a:r>
              <a:rPr lang="en-US" altLang="zh-CN"/>
              <a:t>SNP</a:t>
            </a:r>
            <a:r>
              <a:rPr lang="zh-CN" altLang="en-US"/>
              <a:t>被沉默会导致</a:t>
            </a:r>
            <a:r>
              <a:rPr lang="en-US" altLang="zh-CN"/>
              <a:t>TF-binding</a:t>
            </a:r>
            <a:r>
              <a:rPr lang="zh-CN" altLang="en-US"/>
              <a:t>无法完成。</a:t>
            </a:r>
            <a:endParaRPr lang="zh-CN" altLang="en-US"/>
          </a:p>
          <a:p>
            <a:pPr algn="l"/>
            <a:r>
              <a:rPr lang="zh-CN" altLang="en-US"/>
              <a:t>而只有</a:t>
            </a:r>
            <a:r>
              <a:rPr lang="en-US" altLang="zh-CN"/>
              <a:t>HepG2</a:t>
            </a:r>
            <a:r>
              <a:rPr lang="zh-CN" altLang="en-US"/>
              <a:t>细胞受到影响，说明了，这种调控是该</a:t>
            </a:r>
            <a:r>
              <a:rPr lang="en-US" altLang="zh-CN"/>
              <a:t>SNP</a:t>
            </a:r>
            <a:r>
              <a:rPr lang="zh-CN" altLang="en-US"/>
              <a:t>特异导致的。</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linkage disequilibrium score regression (S-LDSC) </a:t>
            </a:r>
            <a:endParaRPr lang="zh-CN" altLang="en-US"/>
          </a:p>
          <a:p>
            <a:r>
              <a:rPr lang="zh-CN" altLang="en-US"/>
              <a:t>TG, triglycerides</a:t>
            </a:r>
            <a:endParaRPr lang="zh-CN" altLang="en-US"/>
          </a:p>
          <a:p>
            <a:r>
              <a:rPr lang="zh-CN" altLang="en-US"/>
              <a:t>FI, fasting insulin</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2.png"/><Relationship Id="rId2" Type="http://schemas.openxmlformats.org/officeDocument/2006/relationships/tags" Target="../tags/tag6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tags" Target="../tags/tag67.xml"/><Relationship Id="rId6" Type="http://schemas.openxmlformats.org/officeDocument/2006/relationships/image" Target="../media/image4.png"/><Relationship Id="rId5" Type="http://schemas.openxmlformats.org/officeDocument/2006/relationships/tags" Target="../tags/tag66.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tags" Target="../tags/tag6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xml"/><Relationship Id="rId7" Type="http://schemas.openxmlformats.org/officeDocument/2006/relationships/tags" Target="../tags/tag6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68.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1.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70.xml"/><Relationship Id="rId3" Type="http://schemas.openxmlformats.org/officeDocument/2006/relationships/image" Target="../media/image10.png"/><Relationship Id="rId2" Type="http://schemas.openxmlformats.org/officeDocument/2006/relationships/image" Target="../media/image9.png"/><Relationship Id="rId10" Type="http://schemas.openxmlformats.org/officeDocument/2006/relationships/notesSlide" Target="../notesSlides/notesSl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72.xml"/><Relationship Id="rId14" Type="http://schemas.openxmlformats.org/officeDocument/2006/relationships/notesSlide" Target="../notesSlides/notesSlide5.xml"/><Relationship Id="rId13" Type="http://schemas.openxmlformats.org/officeDocument/2006/relationships/slideLayout" Target="../slideLayouts/slideLayout1.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image" Target="../media/image21.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75.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image" Target="../media/image24.png"/><Relationship Id="rId15" Type="http://schemas.openxmlformats.org/officeDocument/2006/relationships/notesSlide" Target="../notesSlides/notesSlide7.xml"/><Relationship Id="rId14" Type="http://schemas.openxmlformats.org/officeDocument/2006/relationships/slideLayout" Target="../slideLayouts/slideLayout1.xml"/><Relationship Id="rId13" Type="http://schemas.openxmlformats.org/officeDocument/2006/relationships/tags" Target="../tags/tag78.xml"/><Relationship Id="rId12" Type="http://schemas.openxmlformats.org/officeDocument/2006/relationships/image" Target="../media/image32.png"/><Relationship Id="rId11" Type="http://schemas.openxmlformats.org/officeDocument/2006/relationships/image" Target="../media/image31.png"/><Relationship Id="rId10" Type="http://schemas.openxmlformats.org/officeDocument/2006/relationships/image" Target="../media/image30.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xml"/><Relationship Id="rId7" Type="http://schemas.openxmlformats.org/officeDocument/2006/relationships/tags" Target="../tags/tag8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customXml" Target="../ink/ink1.xml"/><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tags" Target="../tags/tag82.xml"/><Relationship Id="rId2" Type="http://schemas.openxmlformats.org/officeDocument/2006/relationships/image" Target="../media/image36.png"/><Relationship Id="rId18" Type="http://schemas.openxmlformats.org/officeDocument/2006/relationships/notesSlide" Target="../notesSlides/notesSlide9.xml"/><Relationship Id="rId17" Type="http://schemas.openxmlformats.org/officeDocument/2006/relationships/slideLayout" Target="../slideLayouts/slideLayout1.xml"/><Relationship Id="rId16" Type="http://schemas.openxmlformats.org/officeDocument/2006/relationships/tags" Target="../tags/tag83.xml"/><Relationship Id="rId15" Type="http://schemas.openxmlformats.org/officeDocument/2006/relationships/image" Target="../media/image44.png"/><Relationship Id="rId14" Type="http://schemas.openxmlformats.org/officeDocument/2006/relationships/customXml" Target="../ink/ink4.xml"/><Relationship Id="rId13" Type="http://schemas.openxmlformats.org/officeDocument/2006/relationships/image" Target="../media/image43.png"/><Relationship Id="rId12" Type="http://schemas.openxmlformats.org/officeDocument/2006/relationships/customXml" Target="../ink/ink3.xml"/><Relationship Id="rId11" Type="http://schemas.openxmlformats.org/officeDocument/2006/relationships/image" Target="../media/image42.png"/><Relationship Id="rId10" Type="http://schemas.openxmlformats.org/officeDocument/2006/relationships/customXml" Target="../ink/ink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t="-9000" b="-9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75565" y="0"/>
            <a:ext cx="12040235" cy="1393190"/>
          </a:xfrm>
        </p:spPr>
        <p:txBody>
          <a:bodyPr>
            <a:normAutofit/>
          </a:bodyPr>
          <a:p>
            <a:r>
              <a:rPr lang="zh-CN" altLang="zh-CN" sz="3200"/>
              <a:t>Systematic analysis of binding of </a:t>
            </a:r>
            <a:br>
              <a:rPr lang="zh-CN" altLang="zh-CN" sz="3200"/>
            </a:br>
            <a:r>
              <a:rPr lang="zh-CN" altLang="zh-CN" sz="3200"/>
              <a:t>transcription factors to noncoding variants</a:t>
            </a:r>
            <a:endParaRPr lang="zh-CN" altLang="zh-CN" sz="3200"/>
          </a:p>
        </p:txBody>
      </p:sp>
      <p:pic>
        <p:nvPicPr>
          <p:cNvPr id="3" name="图片 2"/>
          <p:cNvPicPr>
            <a:picLocks noChangeAspect="1"/>
          </p:cNvPicPr>
          <p:nvPr/>
        </p:nvPicPr>
        <p:blipFill>
          <a:blip r:embed="rId3"/>
          <a:stretch>
            <a:fillRect/>
          </a:stretch>
        </p:blipFill>
        <p:spPr>
          <a:xfrm>
            <a:off x="3555365" y="1687195"/>
            <a:ext cx="4891405" cy="442023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t="-9000" b="-9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76530" y="0"/>
            <a:ext cx="12016105" cy="812165"/>
          </a:xfrm>
        </p:spPr>
        <p:txBody>
          <a:bodyPr>
            <a:noAutofit/>
          </a:bodyPr>
          <a:p>
            <a:r>
              <a:rPr lang="en-US" altLang="zh-CN" sz="2400"/>
              <a:t>High-throughput analysis of the binding of human transcription </a:t>
            </a:r>
            <a:br>
              <a:rPr lang="en-US" altLang="zh-CN" sz="2400"/>
            </a:br>
            <a:r>
              <a:rPr lang="en-US" altLang="zh-CN" sz="2400"/>
              <a:t>factors to common sequence variants by SNP-SELEX</a:t>
            </a:r>
            <a:endParaRPr lang="en-US" altLang="zh-CN" sz="2400"/>
          </a:p>
        </p:txBody>
      </p:sp>
      <p:pic>
        <p:nvPicPr>
          <p:cNvPr id="4" name="图片 3"/>
          <p:cNvPicPr>
            <a:picLocks noChangeAspect="1"/>
          </p:cNvPicPr>
          <p:nvPr/>
        </p:nvPicPr>
        <p:blipFill>
          <a:blip r:embed="rId3"/>
          <a:stretch>
            <a:fillRect/>
          </a:stretch>
        </p:blipFill>
        <p:spPr>
          <a:xfrm>
            <a:off x="0" y="1021715"/>
            <a:ext cx="3713480" cy="3355975"/>
          </a:xfrm>
          <a:prstGeom prst="rect">
            <a:avLst/>
          </a:prstGeom>
        </p:spPr>
      </p:pic>
      <p:pic>
        <p:nvPicPr>
          <p:cNvPr id="6" name="图片 5"/>
          <p:cNvPicPr>
            <a:picLocks noChangeAspect="1"/>
          </p:cNvPicPr>
          <p:nvPr/>
        </p:nvPicPr>
        <p:blipFill>
          <a:blip r:embed="rId4"/>
          <a:stretch>
            <a:fillRect/>
          </a:stretch>
        </p:blipFill>
        <p:spPr>
          <a:xfrm>
            <a:off x="0" y="5434965"/>
            <a:ext cx="5082540" cy="1215390"/>
          </a:xfrm>
          <a:prstGeom prst="rect">
            <a:avLst/>
          </a:prstGeom>
        </p:spPr>
      </p:pic>
      <p:sp>
        <p:nvSpPr>
          <p:cNvPr id="9" name="副标题 8"/>
          <p:cNvSpPr>
            <a:spLocks noGrp="1"/>
          </p:cNvSpPr>
          <p:nvPr>
            <p:ph type="subTitle" idx="1"/>
            <p:custDataLst>
              <p:tags r:id="rId5"/>
            </p:custDataLst>
          </p:nvPr>
        </p:nvSpPr>
        <p:spPr>
          <a:xfrm>
            <a:off x="3469005" y="812165"/>
            <a:ext cx="8529320" cy="4399915"/>
          </a:xfrm>
        </p:spPr>
        <p:txBody>
          <a:bodyPr>
            <a:normAutofit fontScale="90000" lnSpcReduction="10000"/>
          </a:bodyPr>
          <a:p>
            <a:pPr marL="342900" algn="l">
              <a:buClrTx/>
              <a:buSzTx/>
              <a:buFont typeface="Wingdings" panose="05000000000000000000" charset="0"/>
              <a:buChar char="l"/>
            </a:pPr>
            <a:r>
              <a:rPr lang="en-US" altLang="zh-CN">
                <a:sym typeface="+mn-ea"/>
              </a:rPr>
              <a:t>SNP的选择：已知与T2D(2型糖尿病)相关的T2D-SNP，与T2D-SNP连锁不平衡的SNP，与T2D-SNP相距较近的SNP。</a:t>
            </a:r>
            <a:endParaRPr lang="en-US" altLang="zh-CN">
              <a:sym typeface="+mn-ea"/>
            </a:endParaRPr>
          </a:p>
          <a:p>
            <a:pPr marL="342900" algn="l">
              <a:buFont typeface="Wingdings" panose="05000000000000000000" charset="0"/>
              <a:buChar char="l"/>
            </a:pPr>
            <a:r>
              <a:rPr lang="zh-CN" altLang="en-US">
                <a:sym typeface="+mn-ea"/>
              </a:rPr>
              <a:t>实验用的寡聚核苷酸</a:t>
            </a:r>
            <a:r>
              <a:rPr lang="en-US" altLang="zh-CN">
                <a:sym typeface="+mn-ea"/>
              </a:rPr>
              <a:t>40bp</a:t>
            </a:r>
            <a:r>
              <a:rPr lang="zh-CN" altLang="en-US">
                <a:sym typeface="+mn-ea"/>
              </a:rPr>
              <a:t>，其中心为</a:t>
            </a:r>
            <a:r>
              <a:rPr lang="en-US" altLang="zh-CN">
                <a:sym typeface="+mn-ea"/>
              </a:rPr>
              <a:t>SNP</a:t>
            </a:r>
            <a:r>
              <a:rPr lang="zh-CN" altLang="en-US">
                <a:sym typeface="+mn-ea"/>
              </a:rPr>
              <a:t>位点，每个</a:t>
            </a:r>
            <a:r>
              <a:rPr lang="en-US" altLang="zh-CN">
                <a:sym typeface="+mn-ea"/>
              </a:rPr>
              <a:t>SNP</a:t>
            </a:r>
            <a:r>
              <a:rPr lang="zh-CN" altLang="en-US">
                <a:sym typeface="+mn-ea"/>
              </a:rPr>
              <a:t>对应</a:t>
            </a:r>
            <a:r>
              <a:rPr lang="en-US" altLang="zh-CN">
                <a:sym typeface="+mn-ea"/>
              </a:rPr>
              <a:t>4</a:t>
            </a:r>
            <a:r>
              <a:rPr lang="zh-CN" altLang="en-US">
                <a:sym typeface="+mn-ea"/>
              </a:rPr>
              <a:t>个被置换成不同碱基的寡聚核苷酸。</a:t>
            </a:r>
            <a:endParaRPr lang="zh-CN" altLang="en-US">
              <a:sym typeface="+mn-ea"/>
            </a:endParaRPr>
          </a:p>
          <a:p>
            <a:pPr marL="342900" algn="l">
              <a:buFont typeface="Wingdings" panose="05000000000000000000" charset="0"/>
              <a:buChar char="l"/>
            </a:pPr>
            <a:r>
              <a:rPr lang="en-US" altLang="zh-CN">
                <a:sym typeface="+mn-ea"/>
              </a:rPr>
              <a:t>(</a:t>
            </a:r>
            <a:r>
              <a:rPr lang="zh-CN" altLang="en-US">
                <a:sym typeface="+mn-ea"/>
              </a:rPr>
              <a:t>寡聚核苷酸两侧</a:t>
            </a:r>
            <a:r>
              <a:rPr lang="zh-CN" altLang="en-US">
                <a:sym typeface="+mn-ea"/>
              </a:rPr>
              <a:t>加上</a:t>
            </a:r>
            <a:r>
              <a:rPr lang="zh-CN" altLang="en-US">
                <a:sym typeface="+mn-ea"/>
              </a:rPr>
              <a:t>两个核苷酸作为特殊分子标记，为了去除</a:t>
            </a:r>
            <a:r>
              <a:rPr lang="en-US" altLang="zh-CN">
                <a:sym typeface="+mn-ea"/>
              </a:rPr>
              <a:t>over-represented</a:t>
            </a:r>
            <a:r>
              <a:rPr lang="zh-CN" altLang="en-US">
                <a:sym typeface="+mn-ea"/>
              </a:rPr>
              <a:t>的</a:t>
            </a:r>
            <a:r>
              <a:rPr lang="en-US" altLang="zh-CN">
                <a:sym typeface="+mn-ea"/>
              </a:rPr>
              <a:t>PCR</a:t>
            </a:r>
            <a:r>
              <a:rPr lang="zh-CN" altLang="en-US">
                <a:sym typeface="+mn-ea"/>
              </a:rPr>
              <a:t>复制。</a:t>
            </a:r>
            <a:r>
              <a:rPr lang="en-US" altLang="zh-CN">
                <a:sym typeface="+mn-ea"/>
              </a:rPr>
              <a:t>)</a:t>
            </a:r>
            <a:endParaRPr lang="en-US" altLang="zh-CN">
              <a:sym typeface="+mn-ea"/>
            </a:endParaRPr>
          </a:p>
          <a:p>
            <a:pPr marL="342900" algn="l">
              <a:buFont typeface="Wingdings" panose="05000000000000000000" charset="0"/>
              <a:buChar char="l"/>
            </a:pPr>
            <a:r>
              <a:rPr lang="zh-CN" altLang="en-US">
                <a:sym typeface="+mn-ea"/>
              </a:rPr>
              <a:t>实验方法：循环</a:t>
            </a:r>
            <a:r>
              <a:rPr lang="en-US">
                <a:sym typeface="+mn-ea"/>
              </a:rPr>
              <a:t>binding-washing-(PCR)-sequencing</a:t>
            </a:r>
            <a:endParaRPr lang="zh-CN" altLang="en-US">
              <a:sym typeface="+mn-ea"/>
            </a:endParaRPr>
          </a:p>
          <a:p>
            <a:pPr marL="342900" algn="l">
              <a:buFont typeface="Wingdings" panose="05000000000000000000" charset="0"/>
              <a:buChar char="l"/>
            </a:pPr>
            <a:r>
              <a:rPr lang="en-US" altLang="zh-CN">
                <a:sym typeface="+mn-ea"/>
              </a:rPr>
              <a:t>SNP-SELEX</a:t>
            </a:r>
            <a:r>
              <a:rPr lang="zh-CN" altLang="en-US">
                <a:sym typeface="+mn-ea"/>
              </a:rPr>
              <a:t>所相比使用随机</a:t>
            </a:r>
            <a:r>
              <a:rPr lang="en-US" altLang="zh-CN">
                <a:sym typeface="+mn-ea"/>
              </a:rPr>
              <a:t>DNA</a:t>
            </a:r>
            <a:r>
              <a:rPr lang="zh-CN" altLang="en-US">
                <a:sym typeface="+mn-ea"/>
              </a:rPr>
              <a:t>的</a:t>
            </a:r>
            <a:r>
              <a:rPr lang="en-US" altLang="zh-CN">
                <a:sym typeface="+mn-ea"/>
              </a:rPr>
              <a:t>HT-SELEX</a:t>
            </a:r>
            <a:r>
              <a:rPr lang="zh-CN" altLang="en-US">
                <a:sym typeface="+mn-ea"/>
              </a:rPr>
              <a:t>方法，</a:t>
            </a:r>
            <a:r>
              <a:rPr lang="en-US" altLang="zh-CN">
                <a:sym typeface="+mn-ea"/>
              </a:rPr>
              <a:t>GC</a:t>
            </a:r>
            <a:r>
              <a:rPr lang="zh-CN" altLang="en-US">
                <a:sym typeface="+mn-ea"/>
              </a:rPr>
              <a:t>含量</a:t>
            </a:r>
            <a:r>
              <a:rPr lang="en-US" altLang="zh-CN">
                <a:sym typeface="+mn-ea"/>
              </a:rPr>
              <a:t>,</a:t>
            </a:r>
            <a:r>
              <a:rPr lang="zh-CN" altLang="en-US">
                <a:sym typeface="+mn-ea"/>
              </a:rPr>
              <a:t>CpG频率，都更接近转录因子结合位点基因</a:t>
            </a:r>
            <a:r>
              <a:rPr lang="en-US" altLang="zh-CN">
                <a:sym typeface="+mn-ea"/>
              </a:rPr>
              <a:t>(TFBS)</a:t>
            </a:r>
            <a:r>
              <a:rPr lang="zh-CN" altLang="en-US">
                <a:sym typeface="+mn-ea"/>
              </a:rPr>
              <a:t>和</a:t>
            </a:r>
            <a:r>
              <a:rPr lang="zh-CN" altLang="en-US">
                <a:sym typeface="+mn-ea"/>
              </a:rPr>
              <a:t>DNA酶高敏感位点（</a:t>
            </a:r>
            <a:r>
              <a:rPr lang="en-US" altLang="zh-CN">
                <a:sym typeface="+mn-ea"/>
              </a:rPr>
              <a:t>DHS,</a:t>
            </a:r>
            <a:r>
              <a:rPr lang="zh-CN" altLang="en-US">
                <a:sym typeface="+mn-ea"/>
              </a:rPr>
              <a:t>与</a:t>
            </a:r>
            <a:r>
              <a:rPr lang="en-US" altLang="zh-CN">
                <a:sym typeface="+mn-ea"/>
              </a:rPr>
              <a:t>TF-binding</a:t>
            </a:r>
            <a:r>
              <a:rPr lang="zh-CN" altLang="en-US">
                <a:sym typeface="+mn-ea"/>
              </a:rPr>
              <a:t>有关</a:t>
            </a:r>
            <a:r>
              <a:rPr lang="en-US" altLang="zh-CN">
                <a:sym typeface="+mn-ea"/>
              </a:rPr>
              <a:t>)</a:t>
            </a:r>
            <a:r>
              <a:rPr lang="zh-CN" altLang="en-US">
                <a:sym typeface="+mn-ea"/>
              </a:rPr>
              <a:t>。</a:t>
            </a:r>
            <a:endParaRPr lang="zh-CN" altLang="en-US">
              <a:sym typeface="+mn-ea"/>
            </a:endParaRPr>
          </a:p>
        </p:txBody>
      </p:sp>
      <p:sp>
        <p:nvSpPr>
          <p:cNvPr id="10" name="右箭头 9"/>
          <p:cNvSpPr/>
          <p:nvPr/>
        </p:nvSpPr>
        <p:spPr>
          <a:xfrm rot="18240000">
            <a:off x="3465830" y="1632585"/>
            <a:ext cx="496570" cy="255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rot="17280000">
            <a:off x="2868930" y="3815080"/>
            <a:ext cx="1522095" cy="197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右箭头 11"/>
          <p:cNvSpPr/>
          <p:nvPr/>
        </p:nvSpPr>
        <p:spPr>
          <a:xfrm rot="3300000">
            <a:off x="3194685" y="1875790"/>
            <a:ext cx="683895" cy="302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p:cNvPicPr>
            <a:picLocks noChangeAspect="1"/>
          </p:cNvPicPr>
          <p:nvPr/>
        </p:nvPicPr>
        <p:blipFill>
          <a:blip r:embed="rId6"/>
          <a:stretch>
            <a:fillRect/>
          </a:stretch>
        </p:blipFill>
        <p:spPr>
          <a:xfrm>
            <a:off x="10072370" y="4966335"/>
            <a:ext cx="2120265" cy="1764030"/>
          </a:xfrm>
          <a:prstGeom prst="rect">
            <a:avLst/>
          </a:prstGeom>
        </p:spPr>
      </p:pic>
      <p:sp>
        <p:nvSpPr>
          <p:cNvPr id="16" name="右箭头 15"/>
          <p:cNvSpPr/>
          <p:nvPr/>
        </p:nvSpPr>
        <p:spPr>
          <a:xfrm rot="660000">
            <a:off x="2350135" y="3323590"/>
            <a:ext cx="1735455" cy="211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rot="12300000">
            <a:off x="9404350" y="5142230"/>
            <a:ext cx="683895" cy="302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t="-9000" b="-9000"/>
          </a:stretch>
        </a:blipFill>
        <a:effectLst/>
      </p:bgPr>
    </p:bg>
    <p:spTree>
      <p:nvGrpSpPr>
        <p:cNvPr id="1" name=""/>
        <p:cNvGrpSpPr/>
        <p:nvPr/>
      </p:nvGrpSpPr>
      <p:grpSpPr>
        <a:xfrm>
          <a:off x="0" y="0"/>
          <a:ext cx="0" cy="0"/>
          <a:chOff x="0" y="0"/>
          <a:chExt cx="0" cy="0"/>
        </a:xfrm>
      </p:grpSpPr>
      <p:sp>
        <p:nvSpPr>
          <p:cNvPr id="6" name="副标题 5"/>
          <p:cNvSpPr>
            <a:spLocks noGrp="1"/>
          </p:cNvSpPr>
          <p:nvPr>
            <p:ph type="subTitle" idx="1"/>
            <p:custDataLst>
              <p:tags r:id="rId2"/>
            </p:custDataLst>
          </p:nvPr>
        </p:nvSpPr>
        <p:spPr>
          <a:xfrm>
            <a:off x="4562475" y="100965"/>
            <a:ext cx="7331075" cy="4799965"/>
          </a:xfrm>
        </p:spPr>
        <p:txBody>
          <a:bodyPr>
            <a:normAutofit fontScale="90000" lnSpcReduction="10000"/>
          </a:bodyPr>
          <a:p>
            <a:pPr marL="342900" algn="l">
              <a:buFont typeface="Wingdings" panose="05000000000000000000" charset="0"/>
              <a:buChar char="l"/>
            </a:pPr>
            <a:r>
              <a:rPr lang="en-US">
                <a:sym typeface="+mn-ea"/>
              </a:rPr>
              <a:t>K</a:t>
            </a:r>
            <a:r>
              <a:rPr lang="zh-CN" altLang="en-US">
                <a:sym typeface="+mn-ea"/>
              </a:rPr>
              <a:t>为可逆反应的化学平衡常数</a:t>
            </a:r>
            <a:endParaRPr lang="zh-CN" altLang="en-US">
              <a:sym typeface="+mn-ea"/>
            </a:endParaRPr>
          </a:p>
          <a:p>
            <a:pPr marL="342900" algn="l">
              <a:buFont typeface="Wingdings" panose="05000000000000000000" charset="0"/>
              <a:buChar char="l"/>
            </a:pPr>
            <a:endParaRPr lang="zh-CN" altLang="en-US">
              <a:sym typeface="+mn-ea"/>
            </a:endParaRPr>
          </a:p>
          <a:p>
            <a:pPr marL="342900" algn="l">
              <a:buFont typeface="Wingdings" panose="05000000000000000000" charset="0"/>
              <a:buChar char="l"/>
            </a:pPr>
            <a:endParaRPr lang="zh-CN" altLang="en-US">
              <a:sym typeface="+mn-ea"/>
            </a:endParaRPr>
          </a:p>
          <a:p>
            <a:pPr marL="342900" algn="l">
              <a:buFont typeface="Wingdings" panose="05000000000000000000" charset="0"/>
              <a:buChar char="l"/>
            </a:pPr>
            <a:r>
              <a:rPr lang="en-US" altLang="zh-CN">
                <a:sym typeface="+mn-ea"/>
              </a:rPr>
              <a:t>6</a:t>
            </a:r>
            <a:r>
              <a:rPr lang="zh-CN" altLang="en-US">
                <a:sym typeface="+mn-ea"/>
              </a:rPr>
              <a:t>个</a:t>
            </a:r>
            <a:r>
              <a:rPr lang="en-US" altLang="zh-CN">
                <a:sym typeface="+mn-ea"/>
              </a:rPr>
              <a:t>cycle</a:t>
            </a:r>
            <a:r>
              <a:rPr lang="zh-CN" altLang="en-US">
                <a:sym typeface="+mn-ea"/>
              </a:rPr>
              <a:t>的温度等条件，以及</a:t>
            </a:r>
            <a:r>
              <a:rPr lang="en-US" altLang="zh-CN">
                <a:sym typeface="+mn-ea"/>
              </a:rPr>
              <a:t>TF</a:t>
            </a:r>
            <a:r>
              <a:rPr lang="zh-CN" altLang="en-US">
                <a:sym typeface="+mn-ea"/>
              </a:rPr>
              <a:t>的量都相同，因此</a:t>
            </a:r>
            <a:r>
              <a:rPr lang="en-US" altLang="zh-CN">
                <a:sym typeface="+mn-ea"/>
              </a:rPr>
              <a:t>Ka</a:t>
            </a:r>
            <a:r>
              <a:rPr lang="zh-CN" altLang="en-US">
                <a:sym typeface="+mn-ea"/>
              </a:rPr>
              <a:t>不变，</a:t>
            </a:r>
            <a:r>
              <a:rPr lang="en-US" altLang="zh-CN">
                <a:sym typeface="+mn-ea"/>
              </a:rPr>
              <a:t>6</a:t>
            </a:r>
            <a:r>
              <a:rPr lang="zh-CN" altLang="en-US">
                <a:sym typeface="+mn-ea"/>
              </a:rPr>
              <a:t>轮实验可以获得</a:t>
            </a:r>
            <a:r>
              <a:rPr lang="en-US" altLang="zh-CN">
                <a:sym typeface="+mn-ea"/>
              </a:rPr>
              <a:t>6</a:t>
            </a:r>
            <a:r>
              <a:rPr lang="zh-CN" altLang="en-US">
                <a:sym typeface="+mn-ea"/>
              </a:rPr>
              <a:t>个方程。</a:t>
            </a:r>
            <a:endParaRPr lang="zh-CN" altLang="en-US">
              <a:sym typeface="+mn-ea"/>
            </a:endParaRPr>
          </a:p>
          <a:p>
            <a:pPr marL="342900" algn="l">
              <a:buFont typeface="Wingdings" panose="05000000000000000000" charset="0"/>
              <a:buChar char="l"/>
            </a:pPr>
            <a:r>
              <a:rPr lang="zh-CN" altLang="en-US">
                <a:sym typeface="+mn-ea"/>
              </a:rPr>
              <a:t>因为在测序前都进行了</a:t>
            </a:r>
            <a:r>
              <a:rPr lang="en-US" altLang="zh-CN">
                <a:sym typeface="+mn-ea"/>
              </a:rPr>
              <a:t>PCR</a:t>
            </a:r>
            <a:r>
              <a:rPr lang="zh-CN" altLang="en-US">
                <a:sym typeface="+mn-ea"/>
              </a:rPr>
              <a:t>扩增，因此用寡聚核苷酸的OR</a:t>
            </a:r>
            <a:r>
              <a:rPr lang="en-US" altLang="zh-CN">
                <a:sym typeface="+mn-ea"/>
              </a:rPr>
              <a:t>(</a:t>
            </a:r>
            <a:r>
              <a:rPr lang="zh-CN" altLang="en-US">
                <a:sym typeface="+mn-ea"/>
              </a:rPr>
              <a:t>Odds ratio</a:t>
            </a:r>
            <a:r>
              <a:rPr lang="zh-CN" altLang="en-US">
                <a:sym typeface="+mn-ea"/>
              </a:rPr>
              <a:t>优势比</a:t>
            </a:r>
            <a:r>
              <a:rPr lang="en-US" altLang="zh-CN">
                <a:sym typeface="+mn-ea"/>
              </a:rPr>
              <a:t>)</a:t>
            </a:r>
            <a:r>
              <a:rPr lang="zh-CN" altLang="en-US">
                <a:sym typeface="+mn-ea"/>
              </a:rPr>
              <a:t>来代替</a:t>
            </a:r>
            <a:r>
              <a:rPr lang="en-US" altLang="zh-CN">
                <a:sym typeface="+mn-ea"/>
              </a:rPr>
              <a:t>DNA counts</a:t>
            </a:r>
            <a:r>
              <a:rPr lang="zh-CN" altLang="en-US">
                <a:sym typeface="+mn-ea"/>
              </a:rPr>
              <a:t>。</a:t>
            </a:r>
            <a:endParaRPr lang="zh-CN" altLang="en-US">
              <a:sym typeface="+mn-ea"/>
            </a:endParaRPr>
          </a:p>
          <a:p>
            <a:pPr marL="342900" algn="l">
              <a:buFont typeface="Wingdings" panose="05000000000000000000" charset="0"/>
              <a:buChar char="l"/>
            </a:pPr>
            <a:r>
              <a:rPr lang="en-US" altLang="zh-CN">
                <a:sym typeface="+mn-ea"/>
              </a:rPr>
              <a:t>Ka</a:t>
            </a:r>
            <a:r>
              <a:rPr lang="zh-CN" altLang="en-US">
                <a:sym typeface="+mn-ea"/>
              </a:rPr>
              <a:t>越大说明</a:t>
            </a:r>
            <a:r>
              <a:rPr lang="en-US" altLang="zh-CN">
                <a:sym typeface="+mn-ea"/>
              </a:rPr>
              <a:t>TF</a:t>
            </a:r>
            <a:r>
              <a:rPr lang="zh-CN" altLang="en-US">
                <a:sym typeface="+mn-ea"/>
              </a:rPr>
              <a:t>与</a:t>
            </a:r>
            <a:r>
              <a:rPr lang="en-US" altLang="zh-CN">
                <a:sym typeface="+mn-ea"/>
              </a:rPr>
              <a:t>DNA</a:t>
            </a:r>
            <a:r>
              <a:rPr lang="zh-CN" altLang="en-US">
                <a:sym typeface="+mn-ea"/>
              </a:rPr>
              <a:t>结合的能力越强（正向反应越容易），而</a:t>
            </a:r>
            <a:r>
              <a:rPr lang="en-US" altLang="zh-CN">
                <a:sym typeface="+mn-ea"/>
              </a:rPr>
              <a:t>OBS(</a:t>
            </a:r>
            <a:r>
              <a:rPr lang="zh-CN" altLang="en-US">
                <a:sym typeface="+mn-ea"/>
              </a:rPr>
              <a:t>oligonucleotide binding score</a:t>
            </a:r>
            <a:r>
              <a:rPr lang="en-US" altLang="zh-CN">
                <a:sym typeface="+mn-ea"/>
              </a:rPr>
              <a:t>)</a:t>
            </a:r>
            <a:r>
              <a:rPr lang="zh-CN" altLang="en-US">
                <a:sym typeface="+mn-ea"/>
              </a:rPr>
              <a:t>与</a:t>
            </a:r>
            <a:r>
              <a:rPr lang="en-US" altLang="zh-CN">
                <a:sym typeface="+mn-ea"/>
              </a:rPr>
              <a:t>logKa</a:t>
            </a:r>
            <a:r>
              <a:rPr lang="zh-CN" altLang="en-US">
                <a:sym typeface="+mn-ea"/>
              </a:rPr>
              <a:t>成线性正相关，因此可以用</a:t>
            </a:r>
            <a:r>
              <a:rPr lang="en-US" altLang="zh-CN">
                <a:sym typeface="+mn-ea"/>
              </a:rPr>
              <a:t>OBS</a:t>
            </a:r>
            <a:r>
              <a:rPr lang="zh-CN" altLang="en-US">
                <a:sym typeface="+mn-ea"/>
              </a:rPr>
              <a:t>衡量</a:t>
            </a:r>
            <a:r>
              <a:rPr lang="en-US" altLang="zh-CN">
                <a:sym typeface="+mn-ea"/>
              </a:rPr>
              <a:t>TF</a:t>
            </a:r>
            <a:r>
              <a:rPr lang="zh-CN" altLang="en-US">
                <a:sym typeface="+mn-ea"/>
              </a:rPr>
              <a:t>与该</a:t>
            </a:r>
            <a:r>
              <a:rPr lang="zh-CN" altLang="en-US">
                <a:sym typeface="+mn-ea"/>
              </a:rPr>
              <a:t>寡聚核苷酸的结合能力。</a:t>
            </a:r>
            <a:endParaRPr lang="zh-CN" altLang="en-US">
              <a:sym typeface="+mn-ea"/>
            </a:endParaRPr>
          </a:p>
          <a:p>
            <a:pPr marL="342900" algn="l">
              <a:buFont typeface="Wingdings" panose="05000000000000000000" charset="0"/>
              <a:buChar char="l"/>
            </a:pPr>
            <a:endParaRPr lang="zh-CN" altLang="en-US">
              <a:sym typeface="+mn-ea"/>
            </a:endParaRPr>
          </a:p>
        </p:txBody>
      </p:sp>
      <p:pic>
        <p:nvPicPr>
          <p:cNvPr id="7" name="图片 6"/>
          <p:cNvPicPr>
            <a:picLocks noChangeAspect="1"/>
          </p:cNvPicPr>
          <p:nvPr/>
        </p:nvPicPr>
        <p:blipFill>
          <a:blip r:embed="rId3"/>
          <a:stretch>
            <a:fillRect/>
          </a:stretch>
        </p:blipFill>
        <p:spPr>
          <a:xfrm>
            <a:off x="4669790" y="645160"/>
            <a:ext cx="7353300" cy="683260"/>
          </a:xfrm>
          <a:prstGeom prst="rect">
            <a:avLst/>
          </a:prstGeom>
        </p:spPr>
      </p:pic>
      <p:pic>
        <p:nvPicPr>
          <p:cNvPr id="10" name="图片 9"/>
          <p:cNvPicPr>
            <a:picLocks noChangeAspect="1"/>
          </p:cNvPicPr>
          <p:nvPr/>
        </p:nvPicPr>
        <p:blipFill>
          <a:blip r:embed="rId4"/>
          <a:stretch>
            <a:fillRect/>
          </a:stretch>
        </p:blipFill>
        <p:spPr>
          <a:xfrm>
            <a:off x="8216900" y="4634865"/>
            <a:ext cx="3893820" cy="2125980"/>
          </a:xfrm>
          <a:prstGeom prst="rect">
            <a:avLst/>
          </a:prstGeom>
        </p:spPr>
      </p:pic>
      <p:pic>
        <p:nvPicPr>
          <p:cNvPr id="8" name="图片 7"/>
          <p:cNvPicPr>
            <a:picLocks noChangeAspect="1"/>
          </p:cNvPicPr>
          <p:nvPr/>
        </p:nvPicPr>
        <p:blipFill>
          <a:blip r:embed="rId5"/>
          <a:stretch>
            <a:fillRect/>
          </a:stretch>
        </p:blipFill>
        <p:spPr>
          <a:xfrm>
            <a:off x="4766310" y="4634865"/>
            <a:ext cx="2667000" cy="2121535"/>
          </a:xfrm>
          <a:prstGeom prst="rect">
            <a:avLst/>
          </a:prstGeom>
        </p:spPr>
      </p:pic>
      <p:sp>
        <p:nvSpPr>
          <p:cNvPr id="17" name="右箭头 16"/>
          <p:cNvSpPr/>
          <p:nvPr/>
        </p:nvSpPr>
        <p:spPr>
          <a:xfrm rot="3960000">
            <a:off x="4320540" y="2350135"/>
            <a:ext cx="683895" cy="302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NK85~P_{}(B21PQDBC73UBO"/>
          <p:cNvPicPr>
            <a:picLocks noChangeAspect="1"/>
          </p:cNvPicPr>
          <p:nvPr/>
        </p:nvPicPr>
        <p:blipFill>
          <a:blip r:embed="rId6"/>
          <a:stretch>
            <a:fillRect/>
          </a:stretch>
        </p:blipFill>
        <p:spPr>
          <a:xfrm>
            <a:off x="-69850" y="0"/>
            <a:ext cx="4564380" cy="6880860"/>
          </a:xfrm>
          <a:prstGeom prst="rect">
            <a:avLst/>
          </a:prstGeom>
        </p:spPr>
      </p:pic>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t="-9000" b="-9000"/>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77470" y="0"/>
            <a:ext cx="4500245" cy="2152015"/>
          </a:xfrm>
          <a:prstGeom prst="rect">
            <a:avLst/>
          </a:prstGeom>
        </p:spPr>
      </p:pic>
      <p:pic>
        <p:nvPicPr>
          <p:cNvPr id="12" name="图片 11"/>
          <p:cNvPicPr>
            <a:picLocks noChangeAspect="1"/>
          </p:cNvPicPr>
          <p:nvPr/>
        </p:nvPicPr>
        <p:blipFill>
          <a:blip r:embed="rId3"/>
          <a:stretch>
            <a:fillRect/>
          </a:stretch>
        </p:blipFill>
        <p:spPr>
          <a:xfrm>
            <a:off x="0" y="2252980"/>
            <a:ext cx="3223895" cy="2567305"/>
          </a:xfrm>
          <a:prstGeom prst="rect">
            <a:avLst/>
          </a:prstGeom>
        </p:spPr>
      </p:pic>
      <p:sp>
        <p:nvSpPr>
          <p:cNvPr id="6" name="副标题 5"/>
          <p:cNvSpPr>
            <a:spLocks noGrp="1"/>
          </p:cNvSpPr>
          <p:nvPr>
            <p:ph type="subTitle" idx="1"/>
            <p:custDataLst>
              <p:tags r:id="rId4"/>
            </p:custDataLst>
          </p:nvPr>
        </p:nvSpPr>
        <p:spPr>
          <a:xfrm>
            <a:off x="3823970" y="0"/>
            <a:ext cx="7757795" cy="5520690"/>
          </a:xfrm>
        </p:spPr>
        <p:txBody>
          <a:bodyPr>
            <a:normAutofit fontScale="90000" lnSpcReduction="10000"/>
          </a:bodyPr>
          <a:p>
            <a:pPr marL="342900" algn="l">
              <a:buFont typeface="Wingdings" panose="05000000000000000000" charset="0"/>
              <a:buChar char="l"/>
            </a:pPr>
            <a:r>
              <a:rPr lang="zh-CN" altLang="en-US">
                <a:sym typeface="+mn-ea"/>
              </a:rPr>
              <a:t>等位基因分别计算</a:t>
            </a:r>
            <a:r>
              <a:rPr lang="en-US" altLang="zh-CN">
                <a:sym typeface="+mn-ea"/>
              </a:rPr>
              <a:t>LOR</a:t>
            </a:r>
            <a:r>
              <a:rPr lang="zh-CN" altLang="en-US">
                <a:sym typeface="+mn-ea"/>
              </a:rPr>
              <a:t>，</a:t>
            </a:r>
            <a:r>
              <a:rPr lang="en-US" altLang="zh-CN">
                <a:sym typeface="+mn-ea"/>
              </a:rPr>
              <a:t>OBS</a:t>
            </a:r>
            <a:r>
              <a:rPr lang="zh-CN" altLang="en-US">
                <a:sym typeface="+mn-ea"/>
              </a:rPr>
              <a:t>原公式中的</a:t>
            </a:r>
            <a:r>
              <a:rPr lang="en-US" altLang="zh-CN">
                <a:sym typeface="+mn-ea"/>
              </a:rPr>
              <a:t>LOR</a:t>
            </a:r>
            <a:r>
              <a:rPr lang="zh-CN" altLang="en-US">
                <a:sym typeface="+mn-ea"/>
              </a:rPr>
              <a:t>的累加，变为△</a:t>
            </a:r>
            <a:r>
              <a:rPr lang="en-US" altLang="zh-CN">
                <a:sym typeface="+mn-ea"/>
              </a:rPr>
              <a:t>LOR</a:t>
            </a:r>
            <a:r>
              <a:rPr lang="zh-CN" altLang="en-US">
                <a:sym typeface="+mn-ea"/>
              </a:rPr>
              <a:t>的累加，即为衡量等位基因偏好与</a:t>
            </a:r>
            <a:r>
              <a:rPr lang="en-US" altLang="zh-CN">
                <a:sym typeface="+mn-ea"/>
              </a:rPr>
              <a:t>TF</a:t>
            </a:r>
            <a:r>
              <a:rPr lang="zh-CN" altLang="en-US">
                <a:sym typeface="+mn-ea"/>
              </a:rPr>
              <a:t>结合的指标</a:t>
            </a:r>
            <a:r>
              <a:rPr lang="en-US" altLang="zh-CN">
                <a:sym typeface="+mn-ea"/>
              </a:rPr>
              <a:t>PBS(</a:t>
            </a:r>
            <a:r>
              <a:rPr lang="zh-CN" altLang="en-US">
                <a:sym typeface="+mn-ea"/>
              </a:rPr>
              <a:t>preferential binding score</a:t>
            </a:r>
            <a:r>
              <a:rPr lang="en-US" altLang="zh-CN">
                <a:sym typeface="+mn-ea"/>
              </a:rPr>
              <a:t>)</a:t>
            </a:r>
            <a:r>
              <a:rPr lang="zh-CN" altLang="en-US">
                <a:sym typeface="+mn-ea"/>
              </a:rPr>
              <a:t>。显然</a:t>
            </a:r>
            <a:r>
              <a:rPr lang="en-US" altLang="zh-CN">
                <a:sym typeface="+mn-ea"/>
              </a:rPr>
              <a:t>PBS</a:t>
            </a:r>
            <a:r>
              <a:rPr lang="zh-CN" altLang="en-US">
                <a:sym typeface="+mn-ea"/>
              </a:rPr>
              <a:t>越大，该等位基因与</a:t>
            </a:r>
            <a:r>
              <a:rPr lang="en-US" altLang="zh-CN">
                <a:sym typeface="+mn-ea"/>
              </a:rPr>
              <a:t>TF</a:t>
            </a:r>
            <a:r>
              <a:rPr lang="zh-CN" altLang="en-US">
                <a:sym typeface="+mn-ea"/>
              </a:rPr>
              <a:t>结合的相对能力越强。</a:t>
            </a:r>
            <a:endParaRPr lang="zh-CN" altLang="en-US">
              <a:sym typeface="+mn-ea"/>
            </a:endParaRPr>
          </a:p>
          <a:p>
            <a:pPr marL="342900" algn="l">
              <a:buFont typeface="Wingdings" panose="05000000000000000000" charset="0"/>
              <a:buChar char="l"/>
            </a:pPr>
            <a:r>
              <a:rPr lang="zh-CN" altLang="en-US">
                <a:sym typeface="+mn-ea"/>
              </a:rPr>
              <a:t>把至少与一个转录因子有较高结合性</a:t>
            </a:r>
            <a:r>
              <a:rPr lang="en-US" altLang="zh-CN">
                <a:sym typeface="+mn-ea"/>
              </a:rPr>
              <a:t>(OBS</a:t>
            </a:r>
            <a:r>
              <a:rPr lang="zh-CN" altLang="en-US">
                <a:sym typeface="+mn-ea"/>
              </a:rPr>
              <a:t>值</a:t>
            </a:r>
            <a:r>
              <a:rPr lang="en-US" altLang="zh-CN">
                <a:sym typeface="+mn-ea"/>
              </a:rPr>
              <a:t>)</a:t>
            </a:r>
            <a:r>
              <a:rPr lang="zh-CN" altLang="en-US">
                <a:sym typeface="+mn-ea"/>
              </a:rPr>
              <a:t>的</a:t>
            </a:r>
            <a:r>
              <a:rPr lang="en-US" altLang="zh-CN">
                <a:sym typeface="+mn-ea"/>
              </a:rPr>
              <a:t>SNP</a:t>
            </a:r>
            <a:r>
              <a:rPr lang="zh-CN" altLang="en-US">
                <a:sym typeface="+mn-ea"/>
              </a:rPr>
              <a:t>叫做 偏好结合SNP</a:t>
            </a:r>
            <a:r>
              <a:rPr lang="en-US" altLang="zh-CN">
                <a:sym typeface="+mn-ea"/>
              </a:rPr>
              <a:t>(</a:t>
            </a:r>
            <a:r>
              <a:rPr lang="zh-CN" altLang="en-US">
                <a:sym typeface="+mn-ea"/>
              </a:rPr>
              <a:t>pbSNP</a:t>
            </a:r>
            <a:r>
              <a:rPr lang="en-US" altLang="zh-CN">
                <a:sym typeface="+mn-ea"/>
              </a:rPr>
              <a:t>)</a:t>
            </a:r>
            <a:r>
              <a:rPr lang="zh-CN" altLang="en-US">
                <a:sym typeface="+mn-ea"/>
              </a:rPr>
              <a:t>。</a:t>
            </a:r>
            <a:endParaRPr lang="zh-CN" altLang="en-US">
              <a:sym typeface="+mn-ea"/>
            </a:endParaRPr>
          </a:p>
          <a:p>
            <a:pPr marL="342900" algn="l">
              <a:buFont typeface="Wingdings" panose="05000000000000000000" charset="0"/>
              <a:buChar char="l"/>
            </a:pPr>
            <a:r>
              <a:rPr lang="zh-CN" altLang="en-US">
                <a:sym typeface="+mn-ea"/>
              </a:rPr>
              <a:t>右下角图：每类转录因子可结合的</a:t>
            </a:r>
            <a:r>
              <a:rPr lang="en-US" altLang="zh-CN">
                <a:sym typeface="+mn-ea"/>
              </a:rPr>
              <a:t>pbSNP</a:t>
            </a:r>
            <a:r>
              <a:rPr lang="zh-CN" altLang="en-US">
                <a:sym typeface="+mn-ea"/>
              </a:rPr>
              <a:t>种</a:t>
            </a:r>
            <a:r>
              <a:rPr lang="zh-CN" altLang="en-US">
                <a:sym typeface="+mn-ea"/>
              </a:rPr>
              <a:t>数和</a:t>
            </a:r>
            <a:r>
              <a:rPr lang="zh-CN">
                <a:sym typeface="+mn-ea"/>
              </a:rPr>
              <a:t>每类</a:t>
            </a:r>
            <a:r>
              <a:rPr lang="en-US" altLang="zh-CN">
                <a:sym typeface="+mn-ea"/>
              </a:rPr>
              <a:t>pbSNP</a:t>
            </a:r>
            <a:r>
              <a:rPr lang="zh-CN" altLang="en-US">
                <a:sym typeface="+mn-ea"/>
              </a:rPr>
              <a:t>可结合的转录因子种数。</a:t>
            </a:r>
            <a:endParaRPr lang="zh-CN" altLang="en-US">
              <a:sym typeface="+mn-ea"/>
            </a:endParaRPr>
          </a:p>
          <a:p>
            <a:pPr marL="342900" algn="l">
              <a:buFont typeface="Wingdings" panose="05000000000000000000" charset="0"/>
              <a:buChar char="l"/>
            </a:pPr>
            <a:r>
              <a:rPr lang="zh-CN" altLang="en-US">
                <a:sym typeface="+mn-ea"/>
              </a:rPr>
              <a:t>图：</a:t>
            </a:r>
            <a:r>
              <a:rPr lang="en-US" altLang="zh-CN">
                <a:sym typeface="+mn-ea"/>
              </a:rPr>
              <a:t>OBS</a:t>
            </a:r>
            <a:r>
              <a:rPr lang="zh-CN" altLang="en-US">
                <a:sym typeface="+mn-ea"/>
              </a:rPr>
              <a:t>的曲线必递增，且随着</a:t>
            </a:r>
            <a:r>
              <a:rPr lang="en-US" altLang="zh-CN">
                <a:sym typeface="+mn-ea"/>
              </a:rPr>
              <a:t>cycle</a:t>
            </a:r>
            <a:r>
              <a:rPr lang="zh-CN" altLang="en-US">
                <a:sym typeface="+mn-ea"/>
              </a:rPr>
              <a:t>的增加斜率最终会趋于不变，</a:t>
            </a:r>
            <a:r>
              <a:rPr lang="zh-CN" altLang="en-US">
                <a:sym typeface="+mn-ea"/>
              </a:rPr>
              <a:t>等位基因的</a:t>
            </a:r>
            <a:r>
              <a:rPr lang="en-US" altLang="zh-CN">
                <a:sym typeface="+mn-ea"/>
              </a:rPr>
              <a:t>PBS</a:t>
            </a:r>
            <a:r>
              <a:rPr lang="zh-CN" altLang="en-US">
                <a:sym typeface="+mn-ea"/>
              </a:rPr>
              <a:t>理论上互为相反数，且随着</a:t>
            </a:r>
            <a:r>
              <a:rPr lang="en-US" altLang="zh-CN">
                <a:sym typeface="+mn-ea"/>
              </a:rPr>
              <a:t>cycle</a:t>
            </a:r>
            <a:r>
              <a:rPr lang="zh-CN" altLang="en-US">
                <a:sym typeface="+mn-ea"/>
              </a:rPr>
              <a:t>的增加，最终会趋于水平。</a:t>
            </a:r>
            <a:endParaRPr lang="zh-CN" altLang="en-US">
              <a:sym typeface="+mn-ea"/>
            </a:endParaRPr>
          </a:p>
          <a:p>
            <a:pPr marL="342900" algn="l">
              <a:buFont typeface="Wingdings" panose="05000000000000000000" charset="0"/>
              <a:buChar char="l"/>
            </a:pPr>
            <a:r>
              <a:rPr lang="zh-CN">
                <a:sym typeface="+mn-ea"/>
              </a:rPr>
              <a:t>结果可靠性证明：可重现；结果与DNA-binding domains(DBDs)相匹配；属于同一</a:t>
            </a:r>
            <a:r>
              <a:rPr lang="en-US" altLang="zh-CN">
                <a:sym typeface="+mn-ea"/>
              </a:rPr>
              <a:t>structure family</a:t>
            </a:r>
            <a:r>
              <a:rPr lang="zh-CN" altLang="en-US">
                <a:sym typeface="+mn-ea"/>
              </a:rPr>
              <a:t>的</a:t>
            </a:r>
            <a:r>
              <a:rPr lang="en-US" altLang="zh-CN">
                <a:sym typeface="+mn-ea"/>
              </a:rPr>
              <a:t>TF</a:t>
            </a:r>
            <a:r>
              <a:rPr lang="zh-CN" altLang="en-US">
                <a:sym typeface="+mn-ea"/>
              </a:rPr>
              <a:t>的关联度更高</a:t>
            </a:r>
            <a:r>
              <a:rPr lang="en-US" altLang="zh-CN">
                <a:sym typeface="+mn-ea"/>
              </a:rPr>
              <a:t>(</a:t>
            </a:r>
            <a:r>
              <a:rPr lang="zh-CN" altLang="en-US">
                <a:sym typeface="+mn-ea"/>
              </a:rPr>
              <a:t>有更多共同的</a:t>
            </a:r>
            <a:r>
              <a:rPr lang="en-US" altLang="zh-CN">
                <a:sym typeface="+mn-ea"/>
              </a:rPr>
              <a:t>pbSNP)</a:t>
            </a:r>
            <a:endParaRPr lang="en-US" altLang="zh-CN">
              <a:sym typeface="+mn-ea"/>
            </a:endParaRPr>
          </a:p>
          <a:p>
            <a:pPr marL="342900" algn="l">
              <a:buFont typeface="Wingdings" panose="05000000000000000000" charset="0"/>
              <a:buChar char="l"/>
            </a:pPr>
            <a:endParaRPr lang="zh-CN" altLang="en-US">
              <a:sym typeface="+mn-ea"/>
            </a:endParaRPr>
          </a:p>
        </p:txBody>
      </p:sp>
      <p:pic>
        <p:nvPicPr>
          <p:cNvPr id="4" name="图片 3"/>
          <p:cNvPicPr>
            <a:picLocks noChangeAspect="1"/>
          </p:cNvPicPr>
          <p:nvPr/>
        </p:nvPicPr>
        <p:blipFill>
          <a:blip r:embed="rId5"/>
          <a:stretch>
            <a:fillRect/>
          </a:stretch>
        </p:blipFill>
        <p:spPr>
          <a:xfrm>
            <a:off x="9770110" y="5260340"/>
            <a:ext cx="2421890" cy="1597660"/>
          </a:xfrm>
          <a:prstGeom prst="rect">
            <a:avLst/>
          </a:prstGeom>
        </p:spPr>
      </p:pic>
      <p:sp>
        <p:nvSpPr>
          <p:cNvPr id="17" name="右箭头 16"/>
          <p:cNvSpPr/>
          <p:nvPr/>
        </p:nvSpPr>
        <p:spPr>
          <a:xfrm rot="15420000" flipV="1">
            <a:off x="10271125" y="3743325"/>
            <a:ext cx="188595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6"/>
          <a:stretch>
            <a:fillRect/>
          </a:stretch>
        </p:blipFill>
        <p:spPr>
          <a:xfrm>
            <a:off x="168910" y="4900930"/>
            <a:ext cx="3477895" cy="1793240"/>
          </a:xfrm>
          <a:prstGeom prst="rect">
            <a:avLst/>
          </a:prstGeom>
        </p:spPr>
      </p:pic>
      <p:pic>
        <p:nvPicPr>
          <p:cNvPr id="7" name="图片 6"/>
          <p:cNvPicPr>
            <a:picLocks noChangeAspect="1"/>
          </p:cNvPicPr>
          <p:nvPr/>
        </p:nvPicPr>
        <p:blipFill>
          <a:blip r:embed="rId7"/>
          <a:stretch>
            <a:fillRect/>
          </a:stretch>
        </p:blipFill>
        <p:spPr>
          <a:xfrm>
            <a:off x="5630545" y="5255895"/>
            <a:ext cx="2536825" cy="1543685"/>
          </a:xfrm>
          <a:prstGeom prst="rect">
            <a:avLst/>
          </a:prstGeom>
        </p:spPr>
      </p:pic>
      <p:sp>
        <p:nvSpPr>
          <p:cNvPr id="10" name="右箭头 9"/>
          <p:cNvSpPr/>
          <p:nvPr/>
        </p:nvSpPr>
        <p:spPr>
          <a:xfrm rot="17820000">
            <a:off x="8148320" y="5357495"/>
            <a:ext cx="683895" cy="376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右箭头 12"/>
          <p:cNvSpPr/>
          <p:nvPr/>
        </p:nvSpPr>
        <p:spPr>
          <a:xfrm rot="17820000">
            <a:off x="3182620" y="4071620"/>
            <a:ext cx="1316990" cy="222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t="-9000" b="-9000"/>
          </a:stretch>
        </a:blipFill>
        <a:effectLst/>
      </p:bgPr>
    </p:bg>
    <p:spTree>
      <p:nvGrpSpPr>
        <p:cNvPr id="1" name=""/>
        <p:cNvGrpSpPr/>
        <p:nvPr/>
      </p:nvGrpSpPr>
      <p:grpSpPr>
        <a:xfrm>
          <a:off x="0" y="0"/>
          <a:ext cx="0" cy="0"/>
          <a:chOff x="0" y="0"/>
          <a:chExt cx="0" cy="0"/>
        </a:xfrm>
      </p:grpSpPr>
      <p:sp>
        <p:nvSpPr>
          <p:cNvPr id="6" name="副标题 5"/>
          <p:cNvSpPr>
            <a:spLocks noGrp="1"/>
          </p:cNvSpPr>
          <p:nvPr>
            <p:ph type="subTitle" idx="1"/>
            <p:custDataLst>
              <p:tags r:id="rId2"/>
            </p:custDataLst>
          </p:nvPr>
        </p:nvSpPr>
        <p:spPr>
          <a:xfrm>
            <a:off x="2493645" y="828040"/>
            <a:ext cx="7757795" cy="5961380"/>
          </a:xfrm>
        </p:spPr>
        <p:txBody>
          <a:bodyPr>
            <a:normAutofit fontScale="90000" lnSpcReduction="20000"/>
          </a:bodyPr>
          <a:p>
            <a:pPr marL="342900" algn="l">
              <a:buFont typeface="Wingdings" panose="05000000000000000000" charset="0"/>
              <a:buChar char="l"/>
            </a:pPr>
            <a:r>
              <a:rPr lang="en-US" altLang="zh-CN">
                <a:sym typeface="+mn-ea"/>
              </a:rPr>
              <a:t>PBS</a:t>
            </a:r>
            <a:r>
              <a:rPr lang="zh-CN" altLang="en-US">
                <a:sym typeface="+mn-ea"/>
              </a:rPr>
              <a:t>打分和传统的△</a:t>
            </a:r>
            <a:r>
              <a:rPr lang="en-US" altLang="zh-CN">
                <a:sym typeface="+mn-ea"/>
              </a:rPr>
              <a:t>PWM</a:t>
            </a:r>
            <a:r>
              <a:rPr lang="zh-CN" altLang="en-US">
                <a:sym typeface="+mn-ea"/>
              </a:rPr>
              <a:t>打分存在中度正相关。但也存在大量预测相反的情况（打分正负符号相反。）</a:t>
            </a:r>
            <a:endParaRPr lang="zh-CN" altLang="en-US">
              <a:sym typeface="+mn-ea"/>
            </a:endParaRPr>
          </a:p>
          <a:p>
            <a:pPr marL="342900" algn="l">
              <a:buFont typeface="Wingdings" panose="05000000000000000000" charset="0"/>
              <a:buChar char="l"/>
            </a:pPr>
            <a:r>
              <a:rPr lang="zh-CN" altLang="en-US">
                <a:sym typeface="+mn-ea"/>
              </a:rPr>
              <a:t>这些不一致的结果往往出现在</a:t>
            </a:r>
            <a:r>
              <a:rPr lang="en-US" altLang="zh-CN">
                <a:sym typeface="+mn-ea"/>
              </a:rPr>
              <a:t>SNP</a:t>
            </a:r>
            <a:r>
              <a:rPr lang="zh-CN" altLang="en-US">
                <a:sym typeface="+mn-ea"/>
              </a:rPr>
              <a:t>与</a:t>
            </a:r>
            <a:r>
              <a:rPr lang="en-US" altLang="zh-CN">
                <a:sym typeface="+mn-ea"/>
              </a:rPr>
              <a:t>TF</a:t>
            </a:r>
            <a:r>
              <a:rPr lang="zh-CN" altLang="en-US">
                <a:sym typeface="+mn-ea"/>
              </a:rPr>
              <a:t>结合较弱的情况下。但有些疾病与这些</a:t>
            </a:r>
            <a:r>
              <a:rPr lang="en-US" altLang="zh-CN">
                <a:sym typeface="+mn-ea"/>
              </a:rPr>
              <a:t>TF</a:t>
            </a:r>
            <a:r>
              <a:rPr lang="zh-CN" altLang="en-US">
                <a:sym typeface="+mn-ea"/>
              </a:rPr>
              <a:t>结合能力弱的</a:t>
            </a:r>
            <a:r>
              <a:rPr lang="en-US" altLang="zh-CN">
                <a:sym typeface="+mn-ea"/>
              </a:rPr>
              <a:t>SNP</a:t>
            </a:r>
            <a:r>
              <a:rPr lang="zh-CN" altLang="en-US">
                <a:sym typeface="+mn-ea"/>
              </a:rPr>
              <a:t>位点相关，区分它们依然重要。</a:t>
            </a:r>
            <a:endParaRPr lang="zh-CN" altLang="en-US">
              <a:sym typeface="+mn-ea"/>
            </a:endParaRPr>
          </a:p>
          <a:p>
            <a:pPr marL="342900" algn="l">
              <a:buFont typeface="Wingdings" panose="05000000000000000000" charset="0"/>
              <a:buChar char="l"/>
            </a:pPr>
            <a:r>
              <a:rPr lang="zh-CN" altLang="en-US">
                <a:sym typeface="+mn-ea"/>
              </a:rPr>
              <a:t>对不同的</a:t>
            </a:r>
            <a:r>
              <a:rPr lang="en-US" altLang="zh-CN">
                <a:sym typeface="+mn-ea"/>
              </a:rPr>
              <a:t>TF</a:t>
            </a:r>
            <a:r>
              <a:rPr lang="zh-CN" altLang="en-US">
                <a:sym typeface="+mn-ea"/>
              </a:rPr>
              <a:t>，</a:t>
            </a:r>
            <a:r>
              <a:rPr lang="en-US" altLang="zh-CN">
                <a:sym typeface="+mn-ea"/>
              </a:rPr>
              <a:t>PWM</a:t>
            </a:r>
            <a:r>
              <a:rPr lang="zh-CN" altLang="en-US">
                <a:sym typeface="+mn-ea"/>
              </a:rPr>
              <a:t>模型在预测</a:t>
            </a:r>
            <a:r>
              <a:rPr lang="en-US" altLang="zh-CN">
                <a:sym typeface="+mn-ea"/>
              </a:rPr>
              <a:t>pbSNP</a:t>
            </a:r>
            <a:r>
              <a:rPr lang="zh-CN" altLang="en-US">
                <a:sym typeface="+mn-ea"/>
              </a:rPr>
              <a:t>时</a:t>
            </a:r>
            <a:endParaRPr lang="zh-CN" altLang="en-US">
              <a:sym typeface="+mn-ea"/>
            </a:endParaRPr>
          </a:p>
          <a:p>
            <a:pPr marL="342900" algn="l">
              <a:buFont typeface="Wingdings" panose="05000000000000000000" charset="0"/>
            </a:pPr>
            <a:r>
              <a:rPr lang="zh-CN" altLang="en-US">
                <a:sym typeface="+mn-ea"/>
              </a:rPr>
              <a:t>的准确度，发现大部分准确率并不高。</a:t>
            </a:r>
            <a:r>
              <a:rPr lang="en-US" altLang="zh-CN">
                <a:sym typeface="+mn-ea"/>
              </a:rPr>
              <a:t>(</a:t>
            </a:r>
            <a:r>
              <a:rPr lang="zh-CN" altLang="en-US">
                <a:sym typeface="+mn-ea"/>
              </a:rPr>
              <a:t>但这</a:t>
            </a:r>
            <a:endParaRPr lang="zh-CN" altLang="en-US">
              <a:sym typeface="+mn-ea"/>
            </a:endParaRPr>
          </a:p>
          <a:p>
            <a:pPr marL="342900" algn="l">
              <a:buFont typeface="Wingdings" panose="05000000000000000000" charset="0"/>
            </a:pPr>
            <a:r>
              <a:rPr lang="zh-CN" altLang="en-US">
                <a:sym typeface="+mn-ea"/>
              </a:rPr>
              <a:t>只能说明两种方法的差异性）</a:t>
            </a:r>
            <a:endParaRPr lang="zh-CN" altLang="en-US">
              <a:sym typeface="+mn-ea"/>
            </a:endParaRPr>
          </a:p>
          <a:p>
            <a:pPr marL="342900" algn="l">
              <a:buFont typeface="Wingdings" panose="05000000000000000000" charset="0"/>
            </a:pPr>
            <a:r>
              <a:rPr lang="zh-CN" altLang="en-US">
                <a:sym typeface="+mn-ea"/>
              </a:rPr>
              <a:t>证明</a:t>
            </a:r>
            <a:r>
              <a:rPr lang="en-US" altLang="zh-CN">
                <a:sym typeface="+mn-ea"/>
              </a:rPr>
              <a:t>PBS</a:t>
            </a:r>
            <a:r>
              <a:rPr lang="zh-CN" altLang="en-US">
                <a:sym typeface="+mn-ea"/>
              </a:rPr>
              <a:t>指标的优越性：</a:t>
            </a:r>
            <a:endParaRPr lang="zh-CN" altLang="en-US">
              <a:sym typeface="+mn-ea"/>
            </a:endParaRPr>
          </a:p>
          <a:p>
            <a:pPr marL="342900" algn="l">
              <a:buFont typeface="Wingdings" panose="05000000000000000000" charset="0"/>
              <a:buChar char="l"/>
            </a:pPr>
            <a:r>
              <a:rPr lang="en-US" altLang="zh-CN">
                <a:sym typeface="+mn-ea"/>
              </a:rPr>
              <a:t>PBS</a:t>
            </a:r>
            <a:r>
              <a:rPr lang="zh-CN" altLang="en-US">
                <a:sym typeface="+mn-ea"/>
              </a:rPr>
              <a:t>打分与</a:t>
            </a:r>
            <a:r>
              <a:rPr lang="en-US" altLang="zh-CN">
                <a:sym typeface="+mn-ea"/>
              </a:rPr>
              <a:t>TF </a:t>
            </a:r>
            <a:r>
              <a:rPr lang="en-US" altLang="zh-CN">
                <a:sym typeface="+mn-ea"/>
              </a:rPr>
              <a:t>ChIP-seq</a:t>
            </a:r>
            <a:r>
              <a:rPr lang="zh-CN" altLang="en-US">
                <a:sym typeface="+mn-ea"/>
              </a:rPr>
              <a:t>后对应</a:t>
            </a:r>
            <a:endParaRPr lang="zh-CN" altLang="en-US">
              <a:sym typeface="+mn-ea"/>
            </a:endParaRPr>
          </a:p>
          <a:p>
            <a:pPr marL="342900" algn="l">
              <a:buFont typeface="Wingdings" panose="05000000000000000000" charset="0"/>
            </a:pPr>
            <a:r>
              <a:rPr lang="zh-CN" altLang="en-US">
                <a:sym typeface="+mn-ea"/>
              </a:rPr>
              <a:t>等位基因的优势比成正相关。</a:t>
            </a:r>
            <a:endParaRPr lang="zh-CN" altLang="en-US">
              <a:sym typeface="+mn-ea"/>
            </a:endParaRPr>
          </a:p>
          <a:p>
            <a:pPr marL="342900" algn="l">
              <a:buFont typeface="Wingdings" panose="05000000000000000000" charset="0"/>
              <a:buChar char="l"/>
            </a:pPr>
            <a:r>
              <a:rPr lang="en-US" altLang="zh-CN">
                <a:sym typeface="+mn-ea"/>
              </a:rPr>
              <a:t>PaSNP(</a:t>
            </a:r>
            <a:r>
              <a:rPr lang="zh-CN" altLang="en-US">
                <a:sym typeface="+mn-ea"/>
              </a:rPr>
              <a:t>与增强子活动相关</a:t>
            </a:r>
            <a:r>
              <a:rPr lang="en-US" altLang="zh-CN">
                <a:sym typeface="+mn-ea"/>
              </a:rPr>
              <a:t>)</a:t>
            </a:r>
            <a:r>
              <a:rPr lang="zh-CN" altLang="en-US">
                <a:sym typeface="+mn-ea"/>
              </a:rPr>
              <a:t>的等位基因</a:t>
            </a:r>
            <a:endParaRPr lang="zh-CN" altLang="en-US">
              <a:sym typeface="+mn-ea"/>
            </a:endParaRPr>
          </a:p>
          <a:p>
            <a:pPr marL="342900" algn="l">
              <a:buFont typeface="Wingdings" panose="05000000000000000000" charset="0"/>
            </a:pPr>
            <a:r>
              <a:rPr lang="zh-CN" altLang="en-US">
                <a:sym typeface="+mn-ea"/>
              </a:rPr>
              <a:t>差异性与对其的</a:t>
            </a:r>
            <a:r>
              <a:rPr lang="en-US" altLang="zh-CN">
                <a:sym typeface="+mn-ea"/>
              </a:rPr>
              <a:t>PBS</a:t>
            </a:r>
            <a:r>
              <a:rPr lang="zh-CN" altLang="en-US">
                <a:sym typeface="+mn-ea"/>
              </a:rPr>
              <a:t>打分也成正相关。</a:t>
            </a:r>
            <a:endParaRPr lang="zh-CN" altLang="en-US">
              <a:sym typeface="+mn-ea"/>
            </a:endParaRPr>
          </a:p>
          <a:p>
            <a:pPr marL="685800" indent="-342900" algn="l">
              <a:buFont typeface="Wingdings" panose="05000000000000000000" charset="0"/>
              <a:buChar char="l"/>
            </a:pPr>
            <a:r>
              <a:rPr lang="zh-CN" altLang="en-US">
                <a:sym typeface="+mn-ea"/>
              </a:rPr>
              <a:t>而</a:t>
            </a:r>
            <a:r>
              <a:rPr lang="en-US" altLang="zh-CN">
                <a:sym typeface="+mn-ea"/>
              </a:rPr>
              <a:t>PWM</a:t>
            </a:r>
            <a:r>
              <a:rPr lang="zh-CN" altLang="en-US">
                <a:sym typeface="+mn-ea"/>
              </a:rPr>
              <a:t>对以上两者均</a:t>
            </a:r>
            <a:r>
              <a:rPr lang="zh-CN" altLang="en-US">
                <a:sym typeface="+mn-ea"/>
              </a:rPr>
              <a:t>不然。</a:t>
            </a:r>
            <a:endParaRPr lang="zh-CN" altLang="en-US">
              <a:sym typeface="+mn-ea"/>
            </a:endParaRPr>
          </a:p>
        </p:txBody>
      </p:sp>
      <p:pic>
        <p:nvPicPr>
          <p:cNvPr id="5" name="图片 4"/>
          <p:cNvPicPr>
            <a:picLocks noChangeAspect="1"/>
          </p:cNvPicPr>
          <p:nvPr/>
        </p:nvPicPr>
        <p:blipFill>
          <a:blip r:embed="rId3"/>
          <a:stretch>
            <a:fillRect/>
          </a:stretch>
        </p:blipFill>
        <p:spPr>
          <a:xfrm>
            <a:off x="273050" y="13335"/>
            <a:ext cx="2139950" cy="1459230"/>
          </a:xfrm>
          <a:prstGeom prst="rect">
            <a:avLst/>
          </a:prstGeom>
        </p:spPr>
      </p:pic>
      <p:pic>
        <p:nvPicPr>
          <p:cNvPr id="7" name="图片 6"/>
          <p:cNvPicPr>
            <a:picLocks noChangeAspect="1"/>
          </p:cNvPicPr>
          <p:nvPr/>
        </p:nvPicPr>
        <p:blipFill>
          <a:blip r:embed="rId4"/>
          <a:stretch>
            <a:fillRect/>
          </a:stretch>
        </p:blipFill>
        <p:spPr>
          <a:xfrm>
            <a:off x="9952355" y="195580"/>
            <a:ext cx="2239645" cy="1422400"/>
          </a:xfrm>
          <a:prstGeom prst="rect">
            <a:avLst/>
          </a:prstGeom>
        </p:spPr>
      </p:pic>
      <p:sp>
        <p:nvSpPr>
          <p:cNvPr id="10" name="右箭头 9"/>
          <p:cNvSpPr/>
          <p:nvPr/>
        </p:nvSpPr>
        <p:spPr>
          <a:xfrm rot="1620000">
            <a:off x="2161540" y="808355"/>
            <a:ext cx="683895" cy="376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右箭头 7"/>
          <p:cNvSpPr/>
          <p:nvPr/>
        </p:nvSpPr>
        <p:spPr>
          <a:xfrm rot="11940000">
            <a:off x="9500235" y="1104900"/>
            <a:ext cx="563880" cy="283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5"/>
          <a:stretch>
            <a:fillRect/>
          </a:stretch>
        </p:blipFill>
        <p:spPr>
          <a:xfrm>
            <a:off x="396240" y="1567180"/>
            <a:ext cx="2097405" cy="1677670"/>
          </a:xfrm>
          <a:prstGeom prst="rect">
            <a:avLst/>
          </a:prstGeom>
        </p:spPr>
      </p:pic>
      <p:sp>
        <p:nvSpPr>
          <p:cNvPr id="11" name="右箭头 10"/>
          <p:cNvSpPr/>
          <p:nvPr/>
        </p:nvSpPr>
        <p:spPr>
          <a:xfrm rot="20100000">
            <a:off x="2246630" y="1694180"/>
            <a:ext cx="683895" cy="376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6"/>
          <a:stretch>
            <a:fillRect/>
          </a:stretch>
        </p:blipFill>
        <p:spPr>
          <a:xfrm>
            <a:off x="10172700" y="1813560"/>
            <a:ext cx="2019300" cy="1557655"/>
          </a:xfrm>
          <a:prstGeom prst="rect">
            <a:avLst/>
          </a:prstGeom>
        </p:spPr>
      </p:pic>
      <p:sp>
        <p:nvSpPr>
          <p:cNvPr id="13" name="右箭头 12"/>
          <p:cNvSpPr/>
          <p:nvPr/>
        </p:nvSpPr>
        <p:spPr>
          <a:xfrm rot="9000000">
            <a:off x="9088120" y="2498725"/>
            <a:ext cx="1017905" cy="213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p:cNvPicPr>
            <a:picLocks noChangeAspect="1"/>
          </p:cNvPicPr>
          <p:nvPr/>
        </p:nvPicPr>
        <p:blipFill>
          <a:blip r:embed="rId7"/>
          <a:stretch>
            <a:fillRect/>
          </a:stretch>
        </p:blipFill>
        <p:spPr>
          <a:xfrm>
            <a:off x="518795" y="3371215"/>
            <a:ext cx="1716405" cy="1653540"/>
          </a:xfrm>
          <a:prstGeom prst="rect">
            <a:avLst/>
          </a:prstGeom>
        </p:spPr>
      </p:pic>
      <p:pic>
        <p:nvPicPr>
          <p:cNvPr id="15" name="图片 14"/>
          <p:cNvPicPr>
            <a:picLocks noChangeAspect="1"/>
          </p:cNvPicPr>
          <p:nvPr/>
        </p:nvPicPr>
        <p:blipFill>
          <a:blip r:embed="rId8"/>
          <a:stretch>
            <a:fillRect/>
          </a:stretch>
        </p:blipFill>
        <p:spPr>
          <a:xfrm>
            <a:off x="8517255" y="3594100"/>
            <a:ext cx="3674745" cy="1958975"/>
          </a:xfrm>
          <a:prstGeom prst="rect">
            <a:avLst/>
          </a:prstGeom>
        </p:spPr>
      </p:pic>
      <p:sp>
        <p:nvSpPr>
          <p:cNvPr id="16" name="右箭头 15"/>
          <p:cNvSpPr/>
          <p:nvPr/>
        </p:nvSpPr>
        <p:spPr>
          <a:xfrm rot="16200000">
            <a:off x="11393805" y="3453765"/>
            <a:ext cx="643890" cy="226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rot="19800000">
            <a:off x="1906905" y="3663315"/>
            <a:ext cx="986155" cy="29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8" name="图片 17"/>
          <p:cNvPicPr>
            <a:picLocks noChangeAspect="1"/>
          </p:cNvPicPr>
          <p:nvPr/>
        </p:nvPicPr>
        <p:blipFill>
          <a:blip r:embed="rId9"/>
          <a:stretch>
            <a:fillRect/>
          </a:stretch>
        </p:blipFill>
        <p:spPr>
          <a:xfrm>
            <a:off x="554990" y="5033010"/>
            <a:ext cx="1558290" cy="1756410"/>
          </a:xfrm>
          <a:prstGeom prst="rect">
            <a:avLst/>
          </a:prstGeom>
        </p:spPr>
      </p:pic>
      <p:sp>
        <p:nvSpPr>
          <p:cNvPr id="19" name="右箭头 18"/>
          <p:cNvSpPr/>
          <p:nvPr/>
        </p:nvSpPr>
        <p:spPr>
          <a:xfrm rot="19680000">
            <a:off x="2023110" y="4987925"/>
            <a:ext cx="960120" cy="194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 name="图片 19"/>
          <p:cNvPicPr>
            <a:picLocks noChangeAspect="1"/>
          </p:cNvPicPr>
          <p:nvPr/>
        </p:nvPicPr>
        <p:blipFill>
          <a:blip r:embed="rId10"/>
          <a:stretch>
            <a:fillRect/>
          </a:stretch>
        </p:blipFill>
        <p:spPr>
          <a:xfrm>
            <a:off x="8434705" y="5128260"/>
            <a:ext cx="1517650" cy="1661160"/>
          </a:xfrm>
          <a:prstGeom prst="rect">
            <a:avLst/>
          </a:prstGeom>
        </p:spPr>
      </p:pic>
      <p:sp>
        <p:nvSpPr>
          <p:cNvPr id="2" name="标题 1"/>
          <p:cNvSpPr>
            <a:spLocks noGrp="1"/>
          </p:cNvSpPr>
          <p:nvPr>
            <p:ph type="ctrTitle"/>
            <p:custDataLst>
              <p:tags r:id="rId11"/>
            </p:custDataLst>
          </p:nvPr>
        </p:nvSpPr>
        <p:spPr>
          <a:xfrm>
            <a:off x="2846070" y="15875"/>
            <a:ext cx="7106285" cy="812165"/>
          </a:xfrm>
        </p:spPr>
        <p:txBody>
          <a:bodyPr>
            <a:noAutofit/>
          </a:bodyPr>
          <a:p>
            <a:r>
              <a:rPr lang="en-US" altLang="zh-CN" sz="2400"/>
              <a:t>Evaluation of the current PWM models using the SNP-SELEX data</a:t>
            </a:r>
            <a:endParaRPr lang="en-US" altLang="zh-CN" sz="2400"/>
          </a:p>
        </p:txBody>
      </p:sp>
      <p:sp>
        <p:nvSpPr>
          <p:cNvPr id="3" name="右箭头 2"/>
          <p:cNvSpPr/>
          <p:nvPr/>
        </p:nvSpPr>
        <p:spPr>
          <a:xfrm rot="11940000">
            <a:off x="7922260" y="5636895"/>
            <a:ext cx="563880" cy="283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t="-9000" b="-9000"/>
          </a:stretch>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862330" y="2989580"/>
            <a:ext cx="9178925" cy="1790700"/>
          </a:xfrm>
          <a:prstGeom prst="rect">
            <a:avLst/>
          </a:prstGeom>
        </p:spPr>
      </p:pic>
      <p:pic>
        <p:nvPicPr>
          <p:cNvPr id="4" name="图片 3"/>
          <p:cNvPicPr>
            <a:picLocks noChangeAspect="1"/>
          </p:cNvPicPr>
          <p:nvPr/>
        </p:nvPicPr>
        <p:blipFill>
          <a:blip r:embed="rId3"/>
          <a:stretch>
            <a:fillRect/>
          </a:stretch>
        </p:blipFill>
        <p:spPr>
          <a:xfrm>
            <a:off x="648970" y="286385"/>
            <a:ext cx="10285730" cy="134810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t="-9000" b="-9000"/>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0" y="0"/>
            <a:ext cx="1565910" cy="1733550"/>
          </a:xfrm>
          <a:prstGeom prst="rect">
            <a:avLst/>
          </a:prstGeom>
        </p:spPr>
      </p:pic>
      <p:sp>
        <p:nvSpPr>
          <p:cNvPr id="6" name="标题 5"/>
          <p:cNvSpPr>
            <a:spLocks noGrp="1"/>
          </p:cNvSpPr>
          <p:nvPr>
            <p:ph type="ctrTitle"/>
            <p:custDataLst>
              <p:tags r:id="rId3"/>
            </p:custDataLst>
          </p:nvPr>
        </p:nvSpPr>
        <p:spPr>
          <a:xfrm>
            <a:off x="1565275" y="114935"/>
            <a:ext cx="10626725" cy="611505"/>
          </a:xfrm>
        </p:spPr>
        <p:txBody>
          <a:bodyPr>
            <a:noAutofit/>
          </a:bodyPr>
          <a:p>
            <a:r>
              <a:rPr lang="en-US" altLang="zh-CN" sz="1800"/>
              <a:t>DeltaSVM models outperform ΔPWM in predicting differential </a:t>
            </a:r>
            <a:br>
              <a:rPr lang="en-US" altLang="zh-CN" sz="1800"/>
            </a:br>
            <a:r>
              <a:rPr lang="en-US" altLang="zh-CN" sz="1800"/>
              <a:t>transcription factor binding to noncoding variants in vitro and in vivo</a:t>
            </a:r>
            <a:endParaRPr lang="en-US" altLang="zh-CN" sz="1800"/>
          </a:p>
        </p:txBody>
      </p:sp>
      <p:sp>
        <p:nvSpPr>
          <p:cNvPr id="7" name="副标题 6"/>
          <p:cNvSpPr>
            <a:spLocks noGrp="1"/>
          </p:cNvSpPr>
          <p:nvPr>
            <p:ph type="subTitle" idx="1"/>
            <p:custDataLst>
              <p:tags r:id="rId4"/>
            </p:custDataLst>
          </p:nvPr>
        </p:nvSpPr>
        <p:spPr>
          <a:xfrm>
            <a:off x="1743075" y="787400"/>
            <a:ext cx="7757795" cy="5356860"/>
          </a:xfrm>
        </p:spPr>
        <p:txBody>
          <a:bodyPr>
            <a:normAutofit fontScale="90000"/>
          </a:bodyPr>
          <a:p>
            <a:pPr marL="342900" algn="l">
              <a:buFont typeface="Wingdings" panose="05000000000000000000" charset="0"/>
              <a:buChar char="l"/>
            </a:pPr>
            <a:r>
              <a:rPr lang="en-US" altLang="zh-CN">
                <a:sym typeface="+mn-ea"/>
              </a:rPr>
              <a:t>PBS</a:t>
            </a:r>
            <a:r>
              <a:rPr lang="zh-CN" altLang="en-US">
                <a:sym typeface="+mn-ea"/>
              </a:rPr>
              <a:t>打分和</a:t>
            </a:r>
            <a:r>
              <a:rPr lang="en-US">
                <a:sym typeface="+mn-ea"/>
              </a:rPr>
              <a:t>deltaSVM</a:t>
            </a:r>
            <a:r>
              <a:rPr lang="zh-CN" altLang="en-US">
                <a:sym typeface="+mn-ea"/>
              </a:rPr>
              <a:t>打分相比△</a:t>
            </a:r>
            <a:r>
              <a:rPr lang="en-US" altLang="zh-CN">
                <a:sym typeface="+mn-ea"/>
              </a:rPr>
              <a:t>PWM</a:t>
            </a:r>
            <a:r>
              <a:rPr lang="zh-CN" altLang="en-US">
                <a:sym typeface="+mn-ea"/>
              </a:rPr>
              <a:t>相关度更高。</a:t>
            </a:r>
            <a:endParaRPr lang="zh-CN" altLang="en-US">
              <a:sym typeface="+mn-ea"/>
            </a:endParaRPr>
          </a:p>
          <a:p>
            <a:pPr marL="342900" algn="l">
              <a:buFont typeface="Wingdings" panose="05000000000000000000" charset="0"/>
              <a:buChar char="l"/>
            </a:pPr>
            <a:r>
              <a:rPr lang="en-US">
                <a:sym typeface="+mn-ea"/>
              </a:rPr>
              <a:t>deltaSVM</a:t>
            </a:r>
            <a:r>
              <a:rPr lang="zh-CN" altLang="en-US">
                <a:sym typeface="+mn-ea"/>
              </a:rPr>
              <a:t>对</a:t>
            </a:r>
            <a:r>
              <a:rPr lang="en-US" altLang="zh-CN">
                <a:sym typeface="+mn-ea"/>
              </a:rPr>
              <a:t>pbSNP</a:t>
            </a:r>
            <a:r>
              <a:rPr lang="zh-CN" altLang="en-US">
                <a:sym typeface="+mn-ea"/>
              </a:rPr>
              <a:t>的</a:t>
            </a:r>
            <a:r>
              <a:rPr lang="en-US" altLang="zh-CN">
                <a:sym typeface="+mn-ea"/>
              </a:rPr>
              <a:t>AURPC</a:t>
            </a:r>
            <a:r>
              <a:rPr lang="zh-CN" altLang="en-US">
                <a:sym typeface="+mn-ea"/>
              </a:rPr>
              <a:t>更高。（</a:t>
            </a:r>
            <a:r>
              <a:rPr lang="en-US" altLang="zh-CN">
                <a:sym typeface="+mn-ea"/>
              </a:rPr>
              <a:t>AURPC</a:t>
            </a:r>
            <a:r>
              <a:rPr lang="zh-CN" altLang="en-US">
                <a:sym typeface="+mn-ea"/>
              </a:rPr>
              <a:t>：</a:t>
            </a:r>
            <a:r>
              <a:rPr lang="zh-CN" altLang="en-US">
                <a:sym typeface="+mn-ea"/>
              </a:rPr>
              <a:t>均匀抽取的随机阳性样本排名在均匀抽取的随机阴性样本之前的期望）</a:t>
            </a:r>
            <a:endParaRPr lang="zh-CN" altLang="en-US">
              <a:sym typeface="+mn-ea"/>
            </a:endParaRPr>
          </a:p>
          <a:p>
            <a:pPr marL="342900" algn="l">
              <a:buFont typeface="Wingdings" panose="05000000000000000000" charset="0"/>
              <a:buChar char="l"/>
            </a:pPr>
            <a:r>
              <a:rPr lang="zh-CN" altLang="en-US">
                <a:sym typeface="+mn-ea"/>
              </a:rPr>
              <a:t>对大部分的转录因子，</a:t>
            </a:r>
            <a:r>
              <a:rPr lang="en-US">
                <a:sym typeface="+mn-ea"/>
              </a:rPr>
              <a:t>deltaSVM</a:t>
            </a:r>
            <a:r>
              <a:rPr lang="zh-CN" altLang="en-US">
                <a:sym typeface="+mn-ea"/>
              </a:rPr>
              <a:t>相比△</a:t>
            </a:r>
            <a:r>
              <a:rPr lang="en-US" altLang="zh-CN">
                <a:sym typeface="+mn-ea"/>
              </a:rPr>
              <a:t>PWM</a:t>
            </a:r>
            <a:r>
              <a:rPr lang="zh-CN" altLang="en-US">
                <a:sym typeface="+mn-ea"/>
              </a:rPr>
              <a:t>，预测</a:t>
            </a:r>
            <a:r>
              <a:rPr lang="en-US" altLang="zh-CN">
                <a:sym typeface="+mn-ea"/>
              </a:rPr>
              <a:t>pbSNP</a:t>
            </a:r>
            <a:r>
              <a:rPr lang="zh-CN" altLang="en-US">
                <a:sym typeface="+mn-ea"/>
              </a:rPr>
              <a:t>的</a:t>
            </a:r>
            <a:r>
              <a:rPr lang="en-US" altLang="zh-CN">
                <a:sym typeface="+mn-ea"/>
              </a:rPr>
              <a:t>AURPC</a:t>
            </a:r>
            <a:r>
              <a:rPr lang="zh-CN" altLang="en-US">
                <a:sym typeface="+mn-ea"/>
              </a:rPr>
              <a:t>都更高。</a:t>
            </a:r>
            <a:endParaRPr lang="zh-CN" altLang="en-US">
              <a:sym typeface="+mn-ea"/>
            </a:endParaRPr>
          </a:p>
          <a:p>
            <a:pPr marL="342900" algn="l">
              <a:buFont typeface="Wingdings" panose="05000000000000000000" charset="0"/>
              <a:buChar char="l"/>
            </a:pPr>
            <a:r>
              <a:rPr lang="zh-CN" altLang="en-US">
                <a:sym typeface="+mn-ea"/>
              </a:rPr>
              <a:t>△</a:t>
            </a:r>
            <a:r>
              <a:rPr lang="en-US" altLang="zh-CN">
                <a:sym typeface="+mn-ea"/>
              </a:rPr>
              <a:t>PWM</a:t>
            </a:r>
            <a:r>
              <a:rPr lang="zh-CN" altLang="en-US">
                <a:sym typeface="+mn-ea"/>
              </a:rPr>
              <a:t>对与</a:t>
            </a:r>
            <a:r>
              <a:rPr lang="en-US" altLang="zh-CN">
                <a:sym typeface="+mn-ea"/>
              </a:rPr>
              <a:t>TF</a:t>
            </a:r>
            <a:r>
              <a:rPr lang="zh-CN" altLang="en-US">
                <a:sym typeface="+mn-ea"/>
              </a:rPr>
              <a:t>低亲和位点的</a:t>
            </a:r>
            <a:r>
              <a:rPr lang="en-US" altLang="zh-CN">
                <a:sym typeface="+mn-ea"/>
              </a:rPr>
              <a:t>SNP</a:t>
            </a:r>
            <a:r>
              <a:rPr lang="zh-CN" altLang="en-US">
                <a:sym typeface="+mn-ea"/>
              </a:rPr>
              <a:t>效果较差。但</a:t>
            </a:r>
            <a:r>
              <a:rPr lang="en-US">
                <a:sym typeface="+mn-ea"/>
              </a:rPr>
              <a:t>deltaSVM</a:t>
            </a:r>
            <a:r>
              <a:rPr lang="zh-CN" altLang="en-US">
                <a:sym typeface="+mn-ea"/>
              </a:rPr>
              <a:t>的该问题并不严重。</a:t>
            </a:r>
            <a:endParaRPr lang="zh-CN" altLang="en-US">
              <a:sym typeface="+mn-ea"/>
            </a:endParaRPr>
          </a:p>
          <a:p>
            <a:pPr marL="342900" algn="l">
              <a:buFont typeface="Wingdings" panose="05000000000000000000" charset="0"/>
              <a:buChar char="l"/>
            </a:pPr>
            <a:r>
              <a:rPr lang="en-US" altLang="zh-CN">
                <a:sym typeface="+mn-ea"/>
              </a:rPr>
              <a:t>deltaSVM</a:t>
            </a:r>
            <a:r>
              <a:rPr lang="zh-CN" altLang="en-US">
                <a:sym typeface="+mn-ea"/>
              </a:rPr>
              <a:t>结果中有更多等位基因不平衡的</a:t>
            </a:r>
            <a:r>
              <a:rPr lang="en-US" altLang="zh-CN">
                <a:sym typeface="+mn-ea"/>
              </a:rPr>
              <a:t>SNP</a:t>
            </a:r>
            <a:r>
              <a:rPr lang="zh-CN" altLang="en-US">
                <a:sym typeface="+mn-ea"/>
              </a:rPr>
              <a:t>。</a:t>
            </a:r>
            <a:endParaRPr lang="zh-CN" altLang="en-US">
              <a:sym typeface="+mn-ea"/>
            </a:endParaRPr>
          </a:p>
          <a:p>
            <a:pPr marL="342900" algn="l">
              <a:buFont typeface="Wingdings" panose="05000000000000000000" charset="0"/>
              <a:buChar char="l"/>
            </a:pPr>
            <a:r>
              <a:rPr lang="zh-CN" altLang="en-US">
                <a:sym typeface="+mn-ea"/>
              </a:rPr>
              <a:t>原因：△</a:t>
            </a:r>
            <a:r>
              <a:rPr lang="en-US" altLang="zh-CN">
                <a:sym typeface="+mn-ea"/>
              </a:rPr>
              <a:t>PWM</a:t>
            </a:r>
            <a:r>
              <a:rPr lang="zh-CN" altLang="en-US">
                <a:sym typeface="+mn-ea"/>
              </a:rPr>
              <a:t>没有考虑</a:t>
            </a:r>
            <a:r>
              <a:rPr lang="en-US" altLang="zh-CN">
                <a:sym typeface="+mn-ea"/>
              </a:rPr>
              <a:t>TF</a:t>
            </a:r>
            <a:r>
              <a:rPr lang="zh-CN" altLang="en-US">
                <a:sym typeface="+mn-ea"/>
              </a:rPr>
              <a:t>位点</a:t>
            </a:r>
            <a:r>
              <a:rPr lang="zh-CN" altLang="en-US">
                <a:sym typeface="+mn-ea"/>
              </a:rPr>
              <a:t>与二核苷酸的相关性。（而</a:t>
            </a:r>
            <a:r>
              <a:rPr lang="en-US" altLang="zh-CN">
                <a:sym typeface="+mn-ea"/>
              </a:rPr>
              <a:t>SNP-SELEX</a:t>
            </a:r>
            <a:r>
              <a:rPr lang="zh-CN" altLang="en-US">
                <a:sym typeface="+mn-ea"/>
              </a:rPr>
              <a:t>方法和</a:t>
            </a:r>
            <a:r>
              <a:rPr lang="en-US" altLang="zh-CN">
                <a:sym typeface="+mn-ea"/>
              </a:rPr>
              <a:t>deltaSVM</a:t>
            </a:r>
            <a:r>
              <a:rPr lang="zh-CN" altLang="en-US">
                <a:sym typeface="+mn-ea"/>
              </a:rPr>
              <a:t>都能发现这种</a:t>
            </a:r>
            <a:r>
              <a:rPr lang="en-US" altLang="zh-CN">
                <a:sym typeface="+mn-ea"/>
              </a:rPr>
              <a:t>TF</a:t>
            </a:r>
            <a:r>
              <a:rPr lang="zh-CN" altLang="en-US">
                <a:sym typeface="+mn-ea"/>
              </a:rPr>
              <a:t>位点与</a:t>
            </a:r>
            <a:r>
              <a:rPr lang="zh-CN" altLang="en-US">
                <a:sym typeface="+mn-ea"/>
              </a:rPr>
              <a:t>双核苷酸的相关性。）</a:t>
            </a:r>
            <a:endParaRPr lang="zh-CN" altLang="en-US">
              <a:sym typeface="+mn-ea"/>
            </a:endParaRPr>
          </a:p>
        </p:txBody>
      </p:sp>
      <p:sp>
        <p:nvSpPr>
          <p:cNvPr id="10" name="右箭头 9"/>
          <p:cNvSpPr/>
          <p:nvPr/>
        </p:nvSpPr>
        <p:spPr>
          <a:xfrm rot="1620000">
            <a:off x="1460500" y="861060"/>
            <a:ext cx="683895" cy="376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5"/>
          <a:stretch>
            <a:fillRect/>
          </a:stretch>
        </p:blipFill>
        <p:spPr>
          <a:xfrm>
            <a:off x="0" y="1733550"/>
            <a:ext cx="1864360" cy="1520825"/>
          </a:xfrm>
          <a:prstGeom prst="rect">
            <a:avLst/>
          </a:prstGeom>
        </p:spPr>
      </p:pic>
      <p:sp>
        <p:nvSpPr>
          <p:cNvPr id="11" name="右箭头 10"/>
          <p:cNvSpPr/>
          <p:nvPr/>
        </p:nvSpPr>
        <p:spPr>
          <a:xfrm rot="19380000">
            <a:off x="1694815" y="2305685"/>
            <a:ext cx="683895" cy="376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6"/>
          <a:stretch>
            <a:fillRect/>
          </a:stretch>
        </p:blipFill>
        <p:spPr>
          <a:xfrm>
            <a:off x="0" y="3254375"/>
            <a:ext cx="1730375" cy="1871345"/>
          </a:xfrm>
          <a:prstGeom prst="rect">
            <a:avLst/>
          </a:prstGeom>
        </p:spPr>
      </p:pic>
      <p:sp>
        <p:nvSpPr>
          <p:cNvPr id="13" name="右箭头 12"/>
          <p:cNvSpPr/>
          <p:nvPr/>
        </p:nvSpPr>
        <p:spPr>
          <a:xfrm rot="19380000">
            <a:off x="1534160" y="3277235"/>
            <a:ext cx="683895" cy="376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 name="图片 14"/>
          <p:cNvPicPr>
            <a:picLocks noChangeAspect="1"/>
          </p:cNvPicPr>
          <p:nvPr/>
        </p:nvPicPr>
        <p:blipFill>
          <a:blip r:embed="rId7"/>
          <a:stretch>
            <a:fillRect/>
          </a:stretch>
        </p:blipFill>
        <p:spPr>
          <a:xfrm>
            <a:off x="10798810" y="5506720"/>
            <a:ext cx="1393190" cy="1254760"/>
          </a:xfrm>
          <a:prstGeom prst="rect">
            <a:avLst/>
          </a:prstGeom>
        </p:spPr>
      </p:pic>
      <p:pic>
        <p:nvPicPr>
          <p:cNvPr id="17" name="图片 16"/>
          <p:cNvPicPr>
            <a:picLocks noChangeAspect="1"/>
          </p:cNvPicPr>
          <p:nvPr/>
        </p:nvPicPr>
        <p:blipFill>
          <a:blip r:embed="rId8"/>
          <a:stretch>
            <a:fillRect/>
          </a:stretch>
        </p:blipFill>
        <p:spPr>
          <a:xfrm>
            <a:off x="0" y="5125720"/>
            <a:ext cx="2050415" cy="1570990"/>
          </a:xfrm>
          <a:prstGeom prst="rect">
            <a:avLst/>
          </a:prstGeom>
        </p:spPr>
      </p:pic>
      <p:pic>
        <p:nvPicPr>
          <p:cNvPr id="18" name="图片 17"/>
          <p:cNvPicPr>
            <a:picLocks noChangeAspect="1"/>
          </p:cNvPicPr>
          <p:nvPr/>
        </p:nvPicPr>
        <p:blipFill>
          <a:blip r:embed="rId9"/>
          <a:stretch>
            <a:fillRect/>
          </a:stretch>
        </p:blipFill>
        <p:spPr>
          <a:xfrm>
            <a:off x="8980170" y="3351530"/>
            <a:ext cx="3211830" cy="1057275"/>
          </a:xfrm>
          <a:prstGeom prst="rect">
            <a:avLst/>
          </a:prstGeom>
        </p:spPr>
      </p:pic>
      <p:pic>
        <p:nvPicPr>
          <p:cNvPr id="19" name="图片 18"/>
          <p:cNvPicPr>
            <a:picLocks noChangeAspect="1"/>
          </p:cNvPicPr>
          <p:nvPr/>
        </p:nvPicPr>
        <p:blipFill>
          <a:blip r:embed="rId10"/>
          <a:stretch>
            <a:fillRect/>
          </a:stretch>
        </p:blipFill>
        <p:spPr>
          <a:xfrm>
            <a:off x="9216390" y="4408805"/>
            <a:ext cx="2975610" cy="1219835"/>
          </a:xfrm>
          <a:prstGeom prst="rect">
            <a:avLst/>
          </a:prstGeom>
        </p:spPr>
      </p:pic>
      <p:pic>
        <p:nvPicPr>
          <p:cNvPr id="20" name="图片 19"/>
          <p:cNvPicPr>
            <a:picLocks noChangeAspect="1"/>
          </p:cNvPicPr>
          <p:nvPr/>
        </p:nvPicPr>
        <p:blipFill>
          <a:blip r:embed="rId11"/>
          <a:stretch>
            <a:fillRect/>
          </a:stretch>
        </p:blipFill>
        <p:spPr>
          <a:xfrm>
            <a:off x="9190990" y="1429385"/>
            <a:ext cx="3001010" cy="824230"/>
          </a:xfrm>
          <a:prstGeom prst="rect">
            <a:avLst/>
          </a:prstGeom>
        </p:spPr>
      </p:pic>
      <p:sp>
        <p:nvSpPr>
          <p:cNvPr id="16" name="右箭头 15"/>
          <p:cNvSpPr/>
          <p:nvPr/>
        </p:nvSpPr>
        <p:spPr>
          <a:xfrm rot="11160000" flipV="1">
            <a:off x="9013825" y="1407795"/>
            <a:ext cx="68389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右箭头 20"/>
          <p:cNvSpPr/>
          <p:nvPr/>
        </p:nvSpPr>
        <p:spPr>
          <a:xfrm rot="9420000" flipV="1">
            <a:off x="8768080" y="4198620"/>
            <a:ext cx="68389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右箭头 21"/>
          <p:cNvSpPr/>
          <p:nvPr/>
        </p:nvSpPr>
        <p:spPr>
          <a:xfrm rot="11220000" flipV="1">
            <a:off x="8822690" y="4529455"/>
            <a:ext cx="68389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右箭头 22"/>
          <p:cNvSpPr/>
          <p:nvPr/>
        </p:nvSpPr>
        <p:spPr>
          <a:xfrm rot="17160000">
            <a:off x="1534160" y="4422140"/>
            <a:ext cx="683895" cy="376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4" name="图片 23"/>
          <p:cNvPicPr>
            <a:picLocks noChangeAspect="1"/>
          </p:cNvPicPr>
          <p:nvPr/>
        </p:nvPicPr>
        <p:blipFill>
          <a:blip r:embed="rId12"/>
          <a:stretch>
            <a:fillRect/>
          </a:stretch>
        </p:blipFill>
        <p:spPr>
          <a:xfrm>
            <a:off x="2050415" y="6243320"/>
            <a:ext cx="868680" cy="518160"/>
          </a:xfrm>
          <a:prstGeom prst="rect">
            <a:avLst/>
          </a:prstGeom>
        </p:spPr>
      </p:pic>
      <p:sp>
        <p:nvSpPr>
          <p:cNvPr id="25" name="右箭头 24"/>
          <p:cNvSpPr/>
          <p:nvPr/>
        </p:nvSpPr>
        <p:spPr>
          <a:xfrm rot="12000000" flipV="1">
            <a:off x="8792845" y="6034405"/>
            <a:ext cx="1852295" cy="198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t="-9000" b="-9000"/>
          </a:stretch>
        </a:blipFill>
        <a:effectLst/>
      </p:bgPr>
    </p:bg>
    <p:spTree>
      <p:nvGrpSpPr>
        <p:cNvPr id="1" name=""/>
        <p:cNvGrpSpPr/>
        <p:nvPr/>
      </p:nvGrpSpPr>
      <p:grpSpPr>
        <a:xfrm>
          <a:off x="0" y="0"/>
          <a:ext cx="0" cy="0"/>
          <a:chOff x="0" y="0"/>
          <a:chExt cx="0" cy="0"/>
        </a:xfrm>
      </p:grpSpPr>
      <p:sp>
        <p:nvSpPr>
          <p:cNvPr id="7" name="副标题 6"/>
          <p:cNvSpPr>
            <a:spLocks noGrp="1"/>
          </p:cNvSpPr>
          <p:nvPr>
            <p:ph type="subTitle" idx="1"/>
            <p:custDataLst>
              <p:tags r:id="rId2"/>
            </p:custDataLst>
          </p:nvPr>
        </p:nvSpPr>
        <p:spPr>
          <a:xfrm>
            <a:off x="3018790" y="896620"/>
            <a:ext cx="7757795" cy="5961380"/>
          </a:xfrm>
        </p:spPr>
        <p:txBody>
          <a:bodyPr>
            <a:normAutofit fontScale="90000" lnSpcReduction="10000"/>
          </a:bodyPr>
          <a:p>
            <a:pPr marL="342900" algn="l">
              <a:buFont typeface="Wingdings" panose="05000000000000000000" charset="0"/>
              <a:buChar char="l"/>
            </a:pPr>
            <a:r>
              <a:rPr lang="zh-CN" altLang="en-US">
                <a:sym typeface="+mn-ea"/>
              </a:rPr>
              <a:t>猜想：非编码基因通过影响转录因子对顺式作用序列的结合来影响疾病。</a:t>
            </a:r>
            <a:endParaRPr lang="zh-CN" altLang="en-US">
              <a:sym typeface="+mn-ea"/>
            </a:endParaRPr>
          </a:p>
          <a:p>
            <a:pPr marL="342900" algn="l">
              <a:buFont typeface="Wingdings" panose="05000000000000000000" charset="0"/>
              <a:buChar char="l"/>
            </a:pPr>
            <a:r>
              <a:rPr lang="zh-CN" altLang="en-US">
                <a:sym typeface="+mn-ea"/>
              </a:rPr>
              <a:t>求证：如果猜想为真，则一个</a:t>
            </a:r>
            <a:r>
              <a:rPr lang="en-US" altLang="zh-CN">
                <a:sym typeface="+mn-ea"/>
              </a:rPr>
              <a:t>(</a:t>
            </a:r>
            <a:r>
              <a:rPr lang="zh-CN" altLang="en-US">
                <a:sym typeface="+mn-ea"/>
              </a:rPr>
              <a:t>非编码区的？</a:t>
            </a:r>
            <a:r>
              <a:rPr lang="en-US" altLang="zh-CN">
                <a:sym typeface="+mn-ea"/>
              </a:rPr>
              <a:t>)</a:t>
            </a:r>
            <a:r>
              <a:rPr lang="en-US" altLang="zh-CN">
                <a:sym typeface="+mn-ea"/>
              </a:rPr>
              <a:t>SNP</a:t>
            </a:r>
            <a:r>
              <a:rPr lang="zh-CN" altLang="en-US">
                <a:sym typeface="+mn-ea"/>
              </a:rPr>
              <a:t>为</a:t>
            </a:r>
            <a:r>
              <a:rPr lang="zh-CN" altLang="en-US">
                <a:sym typeface="+mn-ea"/>
              </a:rPr>
              <a:t>影响疾病的</a:t>
            </a:r>
            <a:r>
              <a:rPr lang="en-US" altLang="zh-CN">
                <a:sym typeface="+mn-ea"/>
              </a:rPr>
              <a:t>SNP</a:t>
            </a:r>
            <a:r>
              <a:rPr lang="zh-CN" altLang="en-US">
                <a:sym typeface="+mn-ea"/>
              </a:rPr>
              <a:t>与其为影响</a:t>
            </a:r>
            <a:r>
              <a:rPr lang="en-US" altLang="zh-CN">
                <a:sym typeface="+mn-ea"/>
              </a:rPr>
              <a:t>TF</a:t>
            </a:r>
            <a:r>
              <a:rPr lang="zh-CN" altLang="en-US">
                <a:sym typeface="+mn-ea"/>
              </a:rPr>
              <a:t>结合的</a:t>
            </a:r>
            <a:r>
              <a:rPr lang="en-US" altLang="zh-CN">
                <a:sym typeface="+mn-ea"/>
              </a:rPr>
              <a:t>pbSNP</a:t>
            </a:r>
            <a:r>
              <a:rPr lang="zh-CN" altLang="en-US">
                <a:sym typeface="+mn-ea"/>
              </a:rPr>
              <a:t>应正相关。</a:t>
            </a:r>
            <a:endParaRPr lang="en-US">
              <a:sym typeface="+mn-ea"/>
            </a:endParaRPr>
          </a:p>
          <a:p>
            <a:pPr marL="342900" algn="l">
              <a:buFont typeface="Wingdings" panose="05000000000000000000" charset="0"/>
              <a:buChar char="l"/>
            </a:pPr>
            <a:r>
              <a:rPr lang="zh-CN" altLang="en-US">
                <a:sym typeface="+mn-ea"/>
              </a:rPr>
              <a:t>验证：</a:t>
            </a:r>
            <a:r>
              <a:rPr lang="en-US">
                <a:sym typeface="+mn-ea"/>
              </a:rPr>
              <a:t>SNP</a:t>
            </a:r>
            <a:r>
              <a:rPr lang="zh-CN" altLang="en-US">
                <a:sym typeface="+mn-ea"/>
              </a:rPr>
              <a:t>的</a:t>
            </a:r>
            <a:r>
              <a:rPr lang="en-US" altLang="zh-CN">
                <a:sym typeface="+mn-ea"/>
              </a:rPr>
              <a:t>PPA</a:t>
            </a:r>
            <a:r>
              <a:rPr lang="zh-CN" altLang="en-US">
                <a:sym typeface="+mn-ea"/>
              </a:rPr>
              <a:t>越大</a:t>
            </a:r>
            <a:r>
              <a:rPr lang="en-US" altLang="zh-CN">
                <a:sym typeface="+mn-ea"/>
              </a:rPr>
              <a:t>(</a:t>
            </a:r>
            <a:r>
              <a:rPr lang="zh-CN" altLang="en-US">
                <a:sym typeface="+mn-ea"/>
              </a:rPr>
              <a:t>为影响</a:t>
            </a:r>
            <a:r>
              <a:rPr lang="en-US" altLang="zh-CN">
                <a:sym typeface="+mn-ea"/>
              </a:rPr>
              <a:t>T2D</a:t>
            </a:r>
            <a:r>
              <a:rPr lang="zh-CN" altLang="en-US">
                <a:sym typeface="+mn-ea"/>
              </a:rPr>
              <a:t>的</a:t>
            </a:r>
            <a:r>
              <a:rPr lang="en-US" altLang="zh-CN">
                <a:sym typeface="+mn-ea"/>
              </a:rPr>
              <a:t>SNP</a:t>
            </a:r>
            <a:r>
              <a:rPr lang="zh-CN" altLang="en-US">
                <a:sym typeface="+mn-ea"/>
              </a:rPr>
              <a:t>的概率越大</a:t>
            </a:r>
            <a:r>
              <a:rPr lang="en-US" altLang="zh-CN">
                <a:sym typeface="+mn-ea"/>
              </a:rPr>
              <a:t>),</a:t>
            </a:r>
            <a:r>
              <a:rPr lang="zh-CN" altLang="en-US">
                <a:sym typeface="+mn-ea"/>
              </a:rPr>
              <a:t>其为</a:t>
            </a:r>
            <a:r>
              <a:rPr lang="en-US" altLang="zh-CN">
                <a:sym typeface="+mn-ea"/>
              </a:rPr>
              <a:t>pbSNP</a:t>
            </a:r>
            <a:r>
              <a:rPr lang="zh-CN" altLang="en-US">
                <a:sym typeface="+mn-ea"/>
              </a:rPr>
              <a:t>的概率越高。</a:t>
            </a:r>
            <a:endParaRPr lang="zh-CN" altLang="en-US">
              <a:sym typeface="+mn-ea"/>
            </a:endParaRPr>
          </a:p>
          <a:p>
            <a:pPr marL="342900" algn="l">
              <a:buFont typeface="Wingdings" panose="05000000000000000000" charset="0"/>
              <a:buChar char="l"/>
            </a:pPr>
            <a:r>
              <a:rPr lang="zh-CN" altLang="en-US" sz="2200">
                <a:sym typeface="+mn-ea"/>
              </a:rPr>
              <a:t>例子：</a:t>
            </a:r>
            <a:r>
              <a:rPr lang="zh-CN" altLang="en-US" sz="1800">
                <a:sym typeface="+mn-ea"/>
              </a:rPr>
              <a:t>已知与T2D有关的</a:t>
            </a:r>
            <a:r>
              <a:rPr lang="en-US" altLang="zh-CN" sz="1800">
                <a:sym typeface="+mn-ea"/>
              </a:rPr>
              <a:t>pb</a:t>
            </a:r>
            <a:r>
              <a:rPr lang="zh-CN" altLang="en-US" sz="1800">
                <a:sym typeface="+mn-ea"/>
              </a:rPr>
              <a:t>SNP rs7578326，位于增强子H3K27ac上。该增强子与转录因子</a:t>
            </a:r>
            <a:r>
              <a:rPr lang="en-US" altLang="zh-CN" sz="1800">
                <a:sym typeface="+mn-ea"/>
              </a:rPr>
              <a:t>CEBPB</a:t>
            </a:r>
            <a:r>
              <a:rPr lang="zh-CN" altLang="en-US" sz="1800">
                <a:sym typeface="+mn-ea"/>
              </a:rPr>
              <a:t>的结合有关。而在</a:t>
            </a:r>
            <a:r>
              <a:rPr lang="en-US" altLang="zh-CN" sz="1800">
                <a:sym typeface="+mn-ea"/>
              </a:rPr>
              <a:t>HepG2</a:t>
            </a:r>
            <a:r>
              <a:rPr lang="zh-CN" altLang="en-US" sz="1800">
                <a:sym typeface="+mn-ea"/>
              </a:rPr>
              <a:t>细胞中该增强子</a:t>
            </a:r>
            <a:r>
              <a:rPr lang="en-US" altLang="zh-CN" sz="1800">
                <a:sym typeface="+mn-ea"/>
              </a:rPr>
              <a:t>(</a:t>
            </a:r>
            <a:r>
              <a:rPr lang="zh-CN" altLang="en-US" sz="1800">
                <a:sym typeface="+mn-ea"/>
              </a:rPr>
              <a:t>通过长距离染色体交互</a:t>
            </a:r>
            <a:r>
              <a:rPr lang="en-US" altLang="zh-CN" sz="1800">
                <a:sym typeface="+mn-ea"/>
              </a:rPr>
              <a:t>)</a:t>
            </a:r>
            <a:r>
              <a:rPr lang="zh-CN" altLang="en-US" sz="1800">
                <a:sym typeface="+mn-ea"/>
              </a:rPr>
              <a:t>与基因</a:t>
            </a:r>
            <a:r>
              <a:rPr lang="en-US" altLang="zh-CN" sz="1800">
                <a:sym typeface="+mn-ea"/>
              </a:rPr>
              <a:t>IRS1</a:t>
            </a:r>
            <a:r>
              <a:rPr lang="zh-CN" altLang="en-US" sz="1800">
                <a:sym typeface="+mn-ea"/>
              </a:rPr>
              <a:t>相关</a:t>
            </a:r>
            <a:r>
              <a:rPr lang="zh-CN" sz="1800">
                <a:sym typeface="+mn-ea"/>
              </a:rPr>
              <a:t>。</a:t>
            </a:r>
            <a:endParaRPr lang="zh-CN" sz="1800">
              <a:sym typeface="+mn-ea"/>
            </a:endParaRPr>
          </a:p>
          <a:p>
            <a:pPr marL="342900" algn="l">
              <a:buFont typeface="Wingdings" panose="05000000000000000000" charset="0"/>
              <a:buChar char="l"/>
            </a:pPr>
            <a:r>
              <a:rPr lang="zh-CN" sz="1800">
                <a:sym typeface="+mn-ea"/>
              </a:rPr>
              <a:t>用</a:t>
            </a:r>
            <a:r>
              <a:rPr lang="en-US" altLang="zh-CN" sz="1800">
                <a:sym typeface="+mn-ea"/>
              </a:rPr>
              <a:t>CRISPR</a:t>
            </a:r>
            <a:r>
              <a:rPr lang="zh-CN" altLang="en-US" sz="1800">
                <a:sym typeface="+mn-ea"/>
              </a:rPr>
              <a:t>沉默HepG2和HEK293T细胞中的该增强子，发现</a:t>
            </a:r>
            <a:r>
              <a:rPr lang="en-US" altLang="zh-CN" sz="1800">
                <a:sym typeface="+mn-ea"/>
              </a:rPr>
              <a:t>HepG2</a:t>
            </a:r>
            <a:r>
              <a:rPr lang="zh-CN" altLang="en-US" sz="1800">
                <a:sym typeface="+mn-ea"/>
              </a:rPr>
              <a:t>细胞中</a:t>
            </a:r>
            <a:r>
              <a:rPr lang="en-US" altLang="zh-CN" sz="1800">
                <a:sym typeface="+mn-ea"/>
              </a:rPr>
              <a:t>IRS1</a:t>
            </a:r>
            <a:r>
              <a:rPr lang="zh-CN" altLang="en-US" sz="1800">
                <a:sym typeface="+mn-ea"/>
              </a:rPr>
              <a:t>基因表达锐减，CEBPB蛋白表达水平上升；而对于</a:t>
            </a:r>
            <a:r>
              <a:rPr lang="en-US" altLang="zh-CN" sz="1800">
                <a:sym typeface="+mn-ea"/>
              </a:rPr>
              <a:t>HEK293</a:t>
            </a:r>
            <a:r>
              <a:rPr lang="zh-CN" altLang="en-US" sz="1800">
                <a:sym typeface="+mn-ea"/>
              </a:rPr>
              <a:t>细胞</a:t>
            </a:r>
            <a:r>
              <a:rPr lang="en-US" altLang="zh-CN" sz="1800">
                <a:sym typeface="+mn-ea"/>
              </a:rPr>
              <a:t>,IRS1</a:t>
            </a:r>
            <a:r>
              <a:rPr lang="zh-CN" altLang="en-US" sz="1800">
                <a:sym typeface="+mn-ea"/>
              </a:rPr>
              <a:t>基因和</a:t>
            </a:r>
            <a:r>
              <a:rPr lang="en-US" altLang="zh-CN" sz="1800">
                <a:sym typeface="+mn-ea"/>
              </a:rPr>
              <a:t>CEBPB</a:t>
            </a:r>
            <a:r>
              <a:rPr lang="zh-CN" altLang="en-US" sz="1800">
                <a:sym typeface="+mn-ea"/>
              </a:rPr>
              <a:t>蛋白表达变化不大。</a:t>
            </a:r>
            <a:endParaRPr lang="zh-CN" altLang="en-US" sz="1800">
              <a:sym typeface="+mn-ea"/>
            </a:endParaRPr>
          </a:p>
          <a:p>
            <a:pPr marL="342900" algn="l">
              <a:buFont typeface="Wingdings" panose="05000000000000000000" charset="0"/>
            </a:pPr>
            <a:r>
              <a:rPr lang="zh-CN" altLang="en-US" sz="1800">
                <a:sym typeface="+mn-ea"/>
              </a:rPr>
              <a:t>这样的结果与</a:t>
            </a:r>
            <a:r>
              <a:rPr lang="zh-CN" altLang="en-US" sz="1800">
                <a:sym typeface="+mn-ea"/>
              </a:rPr>
              <a:t>rs7578326为肝和脂肪组织</a:t>
            </a:r>
            <a:r>
              <a:rPr lang="en-US" altLang="zh-CN" sz="1800">
                <a:sym typeface="+mn-ea"/>
              </a:rPr>
              <a:t>IRS1</a:t>
            </a:r>
            <a:r>
              <a:rPr lang="zh-CN" altLang="en-US" sz="1800">
                <a:sym typeface="+mn-ea"/>
              </a:rPr>
              <a:t>基因的</a:t>
            </a:r>
            <a:r>
              <a:rPr lang="en-US" altLang="zh-CN" sz="1800">
                <a:sym typeface="+mn-ea"/>
              </a:rPr>
              <a:t>eQTL</a:t>
            </a:r>
            <a:r>
              <a:rPr lang="zh-CN" altLang="en-US" sz="1800">
                <a:sym typeface="+mn-ea"/>
              </a:rPr>
              <a:t>的结论</a:t>
            </a:r>
            <a:r>
              <a:rPr lang="zh-CN" altLang="en-US" sz="1800">
                <a:sym typeface="+mn-ea"/>
              </a:rPr>
              <a:t>相符。</a:t>
            </a:r>
            <a:endParaRPr lang="zh-CN" altLang="en-US" sz="1800">
              <a:sym typeface="+mn-ea"/>
            </a:endParaRPr>
          </a:p>
          <a:p>
            <a:pPr marL="342900" algn="l">
              <a:buFont typeface="Wingdings" panose="05000000000000000000" charset="0"/>
              <a:buChar char="l"/>
            </a:pPr>
            <a:r>
              <a:rPr lang="zh-CN" altLang="en-US" sz="1800">
                <a:sym typeface="+mn-ea"/>
              </a:rPr>
              <a:t>而</a:t>
            </a:r>
            <a:r>
              <a:rPr lang="en-US" altLang="zh-CN" sz="1800">
                <a:sym typeface="+mn-ea"/>
              </a:rPr>
              <a:t>IRS1</a:t>
            </a:r>
            <a:r>
              <a:rPr lang="zh-CN" altLang="en-US" sz="1800">
                <a:sym typeface="+mn-ea"/>
              </a:rPr>
              <a:t>是胰岛素受体底物基因，结合其他研究，该</a:t>
            </a:r>
            <a:r>
              <a:rPr lang="en-US" altLang="zh-CN" sz="1800">
                <a:sym typeface="+mn-ea"/>
              </a:rPr>
              <a:t>SNP</a:t>
            </a:r>
            <a:r>
              <a:rPr lang="zh-CN" altLang="en-US" sz="1800">
                <a:sym typeface="+mn-ea"/>
              </a:rPr>
              <a:t>可能通过调控对胰岛素的敏感性来影响</a:t>
            </a:r>
            <a:r>
              <a:rPr lang="en-US" altLang="zh-CN" sz="1800">
                <a:sym typeface="+mn-ea"/>
              </a:rPr>
              <a:t>T2D</a:t>
            </a:r>
            <a:r>
              <a:rPr lang="zh-CN" altLang="en-US" sz="1800">
                <a:sym typeface="+mn-ea"/>
              </a:rPr>
              <a:t>。</a:t>
            </a:r>
            <a:endParaRPr lang="zh-CN" altLang="en-US" sz="1800">
              <a:sym typeface="+mn-ea"/>
            </a:endParaRPr>
          </a:p>
          <a:p>
            <a:pPr marL="342900" algn="l">
              <a:buFont typeface="Wingdings" panose="05000000000000000000" charset="0"/>
            </a:pPr>
            <a:endParaRPr lang="zh-CN" altLang="en-US" sz="1800">
              <a:sym typeface="+mn-ea"/>
            </a:endParaRPr>
          </a:p>
        </p:txBody>
      </p:sp>
      <p:sp>
        <p:nvSpPr>
          <p:cNvPr id="5" name="标题 4"/>
          <p:cNvSpPr>
            <a:spLocks noGrp="1"/>
          </p:cNvSpPr>
          <p:nvPr>
            <p:ph type="ctrTitle"/>
            <p:custDataLst>
              <p:tags r:id="rId3"/>
            </p:custDataLst>
          </p:nvPr>
        </p:nvSpPr>
        <p:spPr>
          <a:xfrm>
            <a:off x="2846070" y="15875"/>
            <a:ext cx="8297545" cy="812165"/>
          </a:xfrm>
        </p:spPr>
        <p:txBody>
          <a:bodyPr>
            <a:noAutofit/>
          </a:bodyPr>
          <a:p>
            <a:r>
              <a:rPr lang="zh-CN" altLang="en-US" sz="2400">
                <a:sym typeface="+mn-ea"/>
              </a:rPr>
              <a:t>deltaSVM models predict TFs probably involved in complex traits and diseases</a:t>
            </a:r>
            <a:endParaRPr lang="en-US" altLang="zh-CN" sz="2400"/>
          </a:p>
        </p:txBody>
      </p:sp>
      <p:sp>
        <p:nvSpPr>
          <p:cNvPr id="10" name="右箭头 9"/>
          <p:cNvSpPr/>
          <p:nvPr/>
        </p:nvSpPr>
        <p:spPr>
          <a:xfrm rot="2460000">
            <a:off x="2265680" y="2148205"/>
            <a:ext cx="1641475" cy="227330"/>
          </a:xfrm>
          <a:prstGeom prst="rightArrow">
            <a:avLst>
              <a:gd name="adj1" fmla="val 4845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4"/>
          <a:stretch>
            <a:fillRect/>
          </a:stretch>
        </p:blipFill>
        <p:spPr>
          <a:xfrm>
            <a:off x="0" y="2092960"/>
            <a:ext cx="3254375" cy="2369185"/>
          </a:xfrm>
          <a:prstGeom prst="rect">
            <a:avLst/>
          </a:prstGeom>
        </p:spPr>
      </p:pic>
      <p:pic>
        <p:nvPicPr>
          <p:cNvPr id="13" name="图片 12"/>
          <p:cNvPicPr>
            <a:picLocks noChangeAspect="1"/>
          </p:cNvPicPr>
          <p:nvPr/>
        </p:nvPicPr>
        <p:blipFill>
          <a:blip r:embed="rId5"/>
          <a:stretch>
            <a:fillRect/>
          </a:stretch>
        </p:blipFill>
        <p:spPr>
          <a:xfrm>
            <a:off x="0" y="4462145"/>
            <a:ext cx="2045970" cy="2395855"/>
          </a:xfrm>
          <a:prstGeom prst="rect">
            <a:avLst/>
          </a:prstGeom>
        </p:spPr>
      </p:pic>
      <p:pic>
        <p:nvPicPr>
          <p:cNvPr id="16" name="图片 15"/>
          <p:cNvPicPr>
            <a:picLocks noChangeAspect="1"/>
          </p:cNvPicPr>
          <p:nvPr/>
        </p:nvPicPr>
        <p:blipFill>
          <a:blip r:embed="rId6"/>
          <a:stretch>
            <a:fillRect/>
          </a:stretch>
        </p:blipFill>
        <p:spPr>
          <a:xfrm>
            <a:off x="0" y="485140"/>
            <a:ext cx="2392680" cy="1607820"/>
          </a:xfrm>
          <a:prstGeom prst="rect">
            <a:avLst/>
          </a:prstGeom>
        </p:spPr>
      </p:pic>
      <p:sp>
        <p:nvSpPr>
          <p:cNvPr id="17" name="右箭头 16"/>
          <p:cNvSpPr/>
          <p:nvPr/>
        </p:nvSpPr>
        <p:spPr>
          <a:xfrm rot="360000">
            <a:off x="2736850" y="3956685"/>
            <a:ext cx="685165" cy="224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rot="19860000">
            <a:off x="1806575" y="5041900"/>
            <a:ext cx="166687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t="-9000" b="-9000"/>
          </a:stretch>
        </a:blipFill>
        <a:effectLst/>
      </p:bgPr>
    </p:bg>
    <p:spTree>
      <p:nvGrpSpPr>
        <p:cNvPr id="1" name=""/>
        <p:cNvGrpSpPr/>
        <p:nvPr/>
      </p:nvGrpSpPr>
      <p:grpSpPr>
        <a:xfrm>
          <a:off x="0" y="0"/>
          <a:ext cx="0" cy="0"/>
          <a:chOff x="0" y="0"/>
          <a:chExt cx="0" cy="0"/>
        </a:xfrm>
      </p:grpSpPr>
      <p:pic>
        <p:nvPicPr>
          <p:cNvPr id="5" name="图片 4" descr="{~~0QN~B%I}7IT8~K)N9Q0A"/>
          <p:cNvPicPr>
            <a:picLocks noChangeAspect="1"/>
          </p:cNvPicPr>
          <p:nvPr/>
        </p:nvPicPr>
        <p:blipFill>
          <a:blip r:embed="rId2"/>
          <a:stretch>
            <a:fillRect/>
          </a:stretch>
        </p:blipFill>
        <p:spPr>
          <a:xfrm>
            <a:off x="0" y="0"/>
            <a:ext cx="3505200" cy="2232660"/>
          </a:xfrm>
          <a:prstGeom prst="rect">
            <a:avLst/>
          </a:prstGeom>
        </p:spPr>
      </p:pic>
      <p:sp>
        <p:nvSpPr>
          <p:cNvPr id="7" name="副标题 6"/>
          <p:cNvSpPr>
            <a:spLocks noGrp="1"/>
          </p:cNvSpPr>
          <p:nvPr>
            <p:ph type="subTitle" idx="1"/>
            <p:custDataLst>
              <p:tags r:id="rId3"/>
            </p:custDataLst>
          </p:nvPr>
        </p:nvSpPr>
        <p:spPr>
          <a:xfrm>
            <a:off x="3566160" y="0"/>
            <a:ext cx="7369175" cy="6730365"/>
          </a:xfrm>
        </p:spPr>
        <p:txBody>
          <a:bodyPr>
            <a:normAutofit fontScale="80000"/>
          </a:bodyPr>
          <a:p>
            <a:pPr marL="342900" algn="l">
              <a:buFont typeface="Wingdings" panose="05000000000000000000" charset="0"/>
              <a:buChar char="l"/>
            </a:pPr>
            <a:r>
              <a:rPr lang="zh-CN" altLang="en-US">
                <a:sym typeface="+mn-ea"/>
              </a:rPr>
              <a:t>疾病相关</a:t>
            </a:r>
            <a:r>
              <a:rPr lang="en-US" altLang="zh-CN">
                <a:sym typeface="+mn-ea"/>
              </a:rPr>
              <a:t>SNP</a:t>
            </a:r>
            <a:r>
              <a:rPr lang="zh-CN" altLang="en-US">
                <a:sym typeface="+mn-ea"/>
              </a:rPr>
              <a:t>和与该疾病有关的转录因子相关的</a:t>
            </a:r>
            <a:r>
              <a:rPr lang="en-US" altLang="zh-CN">
                <a:sym typeface="+mn-ea"/>
              </a:rPr>
              <a:t>pbSNP(</a:t>
            </a:r>
            <a:r>
              <a:rPr lang="zh-CN" altLang="en-US">
                <a:sym typeface="+mn-ea"/>
              </a:rPr>
              <a:t>和与之连锁不平衡的</a:t>
            </a:r>
            <a:r>
              <a:rPr lang="en-US" altLang="zh-CN">
                <a:sym typeface="+mn-ea"/>
              </a:rPr>
              <a:t>SNP)</a:t>
            </a:r>
            <a:r>
              <a:rPr lang="zh-CN" altLang="en-US">
                <a:sym typeface="+mn-ea"/>
              </a:rPr>
              <a:t>存在富集。</a:t>
            </a:r>
            <a:endParaRPr lang="zh-CN" altLang="en-US">
              <a:sym typeface="+mn-ea"/>
            </a:endParaRPr>
          </a:p>
          <a:p>
            <a:pPr marL="342900" algn="l">
              <a:buFont typeface="Wingdings" panose="05000000000000000000" charset="0"/>
              <a:buChar char="l"/>
            </a:pPr>
            <a:r>
              <a:rPr lang="zh-CN" altLang="en-US">
                <a:sym typeface="+mn-ea"/>
              </a:rPr>
              <a:t>而这种富集也能验证或发现 转录因子和疾病的关系</a:t>
            </a:r>
            <a:r>
              <a:rPr lang="en-US" altLang="zh-CN">
                <a:sym typeface="+mn-ea"/>
              </a:rPr>
              <a:t>:</a:t>
            </a:r>
            <a:endParaRPr lang="zh-CN" altLang="en-US">
              <a:sym typeface="+mn-ea"/>
            </a:endParaRPr>
          </a:p>
          <a:p>
            <a:pPr marL="342900" algn="l">
              <a:buFont typeface="Wingdings" panose="05000000000000000000" charset="0"/>
              <a:buChar char="l"/>
            </a:pPr>
            <a:r>
              <a:rPr lang="zh-CN" altLang="en-US">
                <a:sym typeface="+mn-ea"/>
              </a:rPr>
              <a:t>例子：转录因子</a:t>
            </a:r>
            <a:r>
              <a:rPr lang="en-US" altLang="zh-CN">
                <a:sym typeface="+mn-ea"/>
              </a:rPr>
              <a:t>MAFG</a:t>
            </a:r>
            <a:r>
              <a:rPr lang="zh-CN" altLang="en-US">
                <a:sym typeface="+mn-ea"/>
              </a:rPr>
              <a:t>可能调控</a:t>
            </a:r>
            <a:r>
              <a:rPr lang="en-US" altLang="zh-CN">
                <a:sym typeface="+mn-ea"/>
              </a:rPr>
              <a:t>FL(</a:t>
            </a:r>
            <a:r>
              <a:rPr lang="zh-CN" altLang="en-US">
                <a:sym typeface="+mn-ea"/>
              </a:rPr>
              <a:t>空腹胰岛素水平</a:t>
            </a:r>
            <a:r>
              <a:rPr lang="en-US" altLang="zh-CN">
                <a:sym typeface="+mn-ea"/>
              </a:rPr>
              <a:t>,</a:t>
            </a:r>
            <a:r>
              <a:rPr lang="zh-CN" altLang="en-US">
                <a:sym typeface="+mn-ea"/>
              </a:rPr>
              <a:t>一个对胰岛素敏感性的指标</a:t>
            </a:r>
            <a:r>
              <a:rPr lang="en-US" altLang="zh-CN">
                <a:sym typeface="+mn-ea"/>
              </a:rPr>
              <a:t>)</a:t>
            </a:r>
            <a:endParaRPr lang="en-US" altLang="zh-CN">
              <a:sym typeface="+mn-ea"/>
            </a:endParaRPr>
          </a:p>
          <a:p>
            <a:pPr marL="342900" algn="l">
              <a:buFont typeface="Wingdings" panose="05000000000000000000" charset="0"/>
            </a:pPr>
            <a:r>
              <a:rPr lang="zh-CN" altLang="en-US">
                <a:sym typeface="+mn-ea"/>
              </a:rPr>
              <a:t>验证之</a:t>
            </a:r>
            <a:r>
              <a:rPr lang="zh-CN" altLang="en-US" sz="1800">
                <a:sym typeface="+mn-ea"/>
              </a:rPr>
              <a:t>：抑制</a:t>
            </a:r>
            <a:r>
              <a:rPr lang="en-US" altLang="zh-CN" sz="1800">
                <a:sym typeface="+mn-ea"/>
              </a:rPr>
              <a:t>MAFG</a:t>
            </a:r>
            <a:r>
              <a:rPr lang="zh-CN" altLang="en-US" sz="1800">
                <a:sym typeface="+mn-ea"/>
              </a:rPr>
              <a:t>的表达，看哪些</a:t>
            </a:r>
            <a:r>
              <a:rPr lang="en-US" altLang="zh-CN" sz="1800">
                <a:sym typeface="+mn-ea"/>
              </a:rPr>
              <a:t>pathway</a:t>
            </a:r>
            <a:r>
              <a:rPr lang="zh-CN" altLang="en-US" sz="1800">
                <a:sym typeface="+mn-ea"/>
              </a:rPr>
              <a:t>受到的影响最大。</a:t>
            </a:r>
            <a:endParaRPr lang="zh-CN" altLang="en-US" sz="1800">
              <a:sym typeface="+mn-ea"/>
            </a:endParaRPr>
          </a:p>
          <a:p>
            <a:pPr marL="342900" algn="l">
              <a:buFont typeface="Wingdings" panose="05000000000000000000" charset="0"/>
            </a:pPr>
            <a:r>
              <a:rPr lang="en-US" altLang="zh-CN" sz="1800">
                <a:sym typeface="+mn-ea"/>
              </a:rPr>
              <a:t>PPAR</a:t>
            </a:r>
            <a:r>
              <a:rPr lang="zh-CN" altLang="en-US" sz="1800">
                <a:sym typeface="+mn-ea"/>
              </a:rPr>
              <a:t>通路受影响最大，而</a:t>
            </a:r>
            <a:r>
              <a:rPr lang="en-US" altLang="zh-CN" sz="1800">
                <a:sym typeface="+mn-ea"/>
              </a:rPr>
              <a:t>PPAR</a:t>
            </a:r>
            <a:r>
              <a:rPr lang="zh-CN" altLang="en-US" sz="1800">
                <a:sym typeface="+mn-ea"/>
              </a:rPr>
              <a:t>通路正好是调控胰岛素信号传导的关键。</a:t>
            </a:r>
            <a:endParaRPr lang="zh-CN" altLang="en-US" sz="1800">
              <a:sym typeface="+mn-ea"/>
            </a:endParaRPr>
          </a:p>
          <a:p>
            <a:pPr marL="685800" indent="-342900" algn="l">
              <a:buFont typeface="Wingdings" panose="05000000000000000000" charset="0"/>
              <a:buChar char="l"/>
            </a:pPr>
            <a:r>
              <a:rPr lang="zh-CN" altLang="en-US">
                <a:sym typeface="+mn-ea"/>
              </a:rPr>
              <a:t>例子</a:t>
            </a:r>
            <a:r>
              <a:rPr lang="en-US" altLang="zh-CN">
                <a:sym typeface="+mn-ea"/>
              </a:rPr>
              <a:t>2</a:t>
            </a:r>
            <a:r>
              <a:rPr lang="zh-CN" altLang="en-US">
                <a:sym typeface="+mn-ea"/>
              </a:rPr>
              <a:t>：转录因子</a:t>
            </a:r>
            <a:r>
              <a:rPr lang="en-US" altLang="zh-CN">
                <a:sym typeface="+mn-ea"/>
              </a:rPr>
              <a:t>HLF</a:t>
            </a:r>
            <a:r>
              <a:rPr lang="zh-CN" altLang="en-US">
                <a:sym typeface="+mn-ea"/>
              </a:rPr>
              <a:t>可能与TG</a:t>
            </a:r>
            <a:r>
              <a:rPr lang="en-US" altLang="zh-CN">
                <a:sym typeface="+mn-ea"/>
              </a:rPr>
              <a:t>(</a:t>
            </a:r>
            <a:r>
              <a:rPr lang="zh-CN" altLang="en-US">
                <a:sym typeface="+mn-ea"/>
              </a:rPr>
              <a:t>甘油三酯循环水平</a:t>
            </a:r>
            <a:r>
              <a:rPr lang="en-US" altLang="zh-CN">
                <a:sym typeface="+mn-ea"/>
              </a:rPr>
              <a:t>)</a:t>
            </a:r>
            <a:r>
              <a:rPr lang="zh-CN" altLang="en-US">
                <a:sym typeface="+mn-ea"/>
              </a:rPr>
              <a:t>有关</a:t>
            </a:r>
            <a:endParaRPr lang="zh-CN" altLang="en-US">
              <a:sym typeface="+mn-ea"/>
            </a:endParaRPr>
          </a:p>
          <a:p>
            <a:pPr marL="342900" algn="l">
              <a:buFont typeface="Wingdings" panose="05000000000000000000" charset="0"/>
            </a:pPr>
            <a:r>
              <a:rPr lang="zh-CN" altLang="en-US" sz="2200">
                <a:sym typeface="+mn-ea"/>
              </a:rPr>
              <a:t>验证之：</a:t>
            </a:r>
            <a:r>
              <a:rPr lang="zh-CN" altLang="en-US" sz="1800">
                <a:sym typeface="+mn-ea"/>
              </a:rPr>
              <a:t>抑制</a:t>
            </a:r>
            <a:r>
              <a:rPr lang="en-US" altLang="zh-CN" sz="1800">
                <a:sym typeface="+mn-ea"/>
              </a:rPr>
              <a:t>HLF</a:t>
            </a:r>
            <a:r>
              <a:rPr lang="zh-CN" altLang="en-US" sz="1800">
                <a:sym typeface="+mn-ea"/>
              </a:rPr>
              <a:t>的表达，发现影响调控血液甘油三酯的metabolic通路和PPAR通路受到最大影响。调节富含甘油三酯的脂蛋白的新陈代谢的APOC3基因也受到抑制。</a:t>
            </a:r>
            <a:endParaRPr lang="zh-CN" altLang="en-US" sz="1800">
              <a:sym typeface="+mn-ea"/>
            </a:endParaRPr>
          </a:p>
          <a:p>
            <a:pPr marL="342900" algn="l">
              <a:buFont typeface="Wingdings" panose="05000000000000000000" charset="0"/>
            </a:pPr>
            <a:r>
              <a:rPr lang="zh-CN" altLang="en-US" sz="1800">
                <a:sym typeface="+mn-ea"/>
              </a:rPr>
              <a:t>做</a:t>
            </a:r>
            <a:r>
              <a:rPr lang="en-US" altLang="zh-CN" sz="1800">
                <a:sym typeface="+mn-ea"/>
              </a:rPr>
              <a:t>chip-seq</a:t>
            </a:r>
            <a:r>
              <a:rPr lang="zh-CN" altLang="en-US" sz="1800">
                <a:sym typeface="+mn-ea"/>
              </a:rPr>
              <a:t>，发现</a:t>
            </a:r>
            <a:r>
              <a:rPr lang="en-US" altLang="zh-CN" sz="1800">
                <a:sym typeface="+mn-ea"/>
              </a:rPr>
              <a:t>APOC3</a:t>
            </a:r>
            <a:r>
              <a:rPr lang="zh-CN" altLang="en-US" sz="1800">
                <a:sym typeface="+mn-ea"/>
              </a:rPr>
              <a:t>与包含</a:t>
            </a:r>
            <a:r>
              <a:rPr lang="en-US" altLang="zh-CN" sz="1800">
                <a:sym typeface="+mn-ea"/>
              </a:rPr>
              <a:t>SNP rs7118999</a:t>
            </a:r>
            <a:r>
              <a:rPr lang="zh-CN" altLang="en-US" sz="1800">
                <a:sym typeface="+mn-ea"/>
              </a:rPr>
              <a:t>的增强子绑定。该</a:t>
            </a:r>
            <a:r>
              <a:rPr lang="en-US" altLang="zh-CN" sz="1800">
                <a:sym typeface="+mn-ea"/>
              </a:rPr>
              <a:t>SNP</a:t>
            </a:r>
            <a:r>
              <a:rPr lang="zh-CN" altLang="en-US" sz="1800">
                <a:sym typeface="+mn-ea"/>
              </a:rPr>
              <a:t>能结合</a:t>
            </a:r>
            <a:r>
              <a:rPr lang="en-US" altLang="zh-CN" sz="1800">
                <a:sym typeface="+mn-ea"/>
              </a:rPr>
              <a:t>HLF</a:t>
            </a:r>
            <a:r>
              <a:rPr lang="zh-CN" altLang="en-US" sz="1800">
                <a:sym typeface="+mn-ea"/>
              </a:rPr>
              <a:t>。 并且</a:t>
            </a:r>
            <a:r>
              <a:rPr lang="en-US" altLang="zh-CN" sz="1800">
                <a:sym typeface="+mn-ea"/>
              </a:rPr>
              <a:t>APOC3</a:t>
            </a:r>
            <a:r>
              <a:rPr lang="zh-CN" altLang="en-US" sz="1800">
                <a:sym typeface="+mn-ea"/>
              </a:rPr>
              <a:t>的表达越高，</a:t>
            </a:r>
            <a:r>
              <a:rPr lang="en-US" altLang="zh-CN" sz="1800">
                <a:sym typeface="+mn-ea"/>
              </a:rPr>
              <a:t>HLF</a:t>
            </a:r>
            <a:r>
              <a:rPr lang="zh-CN" altLang="en-US" sz="1800">
                <a:sym typeface="+mn-ea"/>
              </a:rPr>
              <a:t>的结合越强。</a:t>
            </a:r>
            <a:endParaRPr lang="zh-CN" altLang="en-US" sz="1800">
              <a:sym typeface="+mn-ea"/>
            </a:endParaRPr>
          </a:p>
          <a:p>
            <a:pPr marL="342900" algn="l">
              <a:buFont typeface="Wingdings" panose="05000000000000000000" charset="0"/>
            </a:pPr>
            <a:r>
              <a:rPr lang="zh-CN" altLang="en-US" sz="2200">
                <a:sym typeface="+mn-ea"/>
              </a:rPr>
              <a:t>由此获得猜想：</a:t>
            </a:r>
            <a:r>
              <a:rPr lang="en-US" altLang="zh-CN" sz="1800">
                <a:sym typeface="+mn-ea"/>
              </a:rPr>
              <a:t>HLF</a:t>
            </a:r>
            <a:r>
              <a:rPr lang="zh-CN" altLang="en-US" sz="1800">
                <a:sym typeface="+mn-ea"/>
              </a:rPr>
              <a:t>能调控</a:t>
            </a:r>
            <a:r>
              <a:rPr lang="en-US" altLang="zh-CN" sz="1800">
                <a:sym typeface="+mn-ea"/>
              </a:rPr>
              <a:t>APOC3</a:t>
            </a:r>
            <a:r>
              <a:rPr lang="zh-CN" altLang="en-US" sz="1800">
                <a:sym typeface="+mn-ea"/>
              </a:rPr>
              <a:t>的表达，从而导致了血液中富含甘油三酯的脂蛋白的富集，从而导致了管状动脉疾病。</a:t>
            </a:r>
            <a:endParaRPr lang="zh-CN" altLang="en-US" sz="2200">
              <a:sym typeface="+mn-ea"/>
            </a:endParaRPr>
          </a:p>
          <a:p>
            <a:pPr marL="342900" algn="l">
              <a:buFont typeface="Wingdings" panose="05000000000000000000" charset="0"/>
            </a:pPr>
            <a:r>
              <a:rPr lang="zh-CN" altLang="en-US" sz="2200">
                <a:sym typeface="+mn-ea"/>
              </a:rPr>
              <a:t>可能应用：</a:t>
            </a:r>
            <a:r>
              <a:rPr lang="en-US" altLang="zh-CN" sz="1800">
                <a:sym typeface="+mn-ea"/>
              </a:rPr>
              <a:t>APOC3</a:t>
            </a:r>
            <a:r>
              <a:rPr lang="zh-CN" altLang="en-US" sz="1800">
                <a:sym typeface="+mn-ea"/>
              </a:rPr>
              <a:t>与冠状动脉疾病有关，临床上把</a:t>
            </a:r>
            <a:r>
              <a:rPr lang="en-US" altLang="zh-CN" sz="1800">
                <a:sym typeface="+mn-ea"/>
              </a:rPr>
              <a:t>APOC3</a:t>
            </a:r>
            <a:r>
              <a:rPr lang="zh-CN" altLang="en-US" sz="1800">
                <a:sym typeface="+mn-ea"/>
              </a:rPr>
              <a:t>作为预防冠状动脉疾病的药物靶点，而本实验发现其与</a:t>
            </a:r>
            <a:r>
              <a:rPr lang="en-US" altLang="zh-CN" sz="1800">
                <a:sym typeface="+mn-ea"/>
              </a:rPr>
              <a:t>HLF</a:t>
            </a:r>
            <a:r>
              <a:rPr lang="zh-CN" altLang="en-US" sz="1800">
                <a:sym typeface="+mn-ea"/>
              </a:rPr>
              <a:t>的联系，提供了通过</a:t>
            </a:r>
            <a:r>
              <a:rPr lang="en-US" altLang="zh-CN" sz="1800">
                <a:sym typeface="+mn-ea"/>
              </a:rPr>
              <a:t>HLF</a:t>
            </a:r>
            <a:r>
              <a:rPr lang="zh-CN" altLang="en-US" sz="1800">
                <a:sym typeface="+mn-ea"/>
              </a:rPr>
              <a:t>来预防</a:t>
            </a:r>
            <a:r>
              <a:rPr lang="en-US" altLang="zh-CN" sz="1800">
                <a:sym typeface="+mn-ea"/>
              </a:rPr>
              <a:t>/</a:t>
            </a:r>
            <a:r>
              <a:rPr lang="zh-CN" altLang="en-US" sz="1800">
                <a:sym typeface="+mn-ea"/>
              </a:rPr>
              <a:t>治疗该疾病的新思路。</a:t>
            </a:r>
            <a:endParaRPr lang="zh-CN" altLang="en-US" sz="1800">
              <a:sym typeface="+mn-ea"/>
            </a:endParaRPr>
          </a:p>
        </p:txBody>
      </p:sp>
      <p:sp>
        <p:nvSpPr>
          <p:cNvPr id="10" name="右箭头 9"/>
          <p:cNvSpPr/>
          <p:nvPr/>
        </p:nvSpPr>
        <p:spPr>
          <a:xfrm rot="19320000">
            <a:off x="3298190" y="515620"/>
            <a:ext cx="751205" cy="163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222885" y="2479040"/>
            <a:ext cx="3033395" cy="583565"/>
          </a:xfrm>
          <a:prstGeom prst="rect">
            <a:avLst/>
          </a:prstGeom>
          <a:noFill/>
        </p:spPr>
        <p:txBody>
          <a:bodyPr wrap="square" rtlCol="0">
            <a:spAutoFit/>
          </a:bodyPr>
          <a:p>
            <a:r>
              <a:rPr lang="zh-CN" altLang="en-US" sz="1600"/>
              <a:t>对</a:t>
            </a:r>
            <a:r>
              <a:rPr lang="zh-CN" altLang="en-US" sz="1600">
                <a:sym typeface="+mn-ea"/>
              </a:rPr>
              <a:t>deltaSVM models的结果进行</a:t>
            </a:r>
            <a:r>
              <a:rPr lang="zh-CN" altLang="en-US" sz="1600"/>
              <a:t>连锁不平衡回归得分</a:t>
            </a:r>
            <a:r>
              <a:rPr lang="en-US" altLang="zh-CN" sz="1600"/>
              <a:t>(</a:t>
            </a:r>
            <a:r>
              <a:rPr lang="zh-CN" altLang="en-US" sz="1600">
                <a:sym typeface="+mn-ea"/>
              </a:rPr>
              <a:t>S-LDSC</a:t>
            </a:r>
            <a:r>
              <a:rPr lang="en-US" altLang="zh-CN" sz="1600">
                <a:sym typeface="+mn-ea"/>
              </a:rPr>
              <a:t>)</a:t>
            </a:r>
            <a:endParaRPr lang="en-US" altLang="zh-CN" sz="1600">
              <a:sym typeface="+mn-ea"/>
            </a:endParaRPr>
          </a:p>
        </p:txBody>
      </p:sp>
      <p:sp>
        <p:nvSpPr>
          <p:cNvPr id="17" name="右箭头 16"/>
          <p:cNvSpPr/>
          <p:nvPr/>
        </p:nvSpPr>
        <p:spPr>
          <a:xfrm rot="15900000">
            <a:off x="582930" y="2232025"/>
            <a:ext cx="358775" cy="126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4"/>
          <a:stretch>
            <a:fillRect/>
          </a:stretch>
        </p:blipFill>
        <p:spPr>
          <a:xfrm>
            <a:off x="1300480" y="2995930"/>
            <a:ext cx="1787525" cy="1085215"/>
          </a:xfrm>
          <a:prstGeom prst="rect">
            <a:avLst/>
          </a:prstGeom>
        </p:spPr>
      </p:pic>
      <p:sp>
        <p:nvSpPr>
          <p:cNvPr id="13" name="右箭头 12"/>
          <p:cNvSpPr/>
          <p:nvPr/>
        </p:nvSpPr>
        <p:spPr>
          <a:xfrm rot="19320000">
            <a:off x="2995930" y="2667000"/>
            <a:ext cx="1073785" cy="208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p:cNvPicPr>
            <a:picLocks noChangeAspect="1"/>
          </p:cNvPicPr>
          <p:nvPr/>
        </p:nvPicPr>
        <p:blipFill>
          <a:blip r:embed="rId5"/>
          <a:stretch>
            <a:fillRect/>
          </a:stretch>
        </p:blipFill>
        <p:spPr>
          <a:xfrm>
            <a:off x="1179830" y="4081145"/>
            <a:ext cx="1899285" cy="1072515"/>
          </a:xfrm>
          <a:prstGeom prst="rect">
            <a:avLst/>
          </a:prstGeom>
        </p:spPr>
      </p:pic>
      <p:sp>
        <p:nvSpPr>
          <p:cNvPr id="3" name="右箭头 2"/>
          <p:cNvSpPr/>
          <p:nvPr/>
        </p:nvSpPr>
        <p:spPr>
          <a:xfrm rot="19500000">
            <a:off x="2950845" y="4050030"/>
            <a:ext cx="1045210" cy="210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CHJOJEX]]J[)EII~6%A20AG"/>
          <p:cNvPicPr>
            <a:picLocks noChangeAspect="1"/>
          </p:cNvPicPr>
          <p:nvPr/>
        </p:nvPicPr>
        <p:blipFill>
          <a:blip r:embed="rId6"/>
          <a:stretch>
            <a:fillRect/>
          </a:stretch>
        </p:blipFill>
        <p:spPr>
          <a:xfrm>
            <a:off x="10934700" y="4541520"/>
            <a:ext cx="1257300" cy="2316480"/>
          </a:xfrm>
          <a:prstGeom prst="rect">
            <a:avLst/>
          </a:prstGeom>
        </p:spPr>
      </p:pic>
      <p:sp>
        <p:nvSpPr>
          <p:cNvPr id="11" name="右箭头 10"/>
          <p:cNvSpPr/>
          <p:nvPr/>
        </p:nvSpPr>
        <p:spPr>
          <a:xfrm rot="14700000" flipV="1">
            <a:off x="10279380" y="4356735"/>
            <a:ext cx="873125"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 name="图片 14"/>
          <p:cNvPicPr>
            <a:picLocks noChangeAspect="1"/>
          </p:cNvPicPr>
          <p:nvPr/>
        </p:nvPicPr>
        <p:blipFill>
          <a:blip r:embed="rId7"/>
          <a:stretch>
            <a:fillRect/>
          </a:stretch>
        </p:blipFill>
        <p:spPr>
          <a:xfrm>
            <a:off x="0" y="5316855"/>
            <a:ext cx="2985135" cy="1541145"/>
          </a:xfrm>
          <a:prstGeom prst="rect">
            <a:avLst/>
          </a:prstGeom>
        </p:spPr>
      </p:pic>
      <p:sp>
        <p:nvSpPr>
          <p:cNvPr id="16" name="右箭头 15"/>
          <p:cNvSpPr/>
          <p:nvPr/>
        </p:nvSpPr>
        <p:spPr>
          <a:xfrm rot="19320000">
            <a:off x="3063240" y="5074285"/>
            <a:ext cx="953135" cy="24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mc:AlternateContent xmlns:mc="http://schemas.openxmlformats.org/markup-compatibility/2006" xmlns:p14="http://schemas.microsoft.com/office/powerpoint/2010/main">
        <mc:Choice Requires="p14">
          <p:contentPart r:id="rId8" p14:bwMode="auto">
            <p14:nvContentPartPr>
              <p14:cNvPr id="19" name="墨迹 18"/>
              <p14:cNvContentPartPr/>
              <p14:nvPr/>
            </p14:nvContentPartPr>
            <p14:xfrm>
              <a:off x="2470150" y="1454150"/>
              <a:ext cx="1543050" cy="19050"/>
            </p14:xfrm>
          </p:contentPart>
        </mc:Choice>
        <mc:Fallback xmlns="">
          <p:pic>
            <p:nvPicPr>
              <p:cNvPr id="19" name="墨迹 18"/>
            </p:nvPicPr>
            <p:blipFill>
              <a:blip r:embed="rId9"/>
            </p:blipFill>
            <p:spPr>
              <a:xfrm>
                <a:off x="2470150" y="1454150"/>
                <a:ext cx="1543050" cy="190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20" name="墨迹 19"/>
              <p14:cNvContentPartPr/>
              <p14:nvPr/>
            </p14:nvContentPartPr>
            <p14:xfrm>
              <a:off x="3930650" y="1390650"/>
              <a:ext cx="101600" cy="158750"/>
            </p14:xfrm>
          </p:contentPart>
        </mc:Choice>
        <mc:Fallback xmlns="">
          <p:pic>
            <p:nvPicPr>
              <p:cNvPr id="20" name="墨迹 19"/>
            </p:nvPicPr>
            <p:blipFill>
              <a:blip r:embed="rId11"/>
            </p:blipFill>
            <p:spPr>
              <a:xfrm>
                <a:off x="3930650" y="1390650"/>
                <a:ext cx="101600" cy="1587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1" name="墨迹 20"/>
              <p14:cNvContentPartPr/>
              <p14:nvPr/>
            </p14:nvContentPartPr>
            <p14:xfrm>
              <a:off x="2863850" y="952500"/>
              <a:ext cx="1168400" cy="2012950"/>
            </p14:xfrm>
          </p:contentPart>
        </mc:Choice>
        <mc:Fallback xmlns="">
          <p:pic>
            <p:nvPicPr>
              <p:cNvPr id="21" name="墨迹 20"/>
            </p:nvPicPr>
            <p:blipFill>
              <a:blip r:embed="rId13"/>
            </p:blipFill>
            <p:spPr>
              <a:xfrm>
                <a:off x="2863850" y="952500"/>
                <a:ext cx="1168400" cy="20129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2" name="墨迹 21"/>
              <p14:cNvContentPartPr/>
              <p14:nvPr/>
            </p14:nvContentPartPr>
            <p14:xfrm>
              <a:off x="3727450" y="2768600"/>
              <a:ext cx="336550" cy="203200"/>
            </p14:xfrm>
          </p:contentPart>
        </mc:Choice>
        <mc:Fallback xmlns="">
          <p:pic>
            <p:nvPicPr>
              <p:cNvPr id="22" name="墨迹 21"/>
            </p:nvPicPr>
            <p:blipFill>
              <a:blip r:embed="rId15"/>
            </p:blipFill>
            <p:spPr>
              <a:xfrm>
                <a:off x="3727450" y="2768600"/>
                <a:ext cx="336550" cy="203200"/>
              </a:xfrm>
              <a:prstGeom prst="rect"/>
            </p:spPr>
          </p:pic>
        </mc:Fallback>
      </mc:AlternateContent>
    </p:spTree>
    <p:custDataLst>
      <p:tags r:id="rId1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2795</Words>
  <Application>WPS 演示</Application>
  <PresentationFormat>宽屏</PresentationFormat>
  <Paragraphs>72</Paragraphs>
  <Slides>9</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微软雅黑</vt:lpstr>
      <vt:lpstr>Wingdings</vt:lpstr>
      <vt:lpstr>Arial Unicode MS</vt:lpstr>
      <vt:lpstr>Calibri</vt:lpstr>
      <vt:lpstr>Office 主题​​</vt:lpstr>
      <vt:lpstr>Systematic analysis of binding of  transcription factors to noncoding variants</vt:lpstr>
      <vt:lpstr>High-throughput analysis of the binding of human transcription  factors to common sequence variants by SNP-SELEX</vt:lpstr>
      <vt:lpstr>PowerPoint 演示文稿</vt:lpstr>
      <vt:lpstr>PowerPoint 演示文稿</vt:lpstr>
      <vt:lpstr>Evaluation of the current PWM models using the SNP-SELEX data</vt:lpstr>
      <vt:lpstr>PowerPoint 演示文稿</vt:lpstr>
      <vt:lpstr>DeltaSVM models outperform ΔPWM in predicting differential  transcription factor binding to noncoding variants in vitro and in vivo</vt:lpstr>
      <vt:lpstr>deltaSVM models predict TFs probably involved in complex traits and diseases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朱淼松</cp:lastModifiedBy>
  <cp:revision>802</cp:revision>
  <dcterms:created xsi:type="dcterms:W3CDTF">2019-06-19T02:08:00Z</dcterms:created>
  <dcterms:modified xsi:type="dcterms:W3CDTF">2021-04-22T02:47:05Z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2052-11.1.0.9998</vt:lpwstr>
  </property>
</Properties>
</file>