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13" r:id="rId5"/>
    <p:sldId id="422" r:id="rId6"/>
    <p:sldId id="440" r:id="rId7"/>
    <p:sldId id="429" r:id="rId8"/>
    <p:sldId id="417" r:id="rId9"/>
    <p:sldId id="436" r:id="rId10"/>
    <p:sldId id="419" r:id="rId11"/>
    <p:sldId id="420" r:id="rId12"/>
    <p:sldId id="42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标题：提出 混合免疫共沉淀法， 并用其寻找 转录因子结合变异和复杂疾病风险 的联系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测的都是提前知道与</a:t>
            </a:r>
            <a:r>
              <a:rPr lang="en-US" altLang="zh-CN"/>
              <a:t>TF-binding</a:t>
            </a:r>
            <a:r>
              <a:rPr lang="zh-CN" altLang="en-US"/>
              <a:t>有关的样本。</a:t>
            </a:r>
            <a:endParaRPr lang="zh-CN" altLang="en-US"/>
          </a:p>
          <a:p>
            <a:r>
              <a:rPr lang="zh-CN" altLang="en-US"/>
              <a:t>这里的</a:t>
            </a:r>
            <a:r>
              <a:rPr lang="en-US" altLang="zh-CN"/>
              <a:t>chip</a:t>
            </a:r>
            <a:r>
              <a:rPr lang="zh-CN" altLang="en-US"/>
              <a:t>方法把基因切成小的片段，因此可以分别筛选每个</a:t>
            </a:r>
            <a:r>
              <a:rPr lang="en-US" altLang="zh-CN"/>
              <a:t>SNP</a:t>
            </a:r>
            <a:r>
              <a:rPr lang="zh-CN" altLang="en-US"/>
              <a:t>。等位基因也是一个非常小的区域。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act in the expected direction????</a:t>
            </a:r>
            <a:endParaRPr lang="en-US" altLang="zh-CN"/>
          </a:p>
          <a:p>
            <a:r>
              <a:rPr lang="zh-CN" altLang="en-US"/>
              <a:t>作者用杂合子样本，那要是没有等位基因怎么办？方法不具有普适性。</a:t>
            </a:r>
            <a:endParaRPr lang="en-US" altLang="zh-CN"/>
          </a:p>
          <a:p>
            <a:r>
              <a:rPr lang="zh-CN" altLang="en-US">
                <a:sym typeface="+mn-ea"/>
              </a:rPr>
              <a:t>混合起来测就可以提升效率的话，此前的人为什么不做？</a:t>
            </a:r>
            <a:endParaRPr lang="en-US" altLang="zh-CN"/>
          </a:p>
          <a:p>
            <a:r>
              <a:rPr lang="zh-CN" altLang="en-US"/>
              <a:t>问题：这里的</a:t>
            </a:r>
            <a:r>
              <a:rPr lang="en-US" altLang="zh-CN"/>
              <a:t>frequency</a:t>
            </a:r>
            <a:r>
              <a:rPr lang="zh-CN" altLang="en-US"/>
              <a:t>肯定不能是相对于全部基因的，否则结果会由少数大量且能与转录因子结合的基因主导。</a:t>
            </a:r>
            <a:endParaRPr lang="zh-CN" altLang="en-US"/>
          </a:p>
          <a:p>
            <a:r>
              <a:rPr lang="zh-CN" altLang="en-US"/>
              <a:t>          但是，如果只计算相对于等位基因的比例，当一对等位基因都与</a:t>
            </a:r>
            <a:r>
              <a:rPr lang="en-US" altLang="zh-CN"/>
              <a:t>TF</a:t>
            </a:r>
            <a:r>
              <a:rPr lang="zh-CN" altLang="en-US"/>
              <a:t>有很强的结合性时，反而前后不会出现很大的</a:t>
            </a:r>
            <a:r>
              <a:rPr lang="en-US" altLang="zh-CN"/>
              <a:t>frequency</a:t>
            </a:r>
            <a:r>
              <a:rPr lang="zh-CN" altLang="en-US"/>
              <a:t>差异。导致无法筛选出来。</a:t>
            </a:r>
            <a:endParaRPr lang="zh-CN" altLang="en-US"/>
          </a:p>
          <a:p>
            <a:r>
              <a:rPr lang="en-US" altLang="zh-CN"/>
              <a:t>          </a:t>
            </a:r>
            <a:r>
              <a:rPr lang="zh-CN" altLang="en-US"/>
              <a:t>此外，这种混合方法建立在比较</a:t>
            </a:r>
            <a:r>
              <a:rPr lang="en-US" altLang="zh-CN"/>
              <a:t>frequency</a:t>
            </a:r>
            <a:r>
              <a:rPr lang="zh-CN" altLang="en-US"/>
              <a:t>上，转而比较基因前后量也是不合理的，因为</a:t>
            </a:r>
            <a:r>
              <a:rPr lang="en-US" altLang="zh-CN"/>
              <a:t>pool</a:t>
            </a:r>
            <a:r>
              <a:rPr lang="zh-CN" altLang="en-US"/>
              <a:t>中有其他基因存在，而且基因的量也不固定。少量基因</a:t>
            </a:r>
            <a:r>
              <a:rPr lang="en-US" altLang="zh-CN"/>
              <a:t>A</a:t>
            </a:r>
            <a:r>
              <a:rPr lang="zh-CN" altLang="en-US"/>
              <a:t>，在有一些其他基因的</a:t>
            </a:r>
            <a:r>
              <a:rPr lang="en-US" altLang="zh-CN"/>
              <a:t>pool</a:t>
            </a:r>
            <a:r>
              <a:rPr lang="zh-CN" altLang="en-US"/>
              <a:t>里剩下</a:t>
            </a:r>
            <a:r>
              <a:rPr lang="en-US" altLang="zh-CN"/>
              <a:t>20%</a:t>
            </a:r>
            <a:r>
              <a:rPr lang="zh-CN" altLang="en-US"/>
              <a:t>，和大量基因</a:t>
            </a:r>
            <a:r>
              <a:rPr lang="en-US" altLang="zh-CN"/>
              <a:t>B</a:t>
            </a:r>
            <a:r>
              <a:rPr lang="zh-CN" altLang="en-US"/>
              <a:t>，在有另一些其他基因的</a:t>
            </a:r>
            <a:r>
              <a:rPr lang="en-US" altLang="zh-CN"/>
              <a:t>pool</a:t>
            </a:r>
            <a:r>
              <a:rPr lang="zh-CN" altLang="en-US"/>
              <a:t>里剩下</a:t>
            </a:r>
            <a:r>
              <a:rPr lang="en-US" altLang="zh-CN"/>
              <a:t>20%</a:t>
            </a:r>
            <a:r>
              <a:rPr lang="zh-CN" altLang="en-US"/>
              <a:t>是不可比较的。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/>
              <a:t>作者就是在水实验，</a:t>
            </a:r>
            <a:r>
              <a:rPr lang="en-US" altLang="zh-CN"/>
              <a:t>GC</a:t>
            </a:r>
            <a:r>
              <a:rPr lang="zh-CN" altLang="en-US"/>
              <a:t>的</a:t>
            </a:r>
            <a:r>
              <a:rPr lang="zh-CN"/>
              <a:t>部分没有任何意义。图都不敢放到主论文里。</a:t>
            </a:r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allele specific</a:t>
            </a:r>
            <a:r>
              <a:rPr lang="zh-CN" altLang="en-US"/>
              <a:t>基因，在其中一种等位基因中表达一般较多。</a:t>
            </a:r>
            <a:endParaRPr lang="zh-CN" altLang="en-US"/>
          </a:p>
          <a:p>
            <a:r>
              <a:rPr lang="zh-CN" altLang="en-US"/>
              <a:t>图</a:t>
            </a:r>
            <a:r>
              <a:rPr lang="en-US" altLang="zh-CN"/>
              <a:t>1</a:t>
            </a:r>
            <a:r>
              <a:rPr lang="zh-CN" altLang="en-US"/>
              <a:t>作者提供的只是</a:t>
            </a:r>
            <a:r>
              <a:rPr lang="en-US" altLang="zh-CN"/>
              <a:t>bQTL</a:t>
            </a:r>
            <a:r>
              <a:rPr lang="zh-CN" altLang="en-US"/>
              <a:t>的类别</a:t>
            </a:r>
            <a:r>
              <a:rPr lang="en-US" altLang="zh-CN"/>
              <a:t>,</a:t>
            </a:r>
            <a:r>
              <a:rPr lang="zh-CN" altLang="en-US"/>
              <a:t>杂合子的</a:t>
            </a:r>
            <a:r>
              <a:rPr lang="en-US" altLang="zh-CN"/>
              <a:t>reads</a:t>
            </a:r>
            <a:r>
              <a:rPr lang="zh-CN" altLang="en-US"/>
              <a:t>用的是别人用另一个人种做的数据。</a:t>
            </a:r>
            <a:endParaRPr lang="zh-CN" altLang="en-US"/>
          </a:p>
          <a:p>
            <a:r>
              <a:rPr lang="zh-CN" altLang="en-US"/>
              <a:t>作者挑选出的</a:t>
            </a:r>
            <a:r>
              <a:rPr lang="en-US" altLang="zh-CN"/>
              <a:t>QTL</a:t>
            </a:r>
            <a:r>
              <a:rPr lang="zh-CN" altLang="en-US"/>
              <a:t>，其中等位基因特异的当然</a:t>
            </a:r>
            <a:r>
              <a:rPr lang="en-US" altLang="zh-CN"/>
              <a:t>high-binding</a:t>
            </a:r>
            <a:r>
              <a:rPr lang="zh-CN" altLang="en-US"/>
              <a:t>中含量更多，不然就是选反了，而不是选错了。</a:t>
            </a:r>
            <a:endParaRPr lang="zh-CN" altLang="en-US"/>
          </a:p>
          <a:p>
            <a:r>
              <a:rPr lang="zh-CN" altLang="en-US"/>
              <a:t>问题是，作者选出的所有</a:t>
            </a:r>
            <a:r>
              <a:rPr lang="en-US" altLang="zh-CN"/>
              <a:t>bQTL</a:t>
            </a:r>
            <a:r>
              <a:rPr lang="zh-CN" altLang="en-US"/>
              <a:t>在原样本中一定是等位基因差异的，不然也不会被筛选出来。</a:t>
            </a:r>
            <a:endParaRPr lang="zh-CN" altLang="en-US"/>
          </a:p>
          <a:p>
            <a:r>
              <a:rPr lang="zh-CN" altLang="en-US"/>
              <a:t>在新的换了人种的样本中，没有</a:t>
            </a:r>
            <a:r>
              <a:rPr lang="en-US" altLang="zh-CN"/>
              <a:t>validated</a:t>
            </a:r>
            <a:r>
              <a:rPr lang="zh-CN" altLang="en-US"/>
              <a:t>可能是因为，在原样本有等位基因差异的，在这个样本里没有。</a:t>
            </a:r>
            <a:endParaRPr lang="zh-CN" altLang="en-US"/>
          </a:p>
          <a:p>
            <a:r>
              <a:rPr lang="zh-CN" altLang="en-US"/>
              <a:t>最后的图的比较没有意义，混在一起测肯定比一个一个测每次测的多。</a:t>
            </a:r>
            <a:endParaRPr lang="zh-CN" altLang="en-US"/>
          </a:p>
          <a:p>
            <a:r>
              <a:rPr lang="zh-CN" altLang="en-US"/>
              <a:t>我会设计一个实验，测量混合的上界。也就是当混合的基因达到多少的量时，会影响结果。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将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和其他种类</a:t>
            </a:r>
            <a:r>
              <a:rPr lang="en-US" altLang="zh-CN">
                <a:sym typeface="+mn-ea"/>
              </a:rPr>
              <a:t>QTL</a:t>
            </a:r>
            <a:r>
              <a:rPr lang="zh-CN" altLang="en-US">
                <a:sym typeface="+mn-ea"/>
              </a:rPr>
              <a:t>相交再加入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，看富集倍数。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图</a:t>
            </a:r>
            <a:r>
              <a:rPr lang="en-US" altLang="zh-CN"/>
              <a:t>2</a:t>
            </a:r>
            <a:r>
              <a:rPr lang="zh-CN" altLang="en-US"/>
              <a:t>彩色点是符合预期的，促进了另一种</a:t>
            </a:r>
            <a:r>
              <a:rPr lang="en-US" altLang="zh-CN"/>
              <a:t>TF</a:t>
            </a:r>
            <a:r>
              <a:rPr lang="zh-CN" altLang="en-US"/>
              <a:t>的</a:t>
            </a:r>
            <a:r>
              <a:rPr lang="en-US" altLang="zh-CN"/>
              <a:t>binding</a:t>
            </a:r>
            <a:r>
              <a:rPr lang="zh-CN" altLang="en-US"/>
              <a:t>的。黑色则是不符合的。</a:t>
            </a:r>
            <a:endParaRPr lang="zh-CN" altLang="en-US"/>
          </a:p>
          <a:p>
            <a:r>
              <a:rPr lang="zh-CN" altLang="en-US"/>
              <a:t>作者并没有验证他关于</a:t>
            </a:r>
            <a:r>
              <a:rPr lang="en-US" altLang="zh-CN"/>
              <a:t>CTCF</a:t>
            </a:r>
            <a:r>
              <a:rPr lang="zh-CN" altLang="en-US"/>
              <a:t>的猜想。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&lt;50kb</a:t>
            </a:r>
            <a:r>
              <a:rPr lang="zh-CN" altLang="en-US"/>
              <a:t>距离的是</a:t>
            </a:r>
            <a:r>
              <a:rPr lang="en-US" altLang="zh-CN"/>
              <a:t>local</a:t>
            </a:r>
            <a:r>
              <a:rPr lang="zh-CN" altLang="en-US"/>
              <a:t>，</a:t>
            </a:r>
            <a:r>
              <a:rPr lang="en-US" altLang="zh-CN"/>
              <a:t>&gt;50kb</a:t>
            </a:r>
            <a:r>
              <a:rPr lang="zh-CN" altLang="en-US"/>
              <a:t>距离的是</a:t>
            </a:r>
            <a:r>
              <a:rPr lang="en-US" altLang="zh-CN"/>
              <a:t>distal</a:t>
            </a:r>
            <a:r>
              <a:rPr lang="zh-CN" altLang="en-US"/>
              <a:t>。</a:t>
            </a:r>
            <a:endParaRPr lang="en-US" altLang="zh-CN"/>
          </a:p>
          <a:p>
            <a:r>
              <a:rPr lang="en-US" altLang="zh-CN"/>
              <a:t>eQTL  染色体上一些能特定调控mRNA和蛋白质表达水平的区域，其mRNA/蛋白质的表达水平量与数量性状成比例关系。</a:t>
            </a:r>
            <a:endParaRPr lang="en-US" altLang="zh-CN"/>
          </a:p>
          <a:p>
            <a:r>
              <a:rPr lang="en-US" altLang="zh-CN"/>
              <a:t>hQTL </a:t>
            </a:r>
            <a:r>
              <a:rPr lang="zh-CN" altLang="en-US"/>
              <a:t>组蛋白修饰</a:t>
            </a:r>
            <a:r>
              <a:rPr lang="en-US" altLang="zh-CN"/>
              <a:t>QTL  </a:t>
            </a:r>
            <a:r>
              <a:rPr lang="zh-CN" altLang="en-US"/>
              <a:t>（</a:t>
            </a:r>
            <a:r>
              <a:rPr lang="en-US" altLang="zh-CN"/>
              <a:t>histone modifications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图</a:t>
            </a:r>
            <a:r>
              <a:rPr lang="en-US" altLang="zh-CN"/>
              <a:t>b</a:t>
            </a:r>
            <a:r>
              <a:rPr lang="zh-CN" altLang="en-US"/>
              <a:t>类似</a:t>
            </a:r>
            <a:r>
              <a:rPr lang="en-US" altLang="zh-CN"/>
              <a:t>LD block </a:t>
            </a:r>
            <a:r>
              <a:rPr lang="zh-CN" altLang="en-US"/>
              <a:t>（</a:t>
            </a:r>
            <a:r>
              <a:rPr lang="zh-CN" altLang="en-US"/>
              <a:t>连锁不平衡图）。</a:t>
            </a:r>
            <a:endParaRPr lang="en-US" altLang="zh-CN"/>
          </a:p>
          <a:p>
            <a:r>
              <a:rPr lang="en-US" altLang="zh-CN"/>
              <a:t>bQTL</a:t>
            </a:r>
            <a:r>
              <a:rPr lang="zh-CN" altLang="en-US"/>
              <a:t>可以作用于更远的基因，而不影响其间的基因。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ABCD</a:t>
            </a:r>
            <a:r>
              <a:rPr lang="zh-CN" altLang="en-US"/>
              <a:t>图原理是类似的，作者也只是提出一个没有验证的猜想</a:t>
            </a:r>
            <a:r>
              <a:rPr lang="en-US" altLang="zh-CN"/>
              <a:t>,</a:t>
            </a:r>
            <a:r>
              <a:rPr lang="zh-CN" altLang="en-US"/>
              <a:t>猜想也不来自于严谨的方法</a:t>
            </a:r>
            <a:r>
              <a:rPr lang="zh-CN" altLang="en-US"/>
              <a:t>。 </a:t>
            </a:r>
            <a:r>
              <a:rPr lang="en-US" altLang="zh-CN"/>
              <a:t>Asthma</a:t>
            </a:r>
            <a:r>
              <a:rPr lang="zh-CN" altLang="en-US"/>
              <a:t> 哮喘</a:t>
            </a:r>
            <a:endParaRPr lang="zh-CN" altLang="en-US"/>
          </a:p>
          <a:p>
            <a:r>
              <a:rPr lang="en-US" altLang="zh-CN"/>
              <a:t>E</a:t>
            </a:r>
            <a:r>
              <a:rPr lang="zh-CN" altLang="en-US"/>
              <a:t>图作者的结论是直接用</a:t>
            </a:r>
            <a:r>
              <a:rPr lang="en-US" altLang="zh-CN"/>
              <a:t>GWAS</a:t>
            </a:r>
            <a:r>
              <a:rPr lang="zh-CN" altLang="en-US"/>
              <a:t>的数据来判断</a:t>
            </a:r>
            <a:r>
              <a:rPr lang="en-US" altLang="zh-CN"/>
              <a:t>TF-binding</a:t>
            </a:r>
            <a:r>
              <a:rPr lang="zh-CN" altLang="en-US"/>
              <a:t>不合理。（当然）</a:t>
            </a:r>
            <a:endParaRPr lang="zh-CN" altLang="en-US"/>
          </a:p>
          <a:p>
            <a:r>
              <a:rPr lang="zh-CN" altLang="en-US"/>
              <a:t>以</a:t>
            </a:r>
            <a:r>
              <a:rPr lang="en-US" altLang="zh-CN"/>
              <a:t>D</a:t>
            </a:r>
            <a:r>
              <a:rPr lang="zh-CN" altLang="en-US"/>
              <a:t>图为例，因为这</a:t>
            </a:r>
            <a:r>
              <a:rPr lang="en-US" altLang="zh-CN"/>
              <a:t>3</a:t>
            </a:r>
            <a:r>
              <a:rPr lang="zh-CN" altLang="en-US"/>
              <a:t>个</a:t>
            </a:r>
            <a:r>
              <a:rPr lang="en-US" altLang="zh-CN"/>
              <a:t>bQTL</a:t>
            </a:r>
            <a:r>
              <a:rPr lang="zh-CN" altLang="en-US"/>
              <a:t>与疾病相关</a:t>
            </a:r>
            <a:r>
              <a:rPr lang="en-US" altLang="zh-CN"/>
              <a:t>,SNP</a:t>
            </a:r>
            <a:r>
              <a:rPr lang="zh-CN" altLang="en-US"/>
              <a:t>位于</a:t>
            </a:r>
            <a:r>
              <a:rPr lang="en-US" altLang="zh-CN"/>
              <a:t>motif</a:t>
            </a:r>
            <a:r>
              <a:rPr lang="zh-CN" altLang="en-US"/>
              <a:t>内，</a:t>
            </a:r>
            <a:r>
              <a:rPr lang="en-US" altLang="zh-CN"/>
              <a:t>ZFP36L1</a:t>
            </a:r>
            <a:r>
              <a:rPr lang="zh-CN" altLang="en-US"/>
              <a:t>是最近的基因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所以就认为</a:t>
            </a:r>
            <a:r>
              <a:rPr lang="en-US"/>
              <a:t>CTCF</a:t>
            </a:r>
            <a:r>
              <a:rPr lang="zh-CN" altLang="en-US"/>
              <a:t>为</a:t>
            </a:r>
            <a:r>
              <a:rPr lang="en-US" altLang="zh-CN"/>
              <a:t>pioneer factor</a:t>
            </a:r>
            <a:r>
              <a:rPr lang="zh-CN" altLang="en-US"/>
              <a:t>，吸引另两种</a:t>
            </a:r>
            <a:r>
              <a:rPr lang="en-US" altLang="zh-CN"/>
              <a:t>RF</a:t>
            </a:r>
            <a:r>
              <a:rPr lang="zh-CN" altLang="en-US"/>
              <a:t>结合，潜在影响</a:t>
            </a:r>
            <a:r>
              <a:rPr lang="en-US" altLang="zh-CN">
                <a:sym typeface="+mn-ea"/>
              </a:rPr>
              <a:t>ZFP36L1</a:t>
            </a:r>
            <a:r>
              <a:rPr lang="zh-CN" altLang="en-US">
                <a:sym typeface="+mn-ea"/>
              </a:rPr>
              <a:t>的顺式作用。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  <a:lvl6pPr marL="2286000" indent="0">
              <a:buNone/>
              <a:defRPr/>
            </a:lvl6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buFont typeface="Arial" panose="020B0604020202020204" pitchFamily="34" charset="0"/>
              <a:buChar char="●"/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5.xml"/><Relationship Id="rId4" Type="http://schemas.openxmlformats.org/officeDocument/2006/relationships/image" Target="../media/image2.png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image" Target="../media/image25.png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3.png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6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image" Target="../media/image11.png"/><Relationship Id="rId3" Type="http://schemas.openxmlformats.org/officeDocument/2006/relationships/tags" Target="../tags/tag72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../media/image14.png"/><Relationship Id="rId6" Type="http://schemas.openxmlformats.org/officeDocument/2006/relationships/tags" Target="../tags/tag77.xml"/><Relationship Id="rId5" Type="http://schemas.openxmlformats.org/officeDocument/2006/relationships/image" Target="../media/image13.png"/><Relationship Id="rId4" Type="http://schemas.openxmlformats.org/officeDocument/2006/relationships/tags" Target="../tags/tag76.xml"/><Relationship Id="rId3" Type="http://schemas.openxmlformats.org/officeDocument/2006/relationships/image" Target="../media/image12.png"/><Relationship Id="rId2" Type="http://schemas.openxmlformats.org/officeDocument/2006/relationships/tags" Target="../tags/tag75.xml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80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tags" Target="../tags/tag87.xml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3" Type="http://schemas.openxmlformats.org/officeDocument/2006/relationships/notesSlide" Target="../notesSlides/notesSlide8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88.xml"/><Relationship Id="rId10" Type="http://schemas.openxmlformats.org/officeDocument/2006/relationships/image" Target="../media/image2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5565" y="0"/>
            <a:ext cx="12040235" cy="1393190"/>
          </a:xfrm>
        </p:spPr>
        <p:txBody>
          <a:bodyPr>
            <a:normAutofit/>
          </a:bodyPr>
          <a:p>
            <a:r>
              <a:rPr lang="zh-CN" altLang="zh-CN" sz="3200"/>
              <a:t>Pooled ChIP-Seq Links Variation in Transcription Factor Binding to Complex Disease Risk</a:t>
            </a:r>
            <a:endParaRPr lang="zh-CN" altLang="zh-CN" sz="32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42640" y="1506855"/>
            <a:ext cx="5049520" cy="502158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530" y="209550"/>
            <a:ext cx="11442065" cy="812165"/>
          </a:xfrm>
        </p:spPr>
        <p:txBody>
          <a:bodyPr>
            <a:normAutofit fontScale="90000"/>
          </a:bodyPr>
          <a:p>
            <a:r>
              <a:rPr lang="en-US" altLang="zh-CN" sz="3200"/>
              <a:t>bQTLs Provide Candidate Molecular Mechanisms for</a:t>
            </a:r>
            <a:br>
              <a:rPr lang="en-US" altLang="zh-CN" sz="3200"/>
            </a:br>
            <a:r>
              <a:rPr lang="en-US" altLang="zh-CN" sz="3200"/>
              <a:t>Thousands of GWAS-Implicated Variants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387590" y="1581785"/>
            <a:ext cx="4690745" cy="2042160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利用</a:t>
            </a:r>
            <a:r>
              <a:rPr lang="en-US" altLang="zh-CN"/>
              <a:t>bQTL</a:t>
            </a:r>
            <a:r>
              <a:rPr lang="zh-CN" altLang="en-US"/>
              <a:t>猜想</a:t>
            </a:r>
            <a:r>
              <a:rPr lang="zh-CN" altLang="en-US"/>
              <a:t>复杂疾病的分子机理。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14400"/>
            <a:ext cx="7077710" cy="4713605"/>
          </a:xfrm>
          <a:prstGeom prst="rect">
            <a:avLst/>
          </a:prstGeom>
        </p:spPr>
      </p:pic>
      <p:sp>
        <p:nvSpPr>
          <p:cNvPr id="8" name="副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7387590" y="4234815"/>
            <a:ext cx="4690745" cy="223202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分析疾病特异</a:t>
            </a:r>
            <a:r>
              <a:rPr lang="en-US" altLang="zh-CN"/>
              <a:t>bQTL/GWAS</a:t>
            </a:r>
            <a:r>
              <a:rPr lang="zh-CN" altLang="en-US"/>
              <a:t>富集。发现</a:t>
            </a:r>
            <a:r>
              <a:rPr lang="en-US" altLang="zh-CN"/>
              <a:t>bQTL</a:t>
            </a:r>
            <a:r>
              <a:rPr lang="zh-CN" altLang="en-US"/>
              <a:t>与疾病</a:t>
            </a:r>
            <a:r>
              <a:rPr lang="en-US" altLang="zh-CN"/>
              <a:t>SNP</a:t>
            </a:r>
            <a:r>
              <a:rPr lang="zh-CN" altLang="en-US"/>
              <a:t>重叠</a:t>
            </a:r>
            <a:r>
              <a:rPr lang="zh-CN" altLang="en-US"/>
              <a:t>时，对应的</a:t>
            </a:r>
            <a:r>
              <a:rPr lang="en-US" altLang="zh-CN"/>
              <a:t>SNP</a:t>
            </a:r>
            <a:r>
              <a:rPr lang="zh-CN" altLang="en-US"/>
              <a:t>总重叠量可能反而更少。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9" name="左箭头 8"/>
          <p:cNvSpPr/>
          <p:nvPr/>
        </p:nvSpPr>
        <p:spPr>
          <a:xfrm rot="10800000">
            <a:off x="6784975" y="5040630"/>
            <a:ext cx="602615" cy="210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530" y="209550"/>
            <a:ext cx="11442065" cy="812165"/>
          </a:xfrm>
        </p:spPr>
        <p:txBody>
          <a:bodyPr>
            <a:normAutofit fontScale="90000"/>
          </a:bodyPr>
          <a:p>
            <a:r>
              <a:rPr lang="en-US" altLang="zh-CN" sz="3200"/>
              <a:t>Pooled ChIP-Seq for High-Throughput QTL Mapping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681355" y="3669665"/>
            <a:ext cx="9799320" cy="2814320"/>
          </a:xfrm>
        </p:spPr>
        <p:txBody>
          <a:bodyPr>
            <a:normAutofit lnSpcReduction="1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以往</a:t>
            </a:r>
            <a:r>
              <a:rPr lang="en-US" altLang="zh-CN">
                <a:sym typeface="+mn-ea"/>
              </a:rPr>
              <a:t>ChIP-seq</a:t>
            </a:r>
            <a:r>
              <a:rPr lang="zh-CN">
                <a:sym typeface="+mn-ea"/>
              </a:rPr>
              <a:t>方法：</a:t>
            </a:r>
            <a:r>
              <a:rPr lang="zh-CN" altLang="en-US">
                <a:sym typeface="+mn-ea"/>
              </a:rPr>
              <a:t>每次测的样本量小，价格高昂，批次效应难以解决。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改进方法：把所有不同样本的染色质组成混合池，然后只做一次</a:t>
            </a:r>
            <a:r>
              <a:rPr lang="en-US" altLang="zh-CN">
                <a:sym typeface="+mn-ea"/>
              </a:rPr>
              <a:t>ChIP-seq</a:t>
            </a:r>
            <a:r>
              <a:rPr lang="zh-CN" altLang="en-US">
                <a:sym typeface="+mn-ea"/>
              </a:rPr>
              <a:t>。   </a:t>
            </a:r>
            <a:r>
              <a:rPr lang="zh-CN" altLang="en-US"/>
              <a:t>在顺式作用时促进转录因子结合的等位基因（</a:t>
            </a:r>
            <a:r>
              <a:rPr lang="en-US" altLang="zh-CN"/>
              <a:t>SNP</a:t>
            </a:r>
            <a:r>
              <a:rPr lang="zh-CN" altLang="en-US"/>
              <a:t>）</a:t>
            </a:r>
            <a:r>
              <a:rPr lang="zh-CN" altLang="en-US"/>
              <a:t>会在</a:t>
            </a:r>
            <a:r>
              <a:rPr lang="en-US" altLang="zh-CN"/>
              <a:t>ChIP</a:t>
            </a:r>
            <a:r>
              <a:rPr lang="zh-CN" altLang="en-US"/>
              <a:t>后比例变高。</a:t>
            </a:r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85" y="1274445"/>
            <a:ext cx="5425440" cy="20269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5045710" y="148590"/>
            <a:ext cx="6971665" cy="662432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 sz="1800">
                <a:sym typeface="+mn-ea"/>
              </a:rPr>
              <a:t>该图接近中心对称，因为只有两种等位基因时，【</a:t>
            </a:r>
            <a:r>
              <a:rPr lang="en-US" altLang="zh-CN" sz="1800">
                <a:sym typeface="+mn-ea"/>
              </a:rPr>
              <a:t>x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100-x</a:t>
            </a:r>
            <a:r>
              <a:rPr lang="zh-CN" altLang="en-US" sz="1800">
                <a:sym typeface="+mn-ea"/>
              </a:rPr>
              <a:t>】</a:t>
            </a:r>
            <a:r>
              <a:rPr lang="en-US" altLang="zh-CN" sz="1800">
                <a:sym typeface="+mn-ea"/>
              </a:rPr>
              <a:t>-&gt;</a:t>
            </a:r>
            <a:r>
              <a:rPr lang="zh-CN" altLang="en-US" sz="1800">
                <a:sym typeface="+mn-ea"/>
              </a:rPr>
              <a:t>【</a:t>
            </a:r>
            <a:r>
              <a:rPr lang="en-US" altLang="zh-CN" sz="1800">
                <a:sym typeface="+mn-ea"/>
              </a:rPr>
              <a:t>y</a:t>
            </a:r>
            <a:r>
              <a:rPr lang="zh-CN" altLang="en-US" sz="1800">
                <a:sym typeface="+mn-ea"/>
              </a:rPr>
              <a:t>，</a:t>
            </a:r>
            <a:r>
              <a:rPr lang="en-US" altLang="zh-CN" sz="1800">
                <a:sym typeface="+mn-ea"/>
              </a:rPr>
              <a:t>100-y</a:t>
            </a:r>
            <a:r>
              <a:rPr lang="zh-CN" altLang="en-US" sz="1800">
                <a:sym typeface="+mn-ea"/>
              </a:rPr>
              <a:t>】 对应两点 分别是 </a:t>
            </a:r>
            <a:r>
              <a:rPr lang="en-US" altLang="zh-CN" sz="1800">
                <a:sym typeface="+mn-ea"/>
              </a:rPr>
              <a:t>(x,y) (100-x,100-y),</a:t>
            </a:r>
            <a:r>
              <a:rPr lang="zh-CN" altLang="en-US" sz="1800">
                <a:sym typeface="+mn-ea"/>
              </a:rPr>
              <a:t>关于点</a:t>
            </a:r>
            <a:r>
              <a:rPr lang="en-US" altLang="zh-CN" sz="1800">
                <a:sym typeface="+mn-ea"/>
              </a:rPr>
              <a:t>(50,50)</a:t>
            </a:r>
            <a:r>
              <a:rPr lang="zh-CN" altLang="en-US" sz="1800">
                <a:sym typeface="+mn-ea"/>
              </a:rPr>
              <a:t>对称《</a:t>
            </a:r>
            <a:r>
              <a:rPr lang="en-US" altLang="zh-CN" sz="1800">
                <a:sym typeface="+mn-ea"/>
              </a:rPr>
              <a:t>=x+100-x=2*50,y+100-y=2*50</a:t>
            </a:r>
            <a:endParaRPr lang="zh-CN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大部分基因前后的占比不变</a:t>
            </a:r>
            <a:r>
              <a:rPr lang="zh-CN" altLang="en-US">
                <a:sym typeface="+mn-ea"/>
              </a:rPr>
              <a:t>。（其和其的等位基因没有能与转录因子结合的）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筛选出占比明显升高的</a:t>
            </a:r>
            <a:r>
              <a:rPr lang="en-US" altLang="zh-CN"/>
              <a:t>SNP</a:t>
            </a:r>
            <a:r>
              <a:rPr lang="zh-CN" altLang="en-US"/>
              <a:t>，说明与</a:t>
            </a:r>
            <a:r>
              <a:rPr lang="en-US" altLang="zh-CN"/>
              <a:t>TF-binding</a:t>
            </a:r>
            <a:r>
              <a:rPr lang="zh-CN" altLang="en-US"/>
              <a:t>有关。把它们称为</a:t>
            </a:r>
            <a:r>
              <a:rPr lang="en-US" altLang="zh-CN"/>
              <a:t>binding-QTL(bQTL),</a:t>
            </a:r>
            <a:r>
              <a:rPr lang="zh-CN" altLang="en-US"/>
              <a:t>占比约</a:t>
            </a:r>
            <a:r>
              <a:rPr lang="en-US" altLang="zh-CN"/>
              <a:t>0.5%</a:t>
            </a:r>
            <a:r>
              <a:rPr lang="zh-CN" altLang="en-US"/>
              <a:t>到</a:t>
            </a:r>
            <a:r>
              <a:rPr lang="en-US" altLang="zh-CN"/>
              <a:t>3%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SNP</a:t>
            </a:r>
            <a:r>
              <a:rPr lang="zh-CN" altLang="en-US"/>
              <a:t>匹配方向性（？</a:t>
            </a:r>
            <a:endParaRPr lang="en-US" altLang="zh-CN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作者认为方法关键点：</a:t>
            </a:r>
            <a:endParaRPr lang="zh-CN" altLang="en-US"/>
          </a:p>
          <a:p>
            <a:pPr algn="l">
              <a:buFont typeface="Wingdings" panose="05000000000000000000" charset="0"/>
            </a:pPr>
            <a:r>
              <a:rPr lang="en-US" altLang="zh-CN" sz="2000"/>
              <a:t>1.</a:t>
            </a:r>
            <a:r>
              <a:rPr lang="zh-CN" altLang="en-US" sz="2000"/>
              <a:t>通过混合，减少实验次数</a:t>
            </a:r>
            <a:r>
              <a:rPr lang="en-US" altLang="zh-CN" sz="2000"/>
              <a:t>(</a:t>
            </a:r>
            <a:r>
              <a:rPr lang="zh-CN" altLang="en-US" sz="2000"/>
              <a:t>降低成本）和差异（解决批次效应）</a:t>
            </a:r>
            <a:endParaRPr lang="zh-CN" altLang="en-US" sz="2000"/>
          </a:p>
          <a:p>
            <a:pPr algn="l">
              <a:buFont typeface="Wingdings" panose="05000000000000000000" charset="0"/>
            </a:pPr>
            <a:r>
              <a:rPr lang="en-US" altLang="zh-CN" sz="2000"/>
              <a:t>2.</a:t>
            </a:r>
            <a:r>
              <a:rPr lang="zh-CN" altLang="en-US" sz="2000"/>
              <a:t>充分利用等位基因的差异信息</a:t>
            </a:r>
            <a:endParaRPr lang="zh-CN" altLang="en-US" sz="20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" y="3937000"/>
            <a:ext cx="3368040" cy="1915160"/>
          </a:xfrm>
          <a:prstGeom prst="rect">
            <a:avLst/>
          </a:prstGeom>
        </p:spPr>
      </p:pic>
      <p:sp>
        <p:nvSpPr>
          <p:cNvPr id="11" name="下箭头 10"/>
          <p:cNvSpPr/>
          <p:nvPr/>
        </p:nvSpPr>
        <p:spPr>
          <a:xfrm rot="13440000">
            <a:off x="4537710" y="3510280"/>
            <a:ext cx="415925" cy="739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238625" cy="39370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1005" y="3581400"/>
            <a:ext cx="2789555" cy="1297940"/>
          </a:xfrm>
          <a:prstGeom prst="rect">
            <a:avLst/>
          </a:prstGeom>
        </p:spPr>
      </p:pic>
      <p:sp>
        <p:nvSpPr>
          <p:cNvPr id="14" name="下箭头 13"/>
          <p:cNvSpPr/>
          <p:nvPr/>
        </p:nvSpPr>
        <p:spPr>
          <a:xfrm rot="5400000">
            <a:off x="8613140" y="3601720"/>
            <a:ext cx="415925" cy="7391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885" y="5431155"/>
            <a:ext cx="10968990" cy="1139825"/>
          </a:xfrm>
        </p:spPr>
        <p:txBody>
          <a:bodyPr>
            <a:normAutofit fontScale="90000"/>
          </a:bodyPr>
          <a:p>
            <a:r>
              <a:rPr lang="en-US" altLang="zh-CN"/>
              <a:t>SNP “act in the expected direction”?</a:t>
            </a:r>
            <a:br>
              <a:rPr lang="en-US" altLang="zh-CN"/>
            </a:br>
            <a:r>
              <a:rPr lang="en-US" altLang="zh-CN"/>
              <a:t>SNP “directionality agreement”?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5915" y="273685"/>
            <a:ext cx="4512310" cy="2069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15" y="2343150"/>
            <a:ext cx="10964545" cy="962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35" y="3305175"/>
            <a:ext cx="5675630" cy="1997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~%A)057%`2S9YC(FE4EV14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8420" cy="1884045"/>
          </a:xfrm>
          <a:prstGeom prst="rect">
            <a:avLst/>
          </a:prstGeom>
        </p:spPr>
      </p:pic>
      <p:sp>
        <p:nvSpPr>
          <p:cNvPr id="8" name="副标题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099560" y="224790"/>
            <a:ext cx="7896225" cy="147256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bQTLs大部分并不在其影响的TF的结合motif上</a:t>
            </a:r>
            <a:r>
              <a:rPr lang="en-US" altLang="zh-CN">
                <a:sym typeface="+mn-ea"/>
              </a:rPr>
              <a:t>,motif</a:t>
            </a:r>
            <a:r>
              <a:rPr lang="zh-CN" altLang="en-US">
                <a:sym typeface="+mn-ea"/>
              </a:rPr>
              <a:t>上大部分也不是</a:t>
            </a:r>
            <a:r>
              <a:rPr lang="en-US" altLang="zh-CN">
                <a:sym typeface="+mn-ea"/>
              </a:rPr>
              <a:t>bQTLs</a:t>
            </a:r>
            <a:r>
              <a:rPr lang="zh-CN" altLang="en-US">
                <a:sym typeface="+mn-ea"/>
              </a:rPr>
              <a:t>，说明bQTLs可能是（在远离</a:t>
            </a:r>
            <a:r>
              <a:rPr lang="en-US" altLang="zh-CN">
                <a:sym typeface="+mn-ea"/>
              </a:rPr>
              <a:t>motif</a:t>
            </a:r>
            <a:r>
              <a:rPr lang="zh-CN" altLang="en-US">
                <a:sym typeface="+mn-ea"/>
              </a:rPr>
              <a:t>的地方）</a:t>
            </a:r>
            <a:r>
              <a:rPr lang="zh-CN" altLang="en-US">
                <a:sym typeface="+mn-ea"/>
              </a:rPr>
              <a:t>间接影响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的结合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93670"/>
            <a:ext cx="6301740" cy="4100195"/>
          </a:xfrm>
          <a:prstGeom prst="rect">
            <a:avLst/>
          </a:prstGeom>
        </p:spPr>
      </p:pic>
      <p:sp>
        <p:nvSpPr>
          <p:cNvPr id="11" name="副标题 6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5380990" y="1481455"/>
            <a:ext cx="5930900" cy="531241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研究</a:t>
            </a:r>
            <a:r>
              <a:rPr lang="en-US" altLang="zh-CN">
                <a:sym typeface="+mn-ea"/>
              </a:rPr>
              <a:t>bQTLs</a:t>
            </a:r>
            <a:r>
              <a:rPr lang="zh-CN" altLang="en-US">
                <a:sym typeface="+mn-ea"/>
              </a:rPr>
              <a:t>是如何在</a:t>
            </a:r>
            <a:r>
              <a:rPr lang="en-US" altLang="zh-CN">
                <a:sym typeface="+mn-ea"/>
              </a:rPr>
              <a:t>motif</a:t>
            </a:r>
            <a:r>
              <a:rPr lang="zh-CN" altLang="en-US">
                <a:sym typeface="+mn-ea"/>
              </a:rPr>
              <a:t>外起作用的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有研究说高的</a:t>
            </a:r>
            <a:r>
              <a:rPr lang="en-US" altLang="zh-CN">
                <a:sym typeface="+mn-ea"/>
              </a:rPr>
              <a:t>local GC</a:t>
            </a:r>
            <a:r>
              <a:rPr lang="zh-CN" altLang="en-US">
                <a:sym typeface="+mn-ea"/>
              </a:rPr>
              <a:t>含量有利于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的结合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endParaRPr lang="en-US" altLang="zh-CN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大部分</a:t>
            </a:r>
            <a:r>
              <a:rPr lang="en-US" altLang="zh-CN">
                <a:sym typeface="+mn-ea"/>
              </a:rPr>
              <a:t>motif 25bp</a:t>
            </a:r>
            <a:r>
              <a:rPr lang="zh-CN" altLang="en-US">
                <a:sym typeface="+mn-ea"/>
              </a:rPr>
              <a:t>内的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的确有</a:t>
            </a:r>
            <a:r>
              <a:rPr lang="zh-CN" altLang="en-US">
                <a:sym typeface="+mn-ea"/>
              </a:rPr>
              <a:t>很高的</a:t>
            </a:r>
            <a:r>
              <a:rPr lang="en-US" altLang="zh-CN">
                <a:sym typeface="+mn-ea"/>
              </a:rPr>
              <a:t>GC content</a:t>
            </a:r>
            <a:endParaRPr lang="en-US" altLang="zh-CN">
              <a:sym typeface="+mn-ea"/>
            </a:endParaRPr>
          </a:p>
          <a:p>
            <a:pPr algn="l">
              <a:buFont typeface="Wingdings" panose="05000000000000000000" charset="0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TF</a:t>
            </a:r>
            <a:r>
              <a:rPr lang="zh-CN" altLang="en-US"/>
              <a:t>的结合和这些</a:t>
            </a:r>
            <a:r>
              <a:rPr lang="en-US" altLang="zh-CN"/>
              <a:t>motif</a:t>
            </a:r>
            <a:r>
              <a:rPr lang="zh-CN" altLang="en-US"/>
              <a:t>附近高</a:t>
            </a:r>
            <a:r>
              <a:rPr lang="en-US" altLang="zh-CN"/>
              <a:t>GC</a:t>
            </a:r>
            <a:r>
              <a:rPr lang="zh-CN" altLang="en-US"/>
              <a:t>的</a:t>
            </a:r>
            <a:r>
              <a:rPr lang="en-US" altLang="zh-CN"/>
              <a:t>bQTL</a:t>
            </a:r>
            <a:r>
              <a:rPr lang="zh-CN" altLang="en-US"/>
              <a:t>相关？？</a:t>
            </a:r>
            <a:endParaRPr lang="zh-CN" altLang="en-US"/>
          </a:p>
          <a:p>
            <a:pPr algn="l">
              <a:buFont typeface="Wingdings" panose="05000000000000000000" charset="0"/>
            </a:pPr>
            <a:r>
              <a:rPr lang="zh-CN" altLang="en-US"/>
              <a:t>   因为位于</a:t>
            </a:r>
            <a:r>
              <a:rPr lang="en-US" altLang="zh-CN"/>
              <a:t>TF</a:t>
            </a:r>
            <a:r>
              <a:rPr lang="zh-CN" altLang="en-US"/>
              <a:t>结合</a:t>
            </a:r>
            <a:r>
              <a:rPr lang="en-US" altLang="zh-CN"/>
              <a:t>motif</a:t>
            </a:r>
            <a:r>
              <a:rPr lang="zh-CN" altLang="en-US"/>
              <a:t>附近所以这些</a:t>
            </a:r>
            <a:r>
              <a:rPr lang="en-US" altLang="zh-CN"/>
              <a:t>bQTL</a:t>
            </a:r>
            <a:r>
              <a:rPr lang="zh-CN" altLang="en-US"/>
              <a:t>有高</a:t>
            </a:r>
            <a:r>
              <a:rPr lang="en-US" altLang="zh-CN"/>
              <a:t>GC</a:t>
            </a:r>
            <a:r>
              <a:rPr lang="zh-CN" altLang="en-US"/>
              <a:t>量？？</a:t>
            </a:r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8231505" y="2693670"/>
            <a:ext cx="323215" cy="6197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下箭头 12"/>
          <p:cNvSpPr/>
          <p:nvPr/>
        </p:nvSpPr>
        <p:spPr>
          <a:xfrm>
            <a:off x="8231505" y="4329430"/>
            <a:ext cx="312420" cy="6159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658620" y="236855"/>
            <a:ext cx="8749030" cy="812165"/>
          </a:xfrm>
        </p:spPr>
        <p:txBody>
          <a:bodyPr>
            <a:normAutofit fontScale="90000"/>
          </a:bodyPr>
          <a:p>
            <a:r>
              <a:rPr lang="en-US" altLang="zh-CN" sz="3200"/>
              <a:t>Comparing Pooled bQTLs with ChIP-Seq in Individual Samples</a:t>
            </a:r>
            <a:endParaRPr lang="en-US" altLang="zh-CN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" y="974090"/>
            <a:ext cx="5269230" cy="2802890"/>
          </a:xfrm>
          <a:prstGeom prst="rect">
            <a:avLst/>
          </a:prstGeom>
        </p:spPr>
      </p:pic>
      <p:sp>
        <p:nvSpPr>
          <p:cNvPr id="4" name="副标题 6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5361940" y="1173480"/>
            <a:ext cx="6682105" cy="277050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图中的点是作者找到的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在杂合子中的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，发现在</a:t>
            </a:r>
            <a:r>
              <a:rPr lang="en-US" altLang="zh-CN">
                <a:sym typeface="+mn-ea"/>
              </a:rPr>
              <a:t>high-binding</a:t>
            </a:r>
            <a:r>
              <a:rPr lang="zh-CN" altLang="en-US">
                <a:sym typeface="+mn-ea"/>
              </a:rPr>
              <a:t>等位基因中，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reads</a:t>
            </a:r>
            <a:r>
              <a:rPr lang="zh-CN" altLang="en-US">
                <a:sym typeface="+mn-ea"/>
              </a:rPr>
              <a:t>更多。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作者把其中别人认证的等位基因特异的</a:t>
            </a:r>
            <a:r>
              <a:rPr lang="en-US" altLang="zh-CN">
                <a:sym typeface="+mn-ea"/>
              </a:rPr>
              <a:t>QTL</a:t>
            </a:r>
            <a:r>
              <a:rPr lang="zh-CN" altLang="en-US">
                <a:sym typeface="+mn-ea"/>
              </a:rPr>
              <a:t>挑选出来做实验，</a:t>
            </a:r>
            <a:r>
              <a:rPr lang="en-US" altLang="zh-CN">
                <a:sym typeface="+mn-ea"/>
              </a:rPr>
              <a:t>validation rates</a:t>
            </a:r>
            <a:r>
              <a:rPr lang="zh-CN" altLang="en-US">
                <a:sym typeface="+mn-ea"/>
              </a:rPr>
              <a:t>到达</a:t>
            </a:r>
            <a:r>
              <a:rPr lang="en-US" altLang="zh-CN">
                <a:sym typeface="+mn-ea"/>
              </a:rPr>
              <a:t>99%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</p:txBody>
      </p:sp>
      <p:pic>
        <p:nvPicPr>
          <p:cNvPr id="6" name="图片 5" descr="ULQ@PVAVFT(J_Q5)JOZF}VW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05" y="4140835"/>
            <a:ext cx="3035300" cy="2717165"/>
          </a:xfrm>
          <a:prstGeom prst="rect">
            <a:avLst/>
          </a:prstGeom>
        </p:spPr>
      </p:pic>
      <p:sp>
        <p:nvSpPr>
          <p:cNvPr id="7" name="左箭头 6"/>
          <p:cNvSpPr/>
          <p:nvPr/>
        </p:nvSpPr>
        <p:spPr>
          <a:xfrm rot="10800000">
            <a:off x="3417570" y="428688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 rot="10800000">
            <a:off x="4976495" y="1849120"/>
            <a:ext cx="654685" cy="64516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4160520" y="3876675"/>
            <a:ext cx="7941945" cy="1181735"/>
          </a:xfrm>
        </p:spPr>
        <p:txBody>
          <a:bodyPr>
            <a:normAutofit fontScale="90000" lnSpcReduction="2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比较</a:t>
            </a:r>
            <a:r>
              <a:rPr lang="en-US" altLang="zh-CN">
                <a:sym typeface="+mn-ea"/>
              </a:rPr>
              <a:t>effect size,</a:t>
            </a:r>
            <a:r>
              <a:rPr lang="zh-CN" altLang="en-US">
                <a:sym typeface="+mn-ea"/>
              </a:rPr>
              <a:t>发现具有相关性。（皮尔逊系数</a:t>
            </a:r>
            <a:r>
              <a:rPr lang="en-US" altLang="zh-CN">
                <a:sym typeface="+mn-ea"/>
              </a:rPr>
              <a:t>r=0.575,p=5*10^-9) </a:t>
            </a:r>
            <a:r>
              <a:rPr lang="zh-CN" altLang="en-US">
                <a:sym typeface="+mn-ea"/>
              </a:rPr>
              <a:t>说明</a:t>
            </a:r>
            <a:r>
              <a:rPr lang="en-US" altLang="zh-CN">
                <a:sym typeface="+mn-ea"/>
              </a:rPr>
              <a:t>pooled</a:t>
            </a:r>
            <a:r>
              <a:rPr lang="zh-CN" altLang="en-US">
                <a:sym typeface="+mn-ea"/>
              </a:rPr>
              <a:t>方法和</a:t>
            </a:r>
            <a:r>
              <a:rPr lang="zh-CN" altLang="en-US">
                <a:sym typeface="+mn-ea"/>
              </a:rPr>
              <a:t>individual方法测得的结果是</a:t>
            </a:r>
            <a:r>
              <a:rPr lang="zh-CN" altLang="en-US">
                <a:sym typeface="+mn-ea"/>
              </a:rPr>
              <a:t>一致的。</a:t>
            </a: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265" y="4544060"/>
            <a:ext cx="2870200" cy="2313940"/>
          </a:xfrm>
          <a:prstGeom prst="rect">
            <a:avLst/>
          </a:prstGeom>
        </p:spPr>
      </p:pic>
      <p:sp>
        <p:nvSpPr>
          <p:cNvPr id="12" name="副标题 8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3815080" y="5342890"/>
            <a:ext cx="4930775" cy="118173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/>
              <a:t>pooled</a:t>
            </a:r>
            <a:r>
              <a:rPr lang="zh-CN" altLang="en-US"/>
              <a:t>方法每个</a:t>
            </a:r>
            <a:r>
              <a:rPr lang="en-US" altLang="zh-CN"/>
              <a:t>read</a:t>
            </a:r>
            <a:r>
              <a:rPr lang="zh-CN" altLang="en-US"/>
              <a:t>，每次</a:t>
            </a:r>
            <a:r>
              <a:rPr lang="en-US" altLang="zh-CN"/>
              <a:t>ChIP</a:t>
            </a:r>
            <a:r>
              <a:rPr lang="zh-CN" altLang="en-US"/>
              <a:t>的</a:t>
            </a:r>
            <a:r>
              <a:rPr lang="en-US" altLang="zh-CN"/>
              <a:t>QTL</a:t>
            </a:r>
            <a:r>
              <a:rPr lang="zh-CN" altLang="en-US"/>
              <a:t>数</a:t>
            </a:r>
            <a:r>
              <a:rPr lang="zh-CN" altLang="en-US"/>
              <a:t>当然更高。</a:t>
            </a:r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8444865" y="545147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6530" y="209550"/>
            <a:ext cx="11442065" cy="812165"/>
          </a:xfrm>
        </p:spPr>
        <p:txBody>
          <a:bodyPr>
            <a:normAutofit/>
          </a:bodyPr>
          <a:p>
            <a:r>
              <a:rPr lang="en-US" altLang="zh-CN" sz="3200"/>
              <a:t>Comparing bQTLs with Other Molecular QTLs</a:t>
            </a:r>
            <a:endParaRPr lang="en-US" altLang="zh-CN" sz="3200"/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4028440" y="1121410"/>
            <a:ext cx="7916545" cy="1738630"/>
          </a:xfrm>
        </p:spPr>
        <p:txBody>
          <a:bodyPr>
            <a:normAutofit fontScale="9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探索</a:t>
            </a:r>
            <a:r>
              <a:rPr lang="en-US" altLang="zh-CN"/>
              <a:t>TF-binding</a:t>
            </a:r>
            <a:r>
              <a:rPr lang="zh-CN" altLang="en-US"/>
              <a:t>和其他</a:t>
            </a:r>
            <a:r>
              <a:rPr lang="en-US" altLang="zh-CN"/>
              <a:t>QTL</a:t>
            </a:r>
            <a:r>
              <a:rPr lang="zh-CN" altLang="en-US"/>
              <a:t>的联系。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/>
              <a:t>dsQTL</a:t>
            </a:r>
            <a:r>
              <a:rPr lang="zh-CN" altLang="en-US"/>
              <a:t>（染色质结合</a:t>
            </a:r>
            <a:r>
              <a:rPr lang="en-US" altLang="zh-CN"/>
              <a:t>QTL</a:t>
            </a:r>
            <a:r>
              <a:rPr lang="zh-CN" altLang="en-US"/>
              <a:t>）富集倍数最高，因为（已知）它们与</a:t>
            </a:r>
            <a:r>
              <a:rPr lang="en-US" altLang="zh-CN"/>
              <a:t>TF binding</a:t>
            </a:r>
            <a:r>
              <a:rPr lang="zh-CN" altLang="en-US"/>
              <a:t>直接相关。</a:t>
            </a:r>
            <a:r>
              <a:rPr lang="en-US" altLang="zh-CN"/>
              <a:t>mQTL(DNA</a:t>
            </a:r>
            <a:r>
              <a:rPr lang="zh-CN" altLang="en-US"/>
              <a:t>甲基化</a:t>
            </a:r>
            <a:r>
              <a:rPr lang="en-US" altLang="zh-CN"/>
              <a:t>QTL)</a:t>
            </a:r>
            <a:r>
              <a:rPr lang="zh-CN" altLang="en-US"/>
              <a:t>富集倍数最低，说明</a:t>
            </a:r>
            <a:r>
              <a:rPr lang="en-US" altLang="zh-CN">
                <a:sym typeface="+mn-ea"/>
              </a:rPr>
              <a:t>TF-bind</a:t>
            </a:r>
            <a:r>
              <a:rPr lang="zh-CN" altLang="en-US">
                <a:sym typeface="+mn-ea"/>
              </a:rPr>
              <a:t>与</a:t>
            </a:r>
            <a:r>
              <a:rPr lang="zh-CN" altLang="en-US"/>
              <a:t>甲基化无关。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9640"/>
            <a:ext cx="3663315" cy="4810760"/>
          </a:xfrm>
          <a:prstGeom prst="rect">
            <a:avLst/>
          </a:prstGeom>
        </p:spPr>
      </p:pic>
      <p:sp>
        <p:nvSpPr>
          <p:cNvPr id="13" name="左箭头 12"/>
          <p:cNvSpPr/>
          <p:nvPr/>
        </p:nvSpPr>
        <p:spPr>
          <a:xfrm rot="10800000">
            <a:off x="3575685" y="215201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7955" y="2823210"/>
            <a:ext cx="4424045" cy="4034790"/>
          </a:xfrm>
          <a:prstGeom prst="rect">
            <a:avLst/>
          </a:prstGeom>
        </p:spPr>
      </p:pic>
      <p:sp>
        <p:nvSpPr>
          <p:cNvPr id="7" name="副标题 2"/>
          <p:cNvSpPr/>
          <p:nvPr/>
        </p:nvSpPr>
        <p:spPr>
          <a:xfrm>
            <a:off x="2250440" y="4265930"/>
            <a:ext cx="5104765" cy="1738630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/>
              <a:t>选用的</a:t>
            </a:r>
            <a:r>
              <a:rPr lang="en-US" altLang="zh-CN"/>
              <a:t>TF</a:t>
            </a:r>
            <a:r>
              <a:rPr lang="zh-CN" altLang="en-US"/>
              <a:t>与转录激活有关，</a:t>
            </a:r>
            <a:r>
              <a:rPr lang="en-US" altLang="zh-CN"/>
              <a:t>bQTL</a:t>
            </a:r>
            <a:r>
              <a:rPr lang="zh-CN" altLang="en-US"/>
              <a:t>的作用方向上应该有组蛋白修饰，染色质结合，</a:t>
            </a:r>
            <a:r>
              <a:rPr lang="en-US" altLang="zh-CN"/>
              <a:t>mRNA</a:t>
            </a:r>
            <a:r>
              <a:rPr lang="zh-CN" altLang="en-US"/>
              <a:t>合成，直接控制转录的基因。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高的</a:t>
            </a:r>
            <a:r>
              <a:rPr lang="en-US" altLang="zh-CN"/>
              <a:t>SNP</a:t>
            </a:r>
            <a:r>
              <a:rPr lang="zh-CN" altLang="en-US"/>
              <a:t>匹配方向性验证了这一点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</p:txBody>
      </p:sp>
      <p:sp>
        <p:nvSpPr>
          <p:cNvPr id="8" name="左箭头 7"/>
          <p:cNvSpPr/>
          <p:nvPr/>
        </p:nvSpPr>
        <p:spPr>
          <a:xfrm>
            <a:off x="7355205" y="476313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0" y="0"/>
            <a:ext cx="11442065" cy="619125"/>
          </a:xfrm>
        </p:spPr>
        <p:txBody>
          <a:bodyPr>
            <a:normAutofit fontScale="90000"/>
          </a:bodyPr>
          <a:p>
            <a:r>
              <a:rPr lang="en-US" altLang="zh-CN" sz="3200"/>
              <a:t>Inferring Cooperative Binding and Pioneer Factors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56840" y="1317580"/>
            <a:ext cx="9799200" cy="1472400"/>
          </a:xfrm>
        </p:spPr>
        <p:txBody>
          <a:bodyPr>
            <a:normAutofit/>
          </a:bodyPr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algn="l"/>
            <a:endParaRPr lang="en-US" altLang="zh-CN"/>
          </a:p>
          <a:p>
            <a:pPr algn="l"/>
            <a:endParaRPr lang="en-US" altLang="zh-CN"/>
          </a:p>
        </p:txBody>
      </p:sp>
      <p:sp>
        <p:nvSpPr>
          <p:cNvPr id="3" name="副标题 2"/>
          <p:cNvSpPr/>
          <p:nvPr/>
        </p:nvSpPr>
        <p:spPr>
          <a:xfrm>
            <a:off x="3437890" y="933450"/>
            <a:ext cx="7916545" cy="396367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不同</a:t>
            </a:r>
            <a:r>
              <a:rPr lang="en-US" altLang="zh-CN"/>
              <a:t>bQTL</a:t>
            </a:r>
            <a:r>
              <a:rPr lang="zh-CN" altLang="en-US"/>
              <a:t>除了富集倍数的</a:t>
            </a:r>
            <a:r>
              <a:rPr lang="en-US" altLang="zh-CN"/>
              <a:t>overlap</a:t>
            </a:r>
            <a:r>
              <a:rPr lang="zh-CN" altLang="en-US"/>
              <a:t>很高，而且</a:t>
            </a:r>
            <a:r>
              <a:rPr lang="zh-CN">
                <a:sym typeface="+mn-ea"/>
              </a:rPr>
              <a:t>作用于一种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可能</a:t>
            </a:r>
            <a:r>
              <a:rPr lang="zh-CN" altLang="en-US">
                <a:sym typeface="+mn-ea"/>
              </a:rPr>
              <a:t>会作用于其他种类。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猜想可能一个</a:t>
            </a:r>
            <a:r>
              <a:rPr lang="en-US" altLang="zh-CN"/>
              <a:t>variant</a:t>
            </a:r>
            <a:r>
              <a:rPr lang="zh-CN" altLang="en-US"/>
              <a:t>可以通过影响</a:t>
            </a:r>
            <a:r>
              <a:rPr lang="en-US" altLang="zh-CN"/>
              <a:t>“</a:t>
            </a:r>
            <a:r>
              <a:rPr lang="zh-CN" altLang="en-US"/>
              <a:t>先导</a:t>
            </a:r>
            <a:r>
              <a:rPr lang="en-US" altLang="zh-CN"/>
              <a:t>”TF</a:t>
            </a:r>
            <a:r>
              <a:rPr lang="zh-CN" altLang="en-US"/>
              <a:t>的</a:t>
            </a:r>
            <a:r>
              <a:rPr lang="en-US" altLang="zh-CN"/>
              <a:t>binding</a:t>
            </a:r>
            <a:r>
              <a:rPr lang="zh-CN" altLang="en-US"/>
              <a:t>来间接影响其他的</a:t>
            </a:r>
            <a:r>
              <a:rPr lang="en-US" altLang="zh-CN"/>
              <a:t>TF-binding</a:t>
            </a:r>
            <a:r>
              <a:rPr lang="zh-CN" altLang="en-US"/>
              <a:t>。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测试两种已知为协作的</a:t>
            </a:r>
            <a:r>
              <a:rPr lang="en-US" altLang="zh-CN"/>
              <a:t>TF</a:t>
            </a:r>
            <a:r>
              <a:rPr lang="zh-CN" altLang="en-US"/>
              <a:t>，发现其中位于一个</a:t>
            </a:r>
            <a:r>
              <a:rPr lang="en-US" altLang="zh-CN"/>
              <a:t>TF-motif</a:t>
            </a:r>
            <a:r>
              <a:rPr lang="zh-CN" altLang="en-US"/>
              <a:t>的</a:t>
            </a:r>
            <a:r>
              <a:rPr lang="en-US" altLang="zh-CN"/>
              <a:t>SNP</a:t>
            </a:r>
            <a:r>
              <a:rPr lang="zh-CN" altLang="en-US"/>
              <a:t>的确会促进另一个</a:t>
            </a:r>
            <a:r>
              <a:rPr lang="en-US" altLang="zh-CN"/>
              <a:t>TF</a:t>
            </a:r>
            <a:r>
              <a:rPr lang="zh-CN" altLang="en-US"/>
              <a:t>的结合。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090" y="720725"/>
            <a:ext cx="2633345" cy="2096770"/>
          </a:xfrm>
          <a:prstGeom prst="rect">
            <a:avLst/>
          </a:prstGeom>
        </p:spPr>
      </p:pic>
      <p:sp>
        <p:nvSpPr>
          <p:cNvPr id="5" name="左箭头 4"/>
          <p:cNvSpPr/>
          <p:nvPr/>
        </p:nvSpPr>
        <p:spPr>
          <a:xfrm rot="10800000">
            <a:off x="2877185" y="151955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975" y="2579370"/>
            <a:ext cx="2442210" cy="2317750"/>
          </a:xfrm>
          <a:prstGeom prst="rect">
            <a:avLst/>
          </a:prstGeom>
        </p:spPr>
      </p:pic>
      <p:sp>
        <p:nvSpPr>
          <p:cNvPr id="8" name="左箭头 7"/>
          <p:cNvSpPr/>
          <p:nvPr/>
        </p:nvSpPr>
        <p:spPr>
          <a:xfrm rot="10800000">
            <a:off x="2684145" y="340677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9240" y="4665345"/>
            <a:ext cx="4825365" cy="2066925"/>
          </a:xfrm>
          <a:prstGeom prst="rect">
            <a:avLst/>
          </a:prstGeom>
        </p:spPr>
      </p:pic>
      <p:sp>
        <p:nvSpPr>
          <p:cNvPr id="10" name="副标题 2"/>
          <p:cNvSpPr/>
          <p:nvPr/>
        </p:nvSpPr>
        <p:spPr>
          <a:xfrm>
            <a:off x="135255" y="4897120"/>
            <a:ext cx="6483985" cy="197485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将上述实验拓展来筛选，发现转录因子</a:t>
            </a:r>
            <a:r>
              <a:rPr lang="en-US" altLang="zh-CN">
                <a:sym typeface="+mn-ea"/>
              </a:rPr>
              <a:t>CTCF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motif</a:t>
            </a:r>
            <a:r>
              <a:rPr lang="zh-CN" altLang="en-US">
                <a:sym typeface="+mn-ea"/>
              </a:rPr>
              <a:t>与五种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都能结合。</a:t>
            </a:r>
            <a:endParaRPr lang="zh-CN">
              <a:sym typeface="+mn-ea"/>
            </a:endParaRPr>
          </a:p>
          <a:p>
            <a:pPr algn="l">
              <a:buFont typeface="Wingdings" panose="05000000000000000000" charset="0"/>
              <a:buChar char="l"/>
            </a:pPr>
            <a:r>
              <a:rPr lang="zh-CN">
                <a:sym typeface="+mn-ea"/>
              </a:rPr>
              <a:t>验证</a:t>
            </a:r>
            <a:r>
              <a:rPr lang="en-US" altLang="zh-CN">
                <a:sym typeface="+mn-ea"/>
              </a:rPr>
              <a:t>CTCF</a:t>
            </a:r>
            <a:r>
              <a:rPr lang="zh-CN" altLang="en-US">
                <a:sym typeface="+mn-ea"/>
              </a:rPr>
              <a:t>与五种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的关联。猜想</a:t>
            </a:r>
            <a:r>
              <a:rPr lang="en-US" altLang="zh-CN">
                <a:sym typeface="+mn-ea"/>
              </a:rPr>
              <a:t>CTCF</a:t>
            </a:r>
            <a:r>
              <a:rPr lang="zh-CN" altLang="en-US">
                <a:sym typeface="+mn-ea"/>
              </a:rPr>
              <a:t>可能是改变基因</a:t>
            </a:r>
            <a:r>
              <a:rPr lang="en-US" altLang="zh-CN">
                <a:sym typeface="+mn-ea"/>
              </a:rPr>
              <a:t>landscape</a:t>
            </a:r>
            <a:r>
              <a:rPr lang="zh-CN" altLang="en-US">
                <a:sym typeface="+mn-ea"/>
              </a:rPr>
              <a:t>，促进其他</a:t>
            </a:r>
            <a:r>
              <a:rPr lang="en-US" altLang="zh-CN">
                <a:sym typeface="+mn-ea"/>
              </a:rPr>
              <a:t>TF</a:t>
            </a:r>
            <a:r>
              <a:rPr lang="zh-CN" altLang="en-US">
                <a:sym typeface="+mn-ea"/>
              </a:rPr>
              <a:t>结合的</a:t>
            </a:r>
            <a:r>
              <a:rPr lang="zh-CN" altLang="en-US">
                <a:sym typeface="+mn-ea"/>
              </a:rPr>
              <a:t>先导。</a:t>
            </a:r>
            <a:endParaRPr lang="zh-CN" altLang="en-US">
              <a:sym typeface="+mn-ea"/>
            </a:endParaRPr>
          </a:p>
        </p:txBody>
      </p:sp>
      <p:sp>
        <p:nvSpPr>
          <p:cNvPr id="11" name="左箭头 10"/>
          <p:cNvSpPr/>
          <p:nvPr/>
        </p:nvSpPr>
        <p:spPr>
          <a:xfrm>
            <a:off x="5859145" y="5169535"/>
            <a:ext cx="849630" cy="49911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887095" y="91440"/>
            <a:ext cx="10841355" cy="812165"/>
          </a:xfrm>
        </p:spPr>
        <p:txBody>
          <a:bodyPr>
            <a:normAutofit fontScale="90000"/>
          </a:bodyPr>
          <a:p>
            <a:r>
              <a:rPr lang="en-US" altLang="zh-CN" sz="3200"/>
              <a:t>bQTLs Can Mediate Long-Range Effects on</a:t>
            </a:r>
            <a:br>
              <a:rPr lang="en-US" altLang="zh-CN" sz="3200"/>
            </a:br>
            <a:r>
              <a:rPr lang="en-US" altLang="zh-CN" sz="3200"/>
              <a:t>Transcription</a:t>
            </a:r>
            <a:endParaRPr lang="en-US" altLang="zh-CN" sz="320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601335" y="1341755"/>
            <a:ext cx="6529070" cy="2482850"/>
          </a:xfrm>
        </p:spPr>
        <p:txBody>
          <a:bodyPr>
            <a:normAutofit fontScale="80000"/>
          </a:bodyPr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顺式作用一般只影响附近的染色质和转录。但</a:t>
            </a:r>
            <a:r>
              <a:rPr lang="en-US" altLang="zh-CN"/>
              <a:t>bQTL</a:t>
            </a:r>
            <a:r>
              <a:rPr lang="zh-CN" altLang="en-US"/>
              <a:t>大部分不在</a:t>
            </a:r>
            <a:r>
              <a:rPr lang="en-US" altLang="zh-CN"/>
              <a:t>motif</a:t>
            </a:r>
            <a:r>
              <a:rPr lang="zh-CN" altLang="en-US"/>
              <a:t>内</a:t>
            </a:r>
            <a:r>
              <a:rPr lang="en-US" altLang="zh-CN"/>
              <a:t>--&gt;</a:t>
            </a:r>
            <a:r>
              <a:rPr lang="en-US" altLang="zh-CN">
                <a:sym typeface="+mn-ea"/>
              </a:rPr>
              <a:t>bQT</a:t>
            </a:r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应该能影响远处位点。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zh-CN" altLang="en-US"/>
              <a:t>例子：一个</a:t>
            </a:r>
            <a:r>
              <a:rPr lang="en-US" altLang="zh-CN"/>
              <a:t>bQTL</a:t>
            </a:r>
            <a:r>
              <a:rPr lang="zh-CN" altLang="en-US"/>
              <a:t>的</a:t>
            </a:r>
            <a:r>
              <a:rPr lang="en-US" altLang="zh-CN"/>
              <a:t>motif</a:t>
            </a:r>
            <a:r>
              <a:rPr lang="zh-CN" altLang="en-US"/>
              <a:t>，能与五种</a:t>
            </a:r>
            <a:r>
              <a:rPr lang="en-US" altLang="zh-CN"/>
              <a:t>TF</a:t>
            </a:r>
            <a:r>
              <a:rPr lang="zh-CN" altLang="en-US"/>
              <a:t>结合。还是</a:t>
            </a:r>
            <a:r>
              <a:rPr lang="en-US" altLang="zh-CN"/>
              <a:t>5</a:t>
            </a:r>
            <a:r>
              <a:rPr lang="zh-CN" altLang="en-US"/>
              <a:t>种基因的</a:t>
            </a:r>
            <a:r>
              <a:rPr lang="en-US" altLang="zh-CN"/>
              <a:t>eQTL</a:t>
            </a:r>
            <a:r>
              <a:rPr lang="zh-CN" altLang="en-US"/>
              <a:t>。（说明</a:t>
            </a:r>
            <a:r>
              <a:rPr lang="en-US" altLang="zh-CN">
                <a:sym typeface="+mn-ea"/>
              </a:rPr>
              <a:t>bQT</a:t>
            </a:r>
            <a:r>
              <a:rPr lang="en-US">
                <a:sym typeface="+mn-ea"/>
              </a:rPr>
              <a:t>L</a:t>
            </a:r>
            <a:r>
              <a:rPr lang="zh-CN" altLang="en-US">
                <a:sym typeface="+mn-ea"/>
              </a:rPr>
              <a:t>的确能</a:t>
            </a:r>
            <a:r>
              <a:rPr lang="zh-CN" altLang="en-US">
                <a:sym typeface="+mn-ea"/>
              </a:rPr>
              <a:t>影响远处位点。）</a:t>
            </a:r>
            <a:endParaRPr lang="zh-CN" altLang="en-US"/>
          </a:p>
          <a:p>
            <a:pPr marL="342900" indent="-342900" algn="l">
              <a:buFont typeface="Wingdings" panose="05000000000000000000" charset="0"/>
              <a:buChar char="l"/>
            </a:pPr>
            <a:endParaRPr lang="zh-CN" altLang="en-US"/>
          </a:p>
          <a:p>
            <a:pPr algn="l"/>
            <a:endParaRPr lang="en-US" altLang="zh-CN"/>
          </a:p>
        </p:txBody>
      </p:sp>
      <p:pic>
        <p:nvPicPr>
          <p:cNvPr id="6" name="图片 5" descr="~%A)057%`2S9YC(FE4EV14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5" y="339725"/>
            <a:ext cx="3970020" cy="1933575"/>
          </a:xfrm>
          <a:prstGeom prst="rect">
            <a:avLst/>
          </a:prstGeom>
        </p:spPr>
      </p:pic>
      <p:sp>
        <p:nvSpPr>
          <p:cNvPr id="3" name="左箭头 2"/>
          <p:cNvSpPr/>
          <p:nvPr/>
        </p:nvSpPr>
        <p:spPr>
          <a:xfrm rot="10800000">
            <a:off x="4813935" y="1341755"/>
            <a:ext cx="695325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73300"/>
            <a:ext cx="5374640" cy="23514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538980"/>
            <a:ext cx="2967355" cy="2319020"/>
          </a:xfrm>
          <a:prstGeom prst="rect">
            <a:avLst/>
          </a:prstGeom>
        </p:spPr>
      </p:pic>
      <p:sp>
        <p:nvSpPr>
          <p:cNvPr id="9" name="左箭头 8"/>
          <p:cNvSpPr/>
          <p:nvPr/>
        </p:nvSpPr>
        <p:spPr>
          <a:xfrm rot="10800000">
            <a:off x="5170805" y="2562860"/>
            <a:ext cx="602615" cy="210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505" y="4538980"/>
            <a:ext cx="2385060" cy="2320925"/>
          </a:xfrm>
          <a:prstGeom prst="rect">
            <a:avLst/>
          </a:prstGeom>
        </p:spPr>
      </p:pic>
      <p:sp>
        <p:nvSpPr>
          <p:cNvPr id="11" name="副标题 6"/>
          <p:cNvSpPr>
            <a:spLocks noGrp="1"/>
          </p:cNvSpPr>
          <p:nvPr>
            <p:custDataLst>
              <p:tags r:id="rId8"/>
            </p:custDataLst>
          </p:nvPr>
        </p:nvSpPr>
        <p:spPr>
          <a:xfrm>
            <a:off x="5601335" y="3416935"/>
            <a:ext cx="3863975" cy="3441700"/>
          </a:xfrm>
          <a:prstGeom prst="rect">
            <a:avLst/>
          </a:prstGeom>
        </p:spPr>
        <p:txBody>
          <a:bodyPr vert="horz" lIns="90000" tIns="46800" rIns="90000" bIns="46800" rtlCol="0">
            <a:normAutofit fontScale="80000"/>
          </a:bodyPr>
          <a:lstStyle>
            <a:lvl1pPr mar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tabLst>
                <a:tab pos="1609725" algn="l"/>
                <a:tab pos="1609725" algn="l"/>
                <a:tab pos="1609725" algn="l"/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charset="0"/>
              <a:buChar char="l"/>
            </a:pPr>
            <a:r>
              <a:rPr lang="en-US">
                <a:sym typeface="+mn-ea"/>
              </a:rPr>
              <a:t>bQTL</a:t>
            </a:r>
            <a:r>
              <a:rPr lang="zh-CN" altLang="en-US">
                <a:sym typeface="+mn-ea"/>
              </a:rPr>
              <a:t>与近距离的 启动子相关的</a:t>
            </a:r>
            <a:r>
              <a:rPr lang="en-US" altLang="zh-CN">
                <a:sym typeface="+mn-ea"/>
              </a:rPr>
              <a:t>hQTL</a:t>
            </a:r>
            <a:r>
              <a:rPr lang="zh-CN" altLang="en-US">
                <a:sym typeface="+mn-ea"/>
              </a:rPr>
              <a:t>关联更大。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与远距离的 增强子相关的</a:t>
            </a:r>
            <a:r>
              <a:rPr lang="en-US" altLang="zh-CN">
                <a:sym typeface="+mn-ea"/>
              </a:rPr>
              <a:t>hQTL</a:t>
            </a:r>
            <a:r>
              <a:rPr lang="zh-CN" altLang="en-US">
                <a:sym typeface="+mn-ea"/>
              </a:rPr>
              <a:t>关联更大。（因为增强子影响更远距离的染色体，启动子影响更近距离的染色体）</a:t>
            </a:r>
            <a:endParaRPr lang="zh-CN" altLang="en-US">
              <a:sym typeface="+mn-ea"/>
            </a:endParaRPr>
          </a:p>
          <a:p>
            <a:pPr marL="342900" indent="-342900" algn="l">
              <a:buFont typeface="Wingdings" panose="05000000000000000000" charset="0"/>
              <a:buChar char="l"/>
            </a:pPr>
            <a:r>
              <a:rPr lang="en-US" altLang="zh-CN">
                <a:sym typeface="+mn-ea"/>
              </a:rPr>
              <a:t>bQTL</a:t>
            </a:r>
            <a:r>
              <a:rPr lang="zh-CN" altLang="en-US">
                <a:sym typeface="+mn-ea"/>
              </a:rPr>
              <a:t>的确能影响远近距离的转录。</a:t>
            </a:r>
            <a:endParaRPr lang="zh-CN" altLang="en-US">
              <a:sym typeface="+mn-ea"/>
            </a:endParaRPr>
          </a:p>
        </p:txBody>
      </p:sp>
      <p:sp>
        <p:nvSpPr>
          <p:cNvPr id="12" name="左箭头 11"/>
          <p:cNvSpPr/>
          <p:nvPr/>
        </p:nvSpPr>
        <p:spPr>
          <a:xfrm rot="18000000">
            <a:off x="2082165" y="4486275"/>
            <a:ext cx="695325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 rot="10800000">
            <a:off x="2734945" y="5896610"/>
            <a:ext cx="695325" cy="3035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3495" y="3123565"/>
            <a:ext cx="2008505" cy="176149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83495" y="4885055"/>
            <a:ext cx="2030095" cy="1647825"/>
          </a:xfrm>
          <a:prstGeom prst="rect">
            <a:avLst/>
          </a:prstGeom>
        </p:spPr>
      </p:pic>
      <p:sp>
        <p:nvSpPr>
          <p:cNvPr id="16" name="左箭头 15"/>
          <p:cNvSpPr/>
          <p:nvPr/>
        </p:nvSpPr>
        <p:spPr>
          <a:xfrm>
            <a:off x="9239885" y="3583940"/>
            <a:ext cx="795655" cy="240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箭头 16"/>
          <p:cNvSpPr/>
          <p:nvPr/>
        </p:nvSpPr>
        <p:spPr>
          <a:xfrm>
            <a:off x="9239885" y="5080635"/>
            <a:ext cx="795655" cy="2406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加号 18"/>
          <p:cNvSpPr/>
          <p:nvPr/>
        </p:nvSpPr>
        <p:spPr>
          <a:xfrm>
            <a:off x="7166610" y="4058285"/>
            <a:ext cx="288290" cy="28829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下箭头 19"/>
          <p:cNvSpPr/>
          <p:nvPr/>
        </p:nvSpPr>
        <p:spPr>
          <a:xfrm>
            <a:off x="7273290" y="5639435"/>
            <a:ext cx="75565" cy="2571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PLACING_PICTURE_USER_VIEWPORT" val="{&quot;height&quot;:7908,&quot;width&quot;:7952}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2000</Words>
  <Application>WPS 演示</Application>
  <PresentationFormat>宽屏</PresentationFormat>
  <Paragraphs>81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Pooled ChIP-Seq Links Variation in Transcription Factor Binding to Complex Disease Risk</vt:lpstr>
      <vt:lpstr>Pooled ChIP-Seq for High-Throughput QTL Mapping</vt:lpstr>
      <vt:lpstr>PowerPoint 演示文稿</vt:lpstr>
      <vt:lpstr>PowerPoint 演示文稿</vt:lpstr>
      <vt:lpstr>PowerPoint 演示文稿</vt:lpstr>
      <vt:lpstr>Comparing Pooled bQTLs with ChIP-Seq in Individual Samples</vt:lpstr>
      <vt:lpstr>Comparing bQTLs with Other Molecular QTLs</vt:lpstr>
      <vt:lpstr>Inferring Cooperative Binding and Pioneer Factors</vt:lpstr>
      <vt:lpstr>bQTLs Can Mediate Long-Range Effects on Transcription</vt:lpstr>
      <vt:lpstr>bQTLs Provide Candidate Molecular Mechanisms for Thousands of GWAS-Implicated Variants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朱淼松</cp:lastModifiedBy>
  <cp:revision>427</cp:revision>
  <dcterms:created xsi:type="dcterms:W3CDTF">2019-06-19T02:08:00Z</dcterms:created>
  <dcterms:modified xsi:type="dcterms:W3CDTF">2021-04-01T02:30:39Z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2052-11.1.0.9998</vt:lpwstr>
  </property>
</Properties>
</file>