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56" r:id="rId5"/>
    <p:sldId id="457" r:id="rId6"/>
    <p:sldId id="458" r:id="rId7"/>
    <p:sldId id="459" r:id="rId8"/>
    <p:sldId id="460" r:id="rId9"/>
    <p:sldId id="4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9T09:21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654,'-3'1,"-2"-1,-1 0,1 0,2 0,-3-1,3 0,-2 1,2 0,-2-4,2 4,-2 0,2-1,-5 1,0-4,5 4,0 0,0 0,0-1,0 1,0 0,0 0,0 0,0 0,-3-4,3 4,0 0,0 0,-1 0,-2 0,3 0,0-1,-2 1,2 0,-1-2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9T09:21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577,'-4'-1,"1"4,0 4,-1-4,1 1,-1-1,-3 6,4-5,-1-1,2 3,1-3,-1 0,-4 1,3 3,-1-2,1-2,-1-2,2 3,-1-1,0-1,-2 1,2 2,0-2,1 0,-2 0,1 3,-3-4,3 0,-3 4,2-1,2-2,-2-1,2 1,-2 1,1-1,0 0,-2 4,1-4,1 0,0 0,2 0,-4 3,2 2,-2-3,2-2,0 0,1 0,0 0,-1 0,0 0,0 0,-2 2,3-2,1 0,-3 1,1-1,0 0,0 2,0-1,-1 1,2-2,-1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9T09:21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784,'-2'3,"-2"-1,1 2,0-3,0 2,0 0,0-1,-4 1,3 2,-1-1,2-4,0 3,-2-1,2-1,1 3,-1-1,0-2,0 2,-1 0,3 0,-3 1,1-3,0 1,0 0,0 3,0-2,0-3,0 0,0 3,-3-1,6 1,-3 0,0-1,-2 2,2 1,0-4,0 3,0-2,0 0,2 1,-3-1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9T09:21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622,'1'3,"-4"0,2 0,-2 0,1 0,1 0,1 0,3-2,-2 2,1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9T09:21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1113 785,'0'5,"0"-2,0 2,0-1,0 1,1-1,4-4,0 0,0-1,-2 1,4-2,-4 1,0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4-29T09:21:1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1196 875,'0'3,"0"1,0 2,2-3,2 1,1-2,-2-4,0 2,0-4,-1 1,3 3,-1-2,0 2,2-3,-2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本模型的特别之处有，用</a:t>
            </a:r>
            <a:r>
              <a:rPr lang="en-US" altLang="zh-CN"/>
              <a:t>WBGE</a:t>
            </a:r>
            <a:r>
              <a:rPr lang="zh-CN" altLang="en-US"/>
              <a:t>预测来自所有组织的包括其他基因的表达，（挖掘数据潜力）。</a:t>
            </a:r>
            <a:endParaRPr lang="zh-CN" altLang="en-US"/>
          </a:p>
          <a:p>
            <a:r>
              <a:rPr lang="zh-CN" altLang="en-US"/>
              <a:t> TEEBoT (Tissue Expression Estimation using Blood Transcriptome)</a:t>
            </a:r>
            <a:endParaRPr lang="zh-CN" altLang="en-US"/>
          </a:p>
          <a:p>
            <a:r>
              <a:rPr lang="zh-CN" altLang="en-US"/>
              <a:t>主成分（</a:t>
            </a:r>
            <a:r>
              <a:rPr lang="en-US" altLang="zh-CN"/>
              <a:t>PCA)</a:t>
            </a:r>
            <a:r>
              <a:rPr lang="zh-CN" altLang="en-US"/>
              <a:t>解释了</a:t>
            </a:r>
            <a:r>
              <a:rPr lang="en-US" altLang="zh-CN"/>
              <a:t>99%</a:t>
            </a:r>
            <a:r>
              <a:rPr lang="zh-CN" altLang="en-US"/>
              <a:t>的变量</a:t>
            </a:r>
            <a:endParaRPr lang="zh-CN" altLang="en-US"/>
          </a:p>
          <a:p>
            <a:r>
              <a:rPr lang="zh-CN" altLang="en-US">
                <a:sym typeface="+mn-ea"/>
              </a:rPr>
              <a:t>虽然使用</a:t>
            </a:r>
            <a:r>
              <a:rPr lang="en-US" altLang="zh-CN">
                <a:sym typeface="+mn-ea"/>
              </a:rPr>
              <a:t>splicing profile</a:t>
            </a:r>
            <a:r>
              <a:rPr lang="zh-CN" altLang="en-US">
                <a:sym typeface="+mn-ea"/>
              </a:rPr>
              <a:t>作为特征，但预测的是总体基因表达而不是特定</a:t>
            </a:r>
            <a:r>
              <a:rPr lang="en-US" altLang="zh-CN">
                <a:sym typeface="+mn-ea"/>
              </a:rPr>
              <a:t>isoform</a:t>
            </a:r>
            <a:r>
              <a:rPr lang="zh-CN" altLang="en-US">
                <a:sym typeface="+mn-ea"/>
              </a:rPr>
              <a:t>的表达</a:t>
            </a:r>
            <a:endParaRPr lang="zh-CN" altLang="en-US">
              <a:sym typeface="+mn-ea"/>
            </a:endParaRPr>
          </a:p>
          <a:p>
            <a:r>
              <a:rPr lang="zh-CN" altLang="en-US" b="0">
                <a:sym typeface="+mn-ea"/>
              </a:rPr>
              <a:t>principal components (PCs) 可以避免</a:t>
            </a:r>
            <a:r>
              <a:rPr lang="en-US" altLang="zh-CN" b="0">
                <a:sym typeface="+mn-ea"/>
              </a:rPr>
              <a:t>overfitting</a:t>
            </a:r>
            <a:endParaRPr lang="en-US" altLang="zh-CN" b="0">
              <a:sym typeface="+mn-ea"/>
            </a:endParaRPr>
          </a:p>
          <a:p>
            <a:r>
              <a:rPr lang="zh-CN" altLang="en-US" b="0">
                <a:sym typeface="+mn-ea"/>
              </a:rPr>
              <a:t>可以使用</a:t>
            </a:r>
            <a:r>
              <a:rPr lang="en-US" altLang="zh-CN" b="0">
                <a:sym typeface="+mn-ea"/>
              </a:rPr>
              <a:t>encoder decoder</a:t>
            </a:r>
            <a:r>
              <a:rPr lang="zh-CN" altLang="en-US" b="0">
                <a:sym typeface="+mn-ea"/>
              </a:rPr>
              <a:t>模型 </a:t>
            </a:r>
            <a:r>
              <a:rPr lang="en-US" altLang="zh-CN" b="0">
                <a:sym typeface="+mn-ea"/>
              </a:rPr>
              <a:t>(</a:t>
            </a:r>
            <a:r>
              <a:rPr lang="zh-CN" altLang="en-US" b="0">
                <a:sym typeface="+mn-ea"/>
              </a:rPr>
              <a:t>使用线性层 激活函数增加网络的非线性 归一化层 </a:t>
            </a:r>
            <a:r>
              <a:rPr lang="en-US" altLang="zh-CN" b="0">
                <a:sym typeface="+mn-ea"/>
              </a:rPr>
              <a:t>dropout)</a:t>
            </a:r>
            <a:endParaRPr lang="zh-CN" altLang="en-US" b="0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图三中 </a:t>
            </a:r>
            <a:r>
              <a:rPr lang="en-US" altLang="zh-CN"/>
              <a:t>M3&gt;M2&gt;M1 </a:t>
            </a:r>
            <a:r>
              <a:rPr lang="zh-CN" altLang="en-US"/>
              <a:t>考虑越多，准确率越高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没考虑</a:t>
            </a:r>
            <a:r>
              <a:rPr lang="en-US" altLang="zh-CN"/>
              <a:t>SNP</a:t>
            </a:r>
            <a:r>
              <a:rPr lang="zh-CN" altLang="en-US"/>
              <a:t>但预测准确率更高，说明</a:t>
            </a:r>
            <a:r>
              <a:rPr lang="en-US" altLang="zh-CN"/>
              <a:t>SNP</a:t>
            </a:r>
            <a:r>
              <a:rPr lang="zh-CN" altLang="en-US"/>
              <a:t>可能与基因的表达水平差异有相关性。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基因保守</a:t>
            </a:r>
            <a:r>
              <a:rPr lang="en-US" altLang="zh-CN"/>
              <a:t>:</a:t>
            </a:r>
            <a:r>
              <a:t>保守序列指的是具有高度相似性或同一性的分子序列</a:t>
            </a:r>
          </a:p>
          <a:p>
            <a:r>
              <a:rPr lang="zh-CN"/>
              <a:t>不同物种或不同分子中 该基因的差异较少，间接体现了其的重要性。</a:t>
            </a:r>
            <a:endParaRPr lang="zh-CN"/>
          </a:p>
          <a:p>
            <a:r>
              <a:rPr lang="zh-CN"/>
              <a:t>持家基因(house-keeping genes)，又称管家基因，是指所有细胞中均要稳定表达的一类基因，其产物是对维持细胞基本生命活动所必需的。</a:t>
            </a:r>
            <a:endParaRPr lang="zh-CN"/>
          </a:p>
          <a:p>
            <a:r>
              <a:rPr lang="zh-CN"/>
              <a:t>这里的持家基因的重点是也在血液中表达的基因，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是其中一个疾病的 </a:t>
            </a:r>
            <a:r>
              <a:rPr lang="en-US" altLang="zh-CN">
                <a:sym typeface="+mn-ea"/>
              </a:rPr>
              <a:t>predicted TSGE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auROC</a:t>
            </a:r>
            <a:r>
              <a:rPr lang="zh-CN" altLang="en-US">
                <a:sym typeface="+mn-ea"/>
              </a:rPr>
              <a:t>更高的例子，而图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则是各种疾病的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2.png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customXml" Target="../ink/ink1.xml"/><Relationship Id="rId7" Type="http://schemas.openxmlformats.org/officeDocument/2006/relationships/image" Target="../media/image3.png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image" Target="../media/image2.png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69.xml"/><Relationship Id="rId2" Type="http://schemas.openxmlformats.org/officeDocument/2006/relationships/tags" Target="../tags/tag65.xml"/><Relationship Id="rId19" Type="http://schemas.openxmlformats.org/officeDocument/2006/relationships/image" Target="../media/image9.png"/><Relationship Id="rId18" Type="http://schemas.openxmlformats.org/officeDocument/2006/relationships/customXml" Target="../ink/ink6.xml"/><Relationship Id="rId17" Type="http://schemas.openxmlformats.org/officeDocument/2006/relationships/image" Target="../media/image8.png"/><Relationship Id="rId16" Type="http://schemas.openxmlformats.org/officeDocument/2006/relationships/customXml" Target="../ink/ink5.xml"/><Relationship Id="rId15" Type="http://schemas.openxmlformats.org/officeDocument/2006/relationships/image" Target="../media/image7.png"/><Relationship Id="rId14" Type="http://schemas.openxmlformats.org/officeDocument/2006/relationships/customXml" Target="../ink/ink4.xml"/><Relationship Id="rId13" Type="http://schemas.openxmlformats.org/officeDocument/2006/relationships/image" Target="../media/image6.png"/><Relationship Id="rId12" Type="http://schemas.openxmlformats.org/officeDocument/2006/relationships/customXml" Target="../ink/ink3.xml"/><Relationship Id="rId11" Type="http://schemas.openxmlformats.org/officeDocument/2006/relationships/image" Target="../media/image5.png"/><Relationship Id="rId10" Type="http://schemas.openxmlformats.org/officeDocument/2006/relationships/customXml" Target="../ink/ink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image" Target="../media/image12.png"/><Relationship Id="rId6" Type="http://schemas.openxmlformats.org/officeDocument/2006/relationships/tags" Target="../tags/tag72.xml"/><Relationship Id="rId5" Type="http://schemas.openxmlformats.org/officeDocument/2006/relationships/image" Target="../media/image11.png"/><Relationship Id="rId4" Type="http://schemas.openxmlformats.org/officeDocument/2006/relationships/tags" Target="../tags/tag71.xml"/><Relationship Id="rId3" Type="http://schemas.openxmlformats.org/officeDocument/2006/relationships/image" Target="../media/image10.png"/><Relationship Id="rId2" Type="http://schemas.openxmlformats.org/officeDocument/2006/relationships/tags" Target="../tags/tag70.xml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13.png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image" Target="../media/image16.png"/><Relationship Id="rId6" Type="http://schemas.openxmlformats.org/officeDocument/2006/relationships/tags" Target="../tags/tag79.xml"/><Relationship Id="rId5" Type="http://schemas.openxmlformats.org/officeDocument/2006/relationships/image" Target="../media/image15.png"/><Relationship Id="rId4" Type="http://schemas.openxmlformats.org/officeDocument/2006/relationships/tags" Target="../tags/tag78.xml"/><Relationship Id="rId3" Type="http://schemas.openxmlformats.org/officeDocument/2006/relationships/image" Target="../media/image14.png"/><Relationship Id="rId2" Type="http://schemas.openxmlformats.org/officeDocument/2006/relationships/tags" Target="../tags/tag77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565" y="0"/>
            <a:ext cx="12117070" cy="1231265"/>
          </a:xfrm>
        </p:spPr>
        <p:txBody>
          <a:bodyPr>
            <a:normAutofit fontScale="90000"/>
          </a:bodyPr>
          <a:p>
            <a:r>
              <a:rPr lang="zh-CN" altLang="zh-CN" sz="3200"/>
              <a:t>Predicting tissue-specific gene expression from whole</a:t>
            </a:r>
            <a:br>
              <a:rPr lang="zh-CN" altLang="zh-CN" sz="3200"/>
            </a:br>
            <a:r>
              <a:rPr lang="zh-CN" altLang="zh-CN" sz="3200"/>
              <a:t>blood transcriptome</a:t>
            </a:r>
            <a:endParaRPr lang="zh-CN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950" y="1580515"/>
            <a:ext cx="7150100" cy="45224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2880" y="328930"/>
            <a:ext cx="11861165" cy="427990"/>
          </a:xfrm>
        </p:spPr>
        <p:txBody>
          <a:bodyPr>
            <a:normAutofit fontScale="90000"/>
          </a:bodyPr>
          <a:p>
            <a:r>
              <a:rPr lang="zh-CN" altLang="zh-CN" sz="3200"/>
              <a:t>Overview of TEEBoT: Apipeline for TSGE prediction</a:t>
            </a:r>
            <a:endParaRPr lang="zh-CN" altLang="zh-CN" sz="32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6920"/>
            <a:ext cx="4312920" cy="2727960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895340" y="1041400"/>
            <a:ext cx="6367780" cy="546925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zh-CN" sz="3200"/>
          </a:p>
          <a:p>
            <a:endParaRPr lang="zh-CN" altLang="zh-CN" sz="3200"/>
          </a:p>
          <a:p>
            <a:endParaRPr lang="zh-CN" altLang="zh-CN" sz="3200"/>
          </a:p>
          <a:p>
            <a:endParaRPr lang="zh-CN" altLang="zh-CN" sz="3200"/>
          </a:p>
          <a:p>
            <a:endParaRPr lang="zh-CN" altLang="zh-CN" sz="3200"/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312920" y="756920"/>
            <a:ext cx="7878445" cy="3766820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0"/>
              <a:t>Tissue-specific gene expression(TSGE)</a:t>
            </a:r>
            <a:r>
              <a:rPr lang="zh-CN" altLang="en-US" sz="2400" b="0"/>
              <a:t>对了解病理重要，但很多组织不能活体检测</a:t>
            </a:r>
            <a:endParaRPr lang="zh-CN" altLang="en-US" sz="2400" b="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b="0"/>
              <a:t>利用</a:t>
            </a:r>
            <a:r>
              <a:rPr lang="en-US" altLang="zh-CN" sz="2400" b="0"/>
              <a:t>Whole blood gene expression(WBGE)</a:t>
            </a:r>
            <a:r>
              <a:rPr lang="zh-CN" altLang="en-US" sz="2400" b="0"/>
              <a:t>和</a:t>
            </a:r>
            <a:r>
              <a:rPr lang="en-US" altLang="zh-CN" sz="2400" b="0"/>
              <a:t>Whole blood-splicing(WBSp)</a:t>
            </a:r>
            <a:r>
              <a:rPr lang="zh-CN" altLang="en-US" sz="2400" b="0"/>
              <a:t>预测</a:t>
            </a:r>
            <a:r>
              <a:rPr lang="en-US" altLang="zh-CN" sz="2400" b="0"/>
              <a:t>TSGE</a:t>
            </a:r>
            <a:endParaRPr lang="en-US" altLang="zh-CN" sz="2400" b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b="0"/>
              <a:t>使用基于</a:t>
            </a:r>
            <a:r>
              <a:rPr lang="en-US" altLang="zh-CN" sz="2400" b="0"/>
              <a:t>Genotype-tissue expression(GTEx)</a:t>
            </a:r>
            <a:r>
              <a:rPr lang="zh-CN" altLang="en-US" sz="2400" b="0"/>
              <a:t>数据的线性模型</a:t>
            </a:r>
            <a:endParaRPr lang="zh-CN" altLang="en-US" sz="2400" b="0"/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0" y="3484880"/>
            <a:ext cx="8274050" cy="3026410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b="0"/>
              <a:t>对每个基因和组织通过</a:t>
            </a:r>
            <a:r>
              <a:rPr lang="en-US" altLang="zh-CN" sz="2400" b="0"/>
              <a:t>3</a:t>
            </a:r>
            <a:r>
              <a:rPr lang="zh-CN" altLang="en-US" sz="2400" b="0"/>
              <a:t>个回归模型来评估</a:t>
            </a:r>
            <a:r>
              <a:rPr lang="en-US" altLang="zh-CN" sz="2400" b="0"/>
              <a:t>TSGE</a:t>
            </a:r>
            <a:endParaRPr lang="en-US" altLang="zh-CN" sz="2400" b="0"/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0">
                <a:sym typeface="+mn-ea"/>
              </a:rPr>
              <a:t>“WBGE+WBSp+CF” model </a:t>
            </a:r>
            <a:r>
              <a:rPr lang="zh-CN" altLang="en-US" sz="2400" b="0"/>
              <a:t>主模型使用</a:t>
            </a:r>
            <a:r>
              <a:rPr lang="en-US" altLang="zh-CN" sz="2400" b="0"/>
              <a:t>WBGE</a:t>
            </a:r>
            <a:r>
              <a:rPr lang="zh-CN" altLang="en-US" sz="2400" b="0"/>
              <a:t>，</a:t>
            </a:r>
            <a:r>
              <a:rPr lang="en-US" altLang="zh-CN" sz="2400" b="0"/>
              <a:t>WBSp</a:t>
            </a:r>
            <a:r>
              <a:rPr lang="zh-CN" altLang="en-US" sz="2400" b="0"/>
              <a:t>和</a:t>
            </a:r>
            <a:r>
              <a:rPr lang="en-US" altLang="zh-CN" sz="2400" b="0"/>
              <a:t>3</a:t>
            </a:r>
            <a:r>
              <a:rPr lang="zh-CN" altLang="en-US" sz="2400" b="0"/>
              <a:t>个</a:t>
            </a:r>
            <a:r>
              <a:rPr lang="en-US" altLang="zh-CN" sz="2400" b="0"/>
              <a:t>cofounding factors(CFs)</a:t>
            </a:r>
            <a:r>
              <a:rPr lang="zh-CN" altLang="en-US" sz="2400" b="0"/>
              <a:t>：</a:t>
            </a:r>
            <a:r>
              <a:rPr lang="zh-CN" sz="2400" b="0">
                <a:sym typeface="+mn-ea"/>
              </a:rPr>
              <a:t>性别，年龄，人种 </a:t>
            </a:r>
            <a:r>
              <a:rPr lang="en-US" altLang="zh-CN" sz="2400" b="0">
                <a:sym typeface="+mn-ea"/>
              </a:rPr>
              <a:t>(</a:t>
            </a:r>
            <a:r>
              <a:rPr lang="zh-CN" altLang="en-US" sz="2400" b="0">
                <a:sym typeface="+mn-ea"/>
              </a:rPr>
              <a:t>只选用</a:t>
            </a:r>
            <a:r>
              <a:rPr lang="en-US" altLang="zh-CN" sz="2400" b="0">
                <a:sym typeface="+mn-ea"/>
              </a:rPr>
              <a:t>WBGE,WBSp</a:t>
            </a:r>
            <a:r>
              <a:rPr lang="zh-CN" altLang="en-US" sz="2400" b="0">
                <a:sym typeface="+mn-ea"/>
              </a:rPr>
              <a:t>的主要成分</a:t>
            </a:r>
            <a:r>
              <a:rPr lang="en-US" altLang="zh-CN" sz="2400" b="0">
                <a:sym typeface="+mn-ea"/>
              </a:rPr>
              <a:t>[</a:t>
            </a:r>
            <a:r>
              <a:rPr lang="en-US" altLang="zh-CN" sz="2400" b="0">
                <a:sym typeface="+mn-ea"/>
              </a:rPr>
              <a:t>PCs]</a:t>
            </a:r>
            <a:r>
              <a:rPr lang="zh-CN" altLang="en-US" sz="2400" b="0">
                <a:sym typeface="+mn-ea"/>
              </a:rPr>
              <a:t>进行降维</a:t>
            </a:r>
            <a:r>
              <a:rPr lang="en-US" altLang="zh-CN" sz="2400" b="0">
                <a:sym typeface="+mn-ea"/>
              </a:rPr>
              <a:t>)</a:t>
            </a:r>
            <a:endParaRPr lang="en-US" altLang="zh-CN" sz="2400" b="0">
              <a:sym typeface="+mn-ea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0">
                <a:sym typeface="+mn-ea"/>
              </a:rPr>
              <a:t>“WBGE+CF” model</a:t>
            </a:r>
            <a:r>
              <a:rPr lang="zh-CN" altLang="en-US" sz="2400" b="0">
                <a:sym typeface="+mn-ea"/>
              </a:rPr>
              <a:t>，只使用</a:t>
            </a:r>
            <a:r>
              <a:rPr lang="en-US" altLang="zh-CN" sz="2400" b="0">
                <a:sym typeface="+mn-ea"/>
              </a:rPr>
              <a:t>WBGE</a:t>
            </a:r>
            <a:r>
              <a:rPr lang="zh-CN" altLang="en-US" sz="2400" b="0">
                <a:sym typeface="+mn-ea"/>
              </a:rPr>
              <a:t>的</a:t>
            </a:r>
            <a:r>
              <a:rPr lang="en-US" altLang="zh-CN" sz="2400" b="0">
                <a:sym typeface="+mn-ea"/>
              </a:rPr>
              <a:t>PCs</a:t>
            </a:r>
            <a:r>
              <a:rPr lang="zh-CN" altLang="en-US" sz="2400" b="0">
                <a:sym typeface="+mn-ea"/>
              </a:rPr>
              <a:t>和</a:t>
            </a:r>
            <a:r>
              <a:rPr lang="en-US" altLang="zh-CN" sz="2400" b="0">
                <a:sym typeface="+mn-ea"/>
              </a:rPr>
              <a:t>CF</a:t>
            </a:r>
            <a:r>
              <a:rPr lang="zh-CN" altLang="en-US" sz="2400" b="0">
                <a:sym typeface="+mn-ea"/>
              </a:rPr>
              <a:t>。</a:t>
            </a:r>
            <a:endParaRPr lang="zh-CN" altLang="en-US" sz="2400" b="0">
              <a:sym typeface="+mn-ea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0">
                <a:sym typeface="+mn-ea"/>
              </a:rPr>
              <a:t>“WBGE+WBSp+SNP+CF” model,</a:t>
            </a:r>
            <a:r>
              <a:rPr lang="zh-CN" altLang="en-US" sz="2400" b="0">
                <a:sym typeface="+mn-ea"/>
              </a:rPr>
              <a:t>只使用</a:t>
            </a:r>
            <a:r>
              <a:rPr lang="en-US" altLang="zh-CN" sz="2400" b="0">
                <a:sym typeface="+mn-ea"/>
              </a:rPr>
              <a:t>10%</a:t>
            </a:r>
            <a:r>
              <a:rPr lang="zh-CN" altLang="en-US" sz="2400" b="0">
                <a:sym typeface="+mn-ea"/>
              </a:rPr>
              <a:t>的含有</a:t>
            </a:r>
            <a:r>
              <a:rPr lang="en-US" altLang="zh-CN" sz="2400" b="0">
                <a:sym typeface="+mn-ea"/>
              </a:rPr>
              <a:t>eSNP</a:t>
            </a:r>
            <a:r>
              <a:rPr lang="zh-CN" altLang="en-US" sz="2400" b="0">
                <a:sym typeface="+mn-ea"/>
              </a:rPr>
              <a:t>的基因。</a:t>
            </a:r>
            <a:r>
              <a:rPr lang="en-US" altLang="zh-CN" sz="2400" b="0">
                <a:sym typeface="+mn-ea"/>
              </a:rPr>
              <a:t>(eSNP</a:t>
            </a:r>
            <a:r>
              <a:rPr lang="zh-CN" altLang="en-US" sz="2400" b="0">
                <a:sym typeface="+mn-ea"/>
              </a:rPr>
              <a:t>也通过</a:t>
            </a:r>
            <a:r>
              <a:rPr lang="en-US" altLang="zh-CN" sz="2400" b="0">
                <a:sym typeface="+mn-ea"/>
              </a:rPr>
              <a:t>cross-validation[CV]</a:t>
            </a:r>
            <a:r>
              <a:rPr lang="zh-CN" altLang="en-US" sz="2400" b="0">
                <a:sym typeface="+mn-ea"/>
              </a:rPr>
              <a:t>只取</a:t>
            </a:r>
            <a:r>
              <a:rPr lang="en-US" altLang="zh-CN" sz="2400" b="0">
                <a:sym typeface="+mn-ea"/>
              </a:rPr>
              <a:t>PC)</a:t>
            </a:r>
            <a:endParaRPr lang="en-US" altLang="zh-CN" sz="2400" b="0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8795" y="3484880"/>
            <a:ext cx="4053205" cy="21628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7461250" y="4038600"/>
              <a:ext cx="895350" cy="120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7461250" y="4038600"/>
                <a:ext cx="8953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7048500" y="3657600"/>
              <a:ext cx="1308100" cy="1492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7048500" y="3657600"/>
                <a:ext cx="1308100" cy="149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7620000" y="4978400"/>
              <a:ext cx="838200" cy="673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7620000" y="4978400"/>
                <a:ext cx="83820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7473950" y="3949700"/>
              <a:ext cx="63500" cy="196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7473950" y="3949700"/>
                <a:ext cx="635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7067550" y="4984750"/>
              <a:ext cx="203200" cy="165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7067550" y="4984750"/>
                <a:ext cx="2032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7594600" y="5556250"/>
              <a:ext cx="285750" cy="1397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7594600" y="5556250"/>
                <a:ext cx="285750" cy="139700"/>
              </a:xfrm>
              <a:prstGeom prst="rect"/>
            </p:spPr>
          </p:pic>
        </mc:Fallback>
      </mc:AlternateContent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565" y="0"/>
            <a:ext cx="12117070" cy="865505"/>
          </a:xfrm>
        </p:spPr>
        <p:txBody>
          <a:bodyPr>
            <a:normAutofit fontScale="90000"/>
          </a:bodyPr>
          <a:p>
            <a:r>
              <a:rPr lang="zh-CN" altLang="zh-CN" sz="3200"/>
              <a:t>The predictive power of WBSp and expression information</a:t>
            </a:r>
            <a:endParaRPr lang="zh-CN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310"/>
            <a:ext cx="2753360" cy="344106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2753360" y="735965"/>
            <a:ext cx="9159875" cy="2243455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b="0">
                <a:sym typeface="+mn-ea"/>
              </a:rPr>
              <a:t>用目标组织中基因表达的交叉验证</a:t>
            </a:r>
            <a:r>
              <a:rPr lang="en-US" altLang="zh-CN" sz="2400" b="0">
                <a:sym typeface="+mn-ea"/>
              </a:rPr>
              <a:t>PCC(pearson c</a:t>
            </a:r>
            <a:r>
              <a:rPr lang="zh-CN" altLang="en-US" sz="2400" b="0">
                <a:sym typeface="+mn-ea"/>
              </a:rPr>
              <a:t>orrelation coefficient</a:t>
            </a:r>
            <a:r>
              <a:rPr lang="en-US" altLang="zh-CN" sz="2400" b="0">
                <a:sym typeface="+mn-ea"/>
              </a:rPr>
              <a:t>)</a:t>
            </a:r>
            <a:r>
              <a:rPr lang="zh-CN" altLang="en-US" sz="2400" b="0">
                <a:sym typeface="+mn-ea"/>
              </a:rPr>
              <a:t>作为指标(其中选用的基因都通过了LLR[</a:t>
            </a:r>
            <a:r>
              <a:rPr lang="zh-CN" altLang="en-US" sz="2400" b="0">
                <a:sym typeface="+mn-ea"/>
              </a:rPr>
              <a:t>log-likelihood ratio]</a:t>
            </a:r>
            <a:r>
              <a:rPr lang="zh-CN" altLang="en-US" sz="2400" b="0">
                <a:sym typeface="+mn-ea"/>
              </a:rPr>
              <a:t>测试</a:t>
            </a:r>
            <a:r>
              <a:rPr lang="en-US" altLang="zh-CN" sz="2400" b="0">
                <a:sym typeface="+mn-ea"/>
              </a:rPr>
              <a:t>)</a:t>
            </a:r>
            <a:r>
              <a:rPr lang="zh-CN" altLang="en-US" sz="2400" b="0">
                <a:sym typeface="+mn-ea"/>
              </a:rPr>
              <a:t>衡量</a:t>
            </a:r>
            <a:r>
              <a:rPr lang="en-US" altLang="zh-CN" sz="2400" b="0">
                <a:sym typeface="+mn-ea"/>
              </a:rPr>
              <a:t>M2</a:t>
            </a:r>
            <a:r>
              <a:rPr lang="zh-CN" altLang="en-US" sz="2400" b="0">
                <a:sym typeface="+mn-ea"/>
              </a:rPr>
              <a:t>模型</a:t>
            </a:r>
            <a:endParaRPr lang="en-US" altLang="zh-CN" sz="2400" b="0">
              <a:sym typeface="+mn-ea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b="0">
                <a:sym typeface="+mn-ea"/>
              </a:rPr>
              <a:t>蓝点为平均值，百分数为转录组的</a:t>
            </a:r>
            <a:r>
              <a:rPr lang="en-US" altLang="zh-CN" sz="2400" b="0">
                <a:sym typeface="+mn-ea"/>
              </a:rPr>
              <a:t>WBT(</a:t>
            </a:r>
            <a:r>
              <a:rPr lang="en-US" altLang="zh-CN" sz="2400" b="0">
                <a:sym typeface="+mn-ea"/>
              </a:rPr>
              <a:t>WBGE+WBSp</a:t>
            </a:r>
            <a:r>
              <a:rPr lang="en-US" altLang="zh-CN" sz="2400" b="0">
                <a:sym typeface="+mn-ea"/>
              </a:rPr>
              <a:t>)</a:t>
            </a:r>
            <a:r>
              <a:rPr lang="zh-CN" altLang="en-US" sz="2400" b="0">
                <a:sym typeface="+mn-ea"/>
              </a:rPr>
              <a:t>贡献比</a:t>
            </a:r>
            <a:r>
              <a:rPr lang="en-US" altLang="zh-CN" sz="2400" b="0">
                <a:sym typeface="+mn-ea"/>
              </a:rPr>
              <a:t>CF</a:t>
            </a:r>
            <a:r>
              <a:rPr lang="zh-CN" altLang="en-US" sz="2400" b="0">
                <a:sym typeface="+mn-ea"/>
              </a:rPr>
              <a:t>大的基因的百分比。</a:t>
            </a:r>
            <a:endParaRPr lang="zh-CN" altLang="en-US" sz="2400" b="0">
              <a:sym typeface="+mn-ea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400" b="0">
                <a:sym typeface="+mn-ea"/>
              </a:rPr>
              <a:t>对于</a:t>
            </a:r>
            <a:r>
              <a:rPr lang="en-US" altLang="zh-CN" sz="2400" b="0">
                <a:sym typeface="+mn-ea"/>
              </a:rPr>
              <a:t>18%</a:t>
            </a:r>
            <a:r>
              <a:rPr lang="zh-CN" altLang="en-US" sz="2400" b="0">
                <a:sym typeface="+mn-ea"/>
              </a:rPr>
              <a:t>的基因</a:t>
            </a:r>
            <a:r>
              <a:rPr lang="en-US" altLang="zh-CN" sz="2400" b="0">
                <a:sym typeface="+mn-ea"/>
              </a:rPr>
              <a:t>WBT</a:t>
            </a:r>
            <a:r>
              <a:rPr lang="zh-CN" altLang="en-US" sz="2400" b="0">
                <a:sym typeface="+mn-ea"/>
              </a:rPr>
              <a:t>对</a:t>
            </a:r>
            <a:r>
              <a:rPr lang="en-US" altLang="zh-CN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的预测有</a:t>
            </a:r>
            <a:endParaRPr lang="zh-CN" altLang="en-US" sz="2400" b="0">
              <a:sym typeface="+mn-ea"/>
            </a:endParaRPr>
          </a:p>
          <a:p>
            <a:pPr indent="0" algn="l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sz="2400" b="0">
                <a:sym typeface="+mn-ea"/>
              </a:rPr>
              <a:t>    明显贡献</a:t>
            </a:r>
            <a:endParaRPr lang="zh-CN" altLang="en-US" sz="2400" b="0">
              <a:sym typeface="+mn-ea"/>
            </a:endParaRPr>
          </a:p>
          <a:p>
            <a:pPr marL="457200" indent="-4572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zh-CN" altLang="en-US" sz="2400" b="0">
              <a:sym typeface="+mn-ea"/>
            </a:endParaRPr>
          </a:p>
          <a:p>
            <a:pPr indent="0" algn="l">
              <a:lnSpc>
                <a:spcPct val="100000"/>
              </a:lnSpc>
              <a:buFont typeface="Arial" panose="020B0604020202020204" pitchFamily="34" charset="0"/>
            </a:pPr>
            <a:endParaRPr lang="zh-CN" altLang="en-US" sz="2400" b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0440" y="3380740"/>
            <a:ext cx="2321560" cy="3477260"/>
          </a:xfrm>
          <a:prstGeom prst="rect">
            <a:avLst/>
          </a:prstGeom>
        </p:spPr>
      </p:pic>
      <p:sp>
        <p:nvSpPr>
          <p:cNvPr id="8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746885" y="3539490"/>
            <a:ext cx="9159875" cy="1462405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使用</a:t>
            </a:r>
            <a:r>
              <a:rPr lang="en-US" altLang="zh-CN" sz="2400" b="0">
                <a:sym typeface="+mn-ea"/>
              </a:rPr>
              <a:t>M1</a:t>
            </a:r>
            <a:r>
              <a:rPr lang="zh-CN" altLang="en-US" sz="2400" b="0">
                <a:sym typeface="+mn-ea"/>
              </a:rPr>
              <a:t>模型</a:t>
            </a:r>
            <a:r>
              <a:rPr lang="en-US" altLang="zh-CN" sz="2400" b="0">
                <a:sym typeface="+mn-ea"/>
              </a:rPr>
              <a:t>(</a:t>
            </a:r>
            <a:r>
              <a:rPr lang="zh-CN" altLang="en-US" sz="2400" b="0">
                <a:sym typeface="+mn-ea"/>
              </a:rPr>
              <a:t>不考虑</a:t>
            </a:r>
            <a:r>
              <a:rPr lang="en-US" altLang="zh-CN" sz="2400" b="0">
                <a:sym typeface="+mn-ea"/>
              </a:rPr>
              <a:t>WBSp)</a:t>
            </a:r>
            <a:r>
              <a:rPr lang="zh-CN" altLang="en-US" sz="2400" b="0">
                <a:sym typeface="+mn-ea"/>
              </a:rPr>
              <a:t>做同样的实验，以展示加入</a:t>
            </a:r>
            <a:r>
              <a:rPr lang="en-US" altLang="zh-CN" sz="2400" b="0">
                <a:sym typeface="+mn-ea"/>
              </a:rPr>
              <a:t>WBSp</a:t>
            </a:r>
            <a:r>
              <a:rPr lang="zh-CN" altLang="en-US" sz="2400" b="0">
                <a:sym typeface="+mn-ea"/>
              </a:rPr>
              <a:t>相比只用</a:t>
            </a:r>
            <a:r>
              <a:rPr lang="en-US" altLang="zh-CN" sz="2400" b="0">
                <a:sym typeface="+mn-ea"/>
              </a:rPr>
              <a:t>WBGE</a:t>
            </a:r>
            <a:r>
              <a:rPr lang="zh-CN" altLang="en-US" sz="2400" b="0">
                <a:sym typeface="+mn-ea"/>
              </a:rPr>
              <a:t>对预测的贡献。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对</a:t>
            </a:r>
            <a:r>
              <a:rPr lang="en-US" altLang="zh-CN" sz="2400" b="0">
                <a:sym typeface="+mn-ea"/>
              </a:rPr>
              <a:t>43.2%</a:t>
            </a:r>
            <a:r>
              <a:rPr lang="zh-CN" altLang="en-US" sz="2400" b="0">
                <a:sym typeface="+mn-ea"/>
              </a:rPr>
              <a:t>的基因</a:t>
            </a:r>
            <a:r>
              <a:rPr lang="en-US" altLang="zh-CN" sz="2400" b="0">
                <a:sym typeface="+mn-ea"/>
              </a:rPr>
              <a:t>,WBSp</a:t>
            </a:r>
            <a:r>
              <a:rPr lang="zh-CN" altLang="en-US" sz="2400" b="0">
                <a:sym typeface="+mn-ea"/>
              </a:rPr>
              <a:t>做出了显著的额外贡献</a:t>
            </a:r>
            <a:endParaRPr lang="zh-CN" altLang="en-US" sz="2400" b="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772025"/>
            <a:ext cx="3959860" cy="2085975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959860" y="4772025"/>
            <a:ext cx="5445760" cy="1462405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对有显著</a:t>
            </a:r>
            <a:r>
              <a:rPr lang="en-US" altLang="zh-CN" sz="2400" b="0">
                <a:sym typeface="+mn-ea"/>
              </a:rPr>
              <a:t>eSNP</a:t>
            </a:r>
            <a:r>
              <a:rPr lang="zh-CN" altLang="en-US" sz="2400" b="0">
                <a:sym typeface="+mn-ea"/>
              </a:rPr>
              <a:t>的基因，使用模型</a:t>
            </a:r>
            <a:r>
              <a:rPr lang="en-US" altLang="zh-CN" sz="2400" b="0">
                <a:sym typeface="+mn-ea"/>
              </a:rPr>
              <a:t>M3(</a:t>
            </a:r>
            <a:r>
              <a:rPr lang="zh-CN" altLang="en-US" sz="2400" b="0">
                <a:sym typeface="+mn-ea"/>
              </a:rPr>
              <a:t>额外考虑</a:t>
            </a:r>
            <a:r>
              <a:rPr lang="en-US" altLang="zh-CN" sz="2400" b="0">
                <a:sym typeface="+mn-ea"/>
              </a:rPr>
              <a:t>SNP)</a:t>
            </a:r>
            <a:r>
              <a:rPr lang="zh-CN" altLang="en-US" sz="2400" b="0">
                <a:sym typeface="+mn-ea"/>
              </a:rPr>
              <a:t>进行实验。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对了</a:t>
            </a:r>
            <a:r>
              <a:rPr lang="en-US" altLang="zh-CN" sz="2400" b="0">
                <a:sym typeface="+mn-ea"/>
              </a:rPr>
              <a:t>60%</a:t>
            </a:r>
            <a:r>
              <a:rPr lang="zh-CN" altLang="en-US" sz="2400" b="0">
                <a:sym typeface="+mn-ea"/>
              </a:rPr>
              <a:t>的基因</a:t>
            </a:r>
            <a:r>
              <a:rPr lang="en-US" altLang="zh-CN" sz="2400" b="0">
                <a:sym typeface="+mn-ea"/>
              </a:rPr>
              <a:t>eSNP</a:t>
            </a:r>
            <a:r>
              <a:rPr lang="zh-CN" altLang="en-US" sz="2400" b="0">
                <a:sym typeface="+mn-ea"/>
              </a:rPr>
              <a:t>做出了显著的额外贡献</a:t>
            </a:r>
            <a:endParaRPr lang="zh-CN" altLang="en-US" sz="2400" b="0">
              <a:sym typeface="+mn-ea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2753360" y="1522730"/>
            <a:ext cx="559435" cy="15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10260000">
            <a:off x="9405620" y="4191635"/>
            <a:ext cx="559435" cy="15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757295" y="5242560"/>
            <a:ext cx="559435" cy="15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715000" y="86360"/>
            <a:ext cx="6294120" cy="3026410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b="0">
                <a:sym typeface="+mn-ea"/>
              </a:rPr>
              <a:t>M2</a:t>
            </a:r>
            <a:r>
              <a:rPr lang="zh-CN" altLang="en-US" sz="2400" b="0">
                <a:sym typeface="+mn-ea"/>
              </a:rPr>
              <a:t>模型对有</a:t>
            </a:r>
            <a:r>
              <a:rPr lang="en-US" altLang="zh-CN" sz="2400" b="0">
                <a:sym typeface="+mn-ea"/>
              </a:rPr>
              <a:t>eSNP</a:t>
            </a:r>
            <a:r>
              <a:rPr lang="zh-CN" altLang="en-US" sz="2400" b="0">
                <a:sym typeface="+mn-ea"/>
              </a:rPr>
              <a:t>的基因的预测准确率更高</a:t>
            </a:r>
            <a:r>
              <a:rPr lang="en-US" altLang="zh-CN" sz="2400" b="0">
                <a:sym typeface="+mn-ea"/>
              </a:rPr>
              <a:t>(</a:t>
            </a:r>
            <a:r>
              <a:rPr lang="zh-CN" altLang="en-US" sz="2400" b="0">
                <a:sym typeface="+mn-ea"/>
              </a:rPr>
              <a:t>尽管模型没考虑</a:t>
            </a:r>
            <a:r>
              <a:rPr lang="en-US" altLang="zh-CN" sz="2400" b="0">
                <a:sym typeface="+mn-ea"/>
              </a:rPr>
              <a:t>SNP</a:t>
            </a:r>
            <a:r>
              <a:rPr lang="en-US" altLang="zh-CN" sz="2400" b="0">
                <a:sym typeface="+mn-ea"/>
              </a:rPr>
              <a:t>)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对比只使用</a:t>
            </a:r>
            <a:r>
              <a:rPr lang="en-US" altLang="zh-CN" sz="2400" b="0">
                <a:sym typeface="+mn-ea"/>
              </a:rPr>
              <a:t>eSNP</a:t>
            </a:r>
            <a:r>
              <a:rPr lang="zh-CN" altLang="en-US" sz="2400" b="0">
                <a:sym typeface="+mn-ea"/>
              </a:rPr>
              <a:t>的模型</a:t>
            </a:r>
            <a:r>
              <a:rPr lang="en-US" altLang="zh-CN" sz="2400" b="0">
                <a:sym typeface="+mn-ea"/>
              </a:rPr>
              <a:t>M4</a:t>
            </a:r>
            <a:r>
              <a:rPr lang="zh-CN" altLang="en-US" sz="2400" b="0">
                <a:sym typeface="+mn-ea"/>
              </a:rPr>
              <a:t>和只使用</a:t>
            </a:r>
            <a:r>
              <a:rPr lang="en-US" altLang="zh-CN" sz="2400" b="0">
                <a:sym typeface="+mn-ea"/>
              </a:rPr>
              <a:t>WBT</a:t>
            </a:r>
            <a:r>
              <a:rPr lang="zh-CN" altLang="en-US" sz="2400" b="0">
                <a:sym typeface="+mn-ea"/>
              </a:rPr>
              <a:t>的模型</a:t>
            </a:r>
            <a:r>
              <a:rPr lang="en-US" altLang="zh-CN" sz="2400" b="0">
                <a:sym typeface="+mn-ea"/>
              </a:rPr>
              <a:t>M2</a:t>
            </a:r>
            <a:r>
              <a:rPr lang="zh-CN" altLang="en-US" sz="2400" b="0">
                <a:sym typeface="+mn-ea"/>
              </a:rPr>
              <a:t>，发现</a:t>
            </a:r>
            <a:r>
              <a:rPr lang="en-US" altLang="zh-CN" sz="2400" b="0">
                <a:sym typeface="+mn-ea"/>
              </a:rPr>
              <a:t>WBT</a:t>
            </a:r>
            <a:r>
              <a:rPr lang="zh-CN" altLang="en-US" sz="2400" b="0">
                <a:sym typeface="+mn-ea"/>
              </a:rPr>
              <a:t>是预测</a:t>
            </a:r>
            <a:r>
              <a:rPr lang="en-US" altLang="zh-CN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的更好的指标</a:t>
            </a:r>
            <a:r>
              <a:rPr lang="en-US" altLang="zh-CN" sz="2400" b="0">
                <a:sym typeface="+mn-ea"/>
              </a:rPr>
              <a:t>.</a:t>
            </a:r>
            <a:endParaRPr lang="en-US" altLang="zh-CN" sz="2400" b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15000" cy="2992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7465" y="0"/>
            <a:ext cx="12117070" cy="1084580"/>
          </a:xfrm>
        </p:spPr>
        <p:txBody>
          <a:bodyPr>
            <a:normAutofit/>
          </a:bodyPr>
          <a:p>
            <a:r>
              <a:rPr lang="zh-CN" altLang="zh-CN" sz="3200"/>
              <a:t>Characteristics of genes whose TSGE is predictable by WBT (model M2)</a:t>
            </a:r>
            <a:endParaRPr lang="zh-CN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570"/>
            <a:ext cx="3547745" cy="2540635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547745" y="998855"/>
            <a:ext cx="5368925" cy="2419985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模型</a:t>
            </a:r>
            <a:r>
              <a:rPr lang="en-US" altLang="zh-CN" sz="2400" b="0">
                <a:sym typeface="+mn-ea"/>
              </a:rPr>
              <a:t>M2</a:t>
            </a:r>
            <a:r>
              <a:rPr lang="zh-CN" altLang="en-US" sz="2400" b="0">
                <a:sym typeface="+mn-ea"/>
              </a:rPr>
              <a:t>的结果中</a:t>
            </a:r>
            <a:r>
              <a:rPr lang="en-US" sz="2400" b="0">
                <a:sym typeface="+mn-ea"/>
              </a:rPr>
              <a:t>TSPG(tissue-specific predictable genes)</a:t>
            </a:r>
            <a:r>
              <a:rPr lang="zh-CN" altLang="en-US" sz="2400" b="0">
                <a:sym typeface="+mn-ea"/>
              </a:rPr>
              <a:t>在不同组织中差异较大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b="0">
                <a:sym typeface="+mn-ea"/>
              </a:rPr>
              <a:t>TSPG</a:t>
            </a:r>
            <a:r>
              <a:rPr lang="zh-CN" altLang="en-US" sz="2400" b="0">
                <a:sym typeface="+mn-ea"/>
              </a:rPr>
              <a:t>中更容易预测</a:t>
            </a:r>
            <a:r>
              <a:rPr lang="zh-CN" altLang="en-US" sz="2400" b="0">
                <a:sym typeface="+mn-ea"/>
              </a:rPr>
              <a:t>的基因更保守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endParaRPr lang="zh-CN" altLang="en-US" sz="2400" b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2875" y="1290955"/>
            <a:ext cx="3159125" cy="4500880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3204210" y="1132205"/>
            <a:ext cx="559435" cy="15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10200000">
            <a:off x="8749030" y="2472690"/>
            <a:ext cx="559435" cy="15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663950" y="3228340"/>
            <a:ext cx="5368925" cy="1756410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 b="0">
                <a:sym typeface="+mn-ea"/>
              </a:rPr>
              <a:t>评估是否</a:t>
            </a:r>
            <a:r>
              <a:rPr lang="en-US" altLang="zh-CN" sz="2000" b="0">
                <a:sym typeface="+mn-ea"/>
              </a:rPr>
              <a:t>TSPG</a:t>
            </a:r>
            <a:r>
              <a:rPr lang="zh-CN" altLang="en-US" sz="2000" b="0">
                <a:sym typeface="+mn-ea"/>
              </a:rPr>
              <a:t>的可预测性与这些基因与其他基因的联系有关：</a:t>
            </a:r>
            <a:endParaRPr lang="en-US" sz="20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sz="2000" b="0">
                <a:sym typeface="+mn-ea"/>
              </a:rPr>
              <a:t>protein interaction network(</a:t>
            </a:r>
            <a:r>
              <a:rPr lang="en-US" altLang="zh-CN" sz="2000" b="0">
                <a:sym typeface="+mn-ea"/>
              </a:rPr>
              <a:t>PIN)</a:t>
            </a:r>
            <a:r>
              <a:rPr lang="zh-CN" altLang="en-US" sz="2000" b="0">
                <a:sym typeface="+mn-ea"/>
              </a:rPr>
              <a:t>对全部基因和</a:t>
            </a:r>
            <a:r>
              <a:rPr lang="en-US" altLang="zh-CN" sz="2000" b="0">
                <a:sym typeface="+mn-ea"/>
              </a:rPr>
              <a:t>housekeeping</a:t>
            </a:r>
            <a:r>
              <a:rPr lang="zh-CN" altLang="en-US" sz="2000" b="0">
                <a:sym typeface="+mn-ea"/>
              </a:rPr>
              <a:t>基因的</a:t>
            </a:r>
            <a:r>
              <a:rPr lang="en-US" altLang="zh-CN" sz="2000" b="0">
                <a:sym typeface="+mn-ea"/>
              </a:rPr>
              <a:t>TSPG</a:t>
            </a:r>
            <a:r>
              <a:rPr lang="zh-CN" altLang="en-US" sz="2000" b="0">
                <a:sym typeface="+mn-ea"/>
              </a:rPr>
              <a:t>都有关联性。</a:t>
            </a:r>
            <a:endParaRPr lang="en-US" sz="20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endParaRPr lang="zh-CN" altLang="en-US" sz="2400" b="0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96520" y="3418205"/>
            <a:ext cx="3860165" cy="335978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3429635" y="3753485"/>
            <a:ext cx="559435" cy="158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846195" y="5208270"/>
            <a:ext cx="6501765" cy="1909445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000" b="0">
                <a:sym typeface="+mn-ea"/>
              </a:rPr>
              <a:t>评估</a:t>
            </a:r>
            <a:r>
              <a:rPr lang="en-US" altLang="zh-CN" sz="2000" b="0">
                <a:sym typeface="+mn-ea"/>
              </a:rPr>
              <a:t>TSGE</a:t>
            </a:r>
            <a:r>
              <a:rPr lang="zh-CN" altLang="en-US" sz="2000" b="0">
                <a:sym typeface="+mn-ea"/>
              </a:rPr>
              <a:t>预测模型是否是组织特异的</a:t>
            </a:r>
            <a:r>
              <a:rPr lang="en-US" altLang="zh-CN" sz="2000" b="0">
                <a:sym typeface="+mn-ea"/>
              </a:rPr>
              <a:t>:</a:t>
            </a:r>
            <a:r>
              <a:rPr lang="zh-CN" altLang="en-US" sz="2000" b="0">
                <a:sym typeface="+mn-ea"/>
              </a:rPr>
              <a:t>不同组织用来预测基因表达的</a:t>
            </a:r>
            <a:r>
              <a:rPr lang="en-US" altLang="zh-CN" sz="2000" b="0">
                <a:sym typeface="+mn-ea"/>
              </a:rPr>
              <a:t>WBT</a:t>
            </a:r>
            <a:r>
              <a:rPr lang="zh-CN" altLang="en-US" sz="2000" b="0">
                <a:sym typeface="+mn-ea"/>
              </a:rPr>
              <a:t>基因特征是否相同</a:t>
            </a:r>
            <a:endParaRPr lang="zh-CN" altLang="en-US" sz="20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000" b="0">
                <a:sym typeface="+mn-ea"/>
              </a:rPr>
              <a:t>100</a:t>
            </a:r>
            <a:r>
              <a:rPr lang="zh-CN" altLang="en-US" sz="2000" b="0">
                <a:sym typeface="+mn-ea"/>
              </a:rPr>
              <a:t>个最有预测力的特征中平均重叠只有</a:t>
            </a:r>
            <a:r>
              <a:rPr lang="en-US" altLang="zh-CN" sz="2000" b="0">
                <a:sym typeface="+mn-ea"/>
              </a:rPr>
              <a:t>8</a:t>
            </a:r>
            <a:r>
              <a:rPr lang="zh-CN" altLang="en-US" sz="2000" b="0">
                <a:sym typeface="+mn-ea"/>
              </a:rPr>
              <a:t>个，说明模型是组织特异的。</a:t>
            </a:r>
            <a:endParaRPr lang="zh-CN" altLang="en-US" sz="20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000" b="0">
                <a:sym typeface="+mn-ea"/>
              </a:rPr>
              <a:t>TSGE</a:t>
            </a:r>
            <a:r>
              <a:rPr lang="zh-CN" altLang="en-US" sz="2000" b="0">
                <a:sym typeface="+mn-ea"/>
              </a:rPr>
              <a:t>的可预测性与其在血液中的表达量无关</a:t>
            </a:r>
            <a:endParaRPr lang="zh-CN" altLang="en-US" sz="2000" b="0"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56255" y="865505"/>
            <a:ext cx="8803640" cy="2586990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预测的</a:t>
            </a:r>
            <a:r>
              <a:rPr lang="en-US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，能否揭示组织特异的疾病相关基因</a:t>
            </a:r>
            <a:r>
              <a:rPr lang="en-US" altLang="zh-CN" sz="2400" b="0">
                <a:sym typeface="+mn-ea"/>
              </a:rPr>
              <a:t>(DG)</a:t>
            </a:r>
            <a:r>
              <a:rPr lang="zh-CN" altLang="en-US" sz="2400" b="0">
                <a:sym typeface="+mn-ea"/>
              </a:rPr>
              <a:t>，预测疾病状态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b="0">
                <a:sym typeface="+mn-ea"/>
              </a:rPr>
              <a:t>DG: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从对</a:t>
            </a:r>
            <a:r>
              <a:rPr lang="en-US" altLang="zh-CN" sz="2400" b="0">
                <a:sym typeface="+mn-ea"/>
              </a:rPr>
              <a:t>disease-tissue</a:t>
            </a:r>
            <a:r>
              <a:rPr lang="zh-CN" altLang="en-US" sz="2400" b="0">
                <a:sym typeface="+mn-ea"/>
              </a:rPr>
              <a:t>对中找出实验组和对照组个体的组织间表达有显著差异的基因，作为参考</a:t>
            </a:r>
            <a:r>
              <a:rPr lang="en-US" altLang="zh-CN" sz="2400" b="0">
                <a:sym typeface="+mn-ea"/>
              </a:rPr>
              <a:t>DG</a:t>
            </a:r>
            <a:r>
              <a:rPr lang="zh-CN" altLang="en-US" sz="2400" b="0">
                <a:sym typeface="+mn-ea"/>
              </a:rPr>
              <a:t>。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量化</a:t>
            </a:r>
            <a:r>
              <a:rPr lang="en-US" altLang="zh-CN" sz="2400" b="0">
                <a:sym typeface="+mn-ea"/>
              </a:rPr>
              <a:t>predicted </a:t>
            </a:r>
            <a:r>
              <a:rPr lang="en-US" altLang="zh-CN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预测区分出</a:t>
            </a:r>
            <a:r>
              <a:rPr lang="en-US" altLang="zh-CN" sz="2400" b="0">
                <a:sym typeface="+mn-ea"/>
              </a:rPr>
              <a:t>DG</a:t>
            </a:r>
            <a:r>
              <a:rPr lang="zh-CN" altLang="en-US" sz="2400" b="0">
                <a:sym typeface="+mn-ea"/>
              </a:rPr>
              <a:t>的准确率，发现平均</a:t>
            </a:r>
            <a:r>
              <a:rPr lang="en-US" altLang="zh-CN" sz="2400" b="0">
                <a:sym typeface="+mn-ea"/>
              </a:rPr>
              <a:t>predicted TSGE</a:t>
            </a:r>
            <a:r>
              <a:rPr lang="zh-CN" altLang="en-US" sz="2400" b="0">
                <a:sym typeface="+mn-ea"/>
              </a:rPr>
              <a:t>能区分出</a:t>
            </a:r>
            <a:r>
              <a:rPr lang="en-US" altLang="zh-CN" sz="2400" b="0">
                <a:sym typeface="+mn-ea"/>
              </a:rPr>
              <a:t>DG(auROC=0.6),</a:t>
            </a:r>
            <a:r>
              <a:rPr lang="zh-CN" altLang="en-US" sz="2400" b="0">
                <a:sym typeface="+mn-ea"/>
              </a:rPr>
              <a:t>而</a:t>
            </a:r>
            <a:r>
              <a:rPr lang="en-US" altLang="zh-CN" sz="2400" b="0">
                <a:sym typeface="+mn-ea"/>
              </a:rPr>
              <a:t>WBGE</a:t>
            </a:r>
            <a:r>
              <a:rPr lang="zh-CN" altLang="en-US" sz="2400" b="0">
                <a:sym typeface="+mn-ea"/>
              </a:rPr>
              <a:t>并不能直接预测</a:t>
            </a:r>
            <a:r>
              <a:rPr lang="en-US" altLang="zh-CN" sz="2400" b="0">
                <a:sym typeface="+mn-ea"/>
              </a:rPr>
              <a:t>DG(auROC=0.52)</a:t>
            </a:r>
            <a:endParaRPr lang="en-US" altLang="zh-CN" sz="2400" b="0"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5565" y="0"/>
            <a:ext cx="12117070" cy="865505"/>
          </a:xfrm>
        </p:spPr>
        <p:txBody>
          <a:bodyPr>
            <a:normAutofit fontScale="90000"/>
          </a:bodyPr>
          <a:p>
            <a:r>
              <a:rPr lang="zh-CN" altLang="zh-CN" sz="3200"/>
              <a:t>Utility of WBT predicted tissue-specific expression</a:t>
            </a:r>
            <a:br>
              <a:rPr lang="zh-CN" altLang="zh-CN" sz="3200"/>
            </a:br>
            <a:r>
              <a:rPr lang="zh-CN" altLang="zh-CN" sz="3200"/>
              <a:t>in predicting complex diseases</a:t>
            </a:r>
            <a:endParaRPr lang="zh-CN" altLang="zh-CN" sz="32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355"/>
            <a:ext cx="1916430" cy="22720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65" y="2699385"/>
            <a:ext cx="2546985" cy="19894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2590" y="4193540"/>
            <a:ext cx="1986915" cy="25914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9505" y="4758055"/>
            <a:ext cx="2182495" cy="2099945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0" y="4758055"/>
            <a:ext cx="8803640" cy="1614805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预测疾病状态</a:t>
            </a:r>
            <a:r>
              <a:rPr lang="en-US" altLang="zh-CN" sz="2400" b="0">
                <a:sym typeface="+mn-ea"/>
              </a:rPr>
              <a:t>:</a:t>
            </a:r>
            <a:endParaRPr lang="en-US" altLang="zh-CN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使用实际的</a:t>
            </a:r>
            <a:r>
              <a:rPr lang="en-US" altLang="zh-CN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和使用预测的</a:t>
            </a:r>
            <a:r>
              <a:rPr lang="en-US" altLang="zh-CN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准确率相当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说明本模型能利用低预测效用易获得的</a:t>
            </a:r>
            <a:r>
              <a:rPr lang="en-US" altLang="zh-CN" sz="2400" b="0">
                <a:sym typeface="+mn-ea"/>
              </a:rPr>
              <a:t>WBGE</a:t>
            </a:r>
            <a:r>
              <a:rPr lang="zh-CN" altLang="en-US" sz="2400" b="0">
                <a:sym typeface="+mn-ea"/>
              </a:rPr>
              <a:t>，得到类似于高预测效用难获得的</a:t>
            </a:r>
            <a:r>
              <a:rPr lang="en-US" altLang="zh-CN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的效果。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endParaRPr lang="en-US" altLang="zh-CN" sz="2400" b="0"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2928620"/>
            <a:ext cx="2887980" cy="2598420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0" y="0"/>
            <a:ext cx="8803640" cy="2563495"/>
          </a:xfrm>
          <a:prstGeom prst="rect">
            <a:avLst/>
          </a:prstGeom>
        </p:spPr>
        <p:txBody>
          <a:bodyPr vert="horz" lIns="90000" tIns="46800" rIns="90000" bIns="46800" rtlCol="0" anchor="t" anchorCtr="0"/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sz="2400" b="0">
                <a:sym typeface="+mn-ea"/>
              </a:rPr>
              <a:t>验证模型对病理研究的帮助。</a:t>
            </a:r>
            <a:endParaRPr lang="zh-CN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b="0">
                <a:sym typeface="+mn-ea"/>
              </a:rPr>
              <a:t>108</a:t>
            </a:r>
            <a:r>
              <a:rPr lang="zh-CN" altLang="en-US" sz="2400" b="0">
                <a:sym typeface="+mn-ea"/>
              </a:rPr>
              <a:t>个基因在胫骨动脉中的表达使用</a:t>
            </a:r>
            <a:r>
              <a:rPr lang="en-US" altLang="zh-CN" sz="2400" b="0">
                <a:sym typeface="+mn-ea"/>
              </a:rPr>
              <a:t>WBT</a:t>
            </a:r>
            <a:r>
              <a:rPr lang="zh-CN" altLang="en-US" sz="2400" b="0">
                <a:sym typeface="+mn-ea"/>
              </a:rPr>
              <a:t>高度可预测，且预测的</a:t>
            </a:r>
            <a:r>
              <a:rPr lang="en-US" altLang="zh-CN" sz="2400" b="0">
                <a:sym typeface="+mn-ea"/>
              </a:rPr>
              <a:t>TSGE</a:t>
            </a:r>
            <a:r>
              <a:rPr lang="zh-CN" altLang="en-US" sz="2400" b="0">
                <a:sym typeface="+mn-ea"/>
              </a:rPr>
              <a:t>在高血压患者中和对照组中有明显差异。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US" sz="2400" b="0">
                <a:sym typeface="+mn-ea"/>
              </a:rPr>
              <a:t>这些基因被分成两个功能类。</a:t>
            </a:r>
            <a:r>
              <a:rPr lang="en-US" altLang="zh-CN" sz="2400" b="0">
                <a:sym typeface="+mn-ea"/>
              </a:rPr>
              <a:t>1.</a:t>
            </a:r>
            <a:r>
              <a:rPr lang="zh-CN" altLang="en-US" sz="2400" b="0">
                <a:sym typeface="+mn-ea"/>
              </a:rPr>
              <a:t>酸的新陈代谢，</a:t>
            </a:r>
            <a:r>
              <a:rPr lang="en-US" altLang="zh-CN" sz="2400" b="0">
                <a:sym typeface="+mn-ea"/>
              </a:rPr>
              <a:t>2.</a:t>
            </a:r>
            <a:r>
              <a:rPr lang="zh-CN" altLang="en-US" sz="2400" b="0">
                <a:sym typeface="+mn-ea"/>
              </a:rPr>
              <a:t>羧基酸和离子的转运。都与高血压有关。</a:t>
            </a:r>
            <a:endParaRPr lang="zh-CN" altLang="en-US" sz="2400" b="0">
              <a:sym typeface="+mn-ea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400" b="0">
                <a:sym typeface="+mn-ea"/>
              </a:rPr>
              <a:t>108</a:t>
            </a:r>
            <a:r>
              <a:rPr lang="zh-CN" altLang="en-US" sz="2400" b="0">
                <a:sym typeface="+mn-ea"/>
              </a:rPr>
              <a:t>个基因中有</a:t>
            </a:r>
            <a:r>
              <a:rPr lang="en-US" altLang="zh-CN" sz="2400" b="0">
                <a:sym typeface="+mn-ea"/>
              </a:rPr>
              <a:t>9</a:t>
            </a:r>
            <a:r>
              <a:rPr lang="zh-CN" altLang="en-US" sz="2400" b="0">
                <a:sym typeface="+mn-ea"/>
              </a:rPr>
              <a:t>个转录因子，其中</a:t>
            </a:r>
            <a:r>
              <a:rPr lang="en-US" altLang="zh-CN" sz="2400" b="0">
                <a:sym typeface="+mn-ea"/>
              </a:rPr>
              <a:t>8</a:t>
            </a:r>
            <a:r>
              <a:rPr lang="zh-CN" altLang="en-US" sz="2400" b="0">
                <a:sym typeface="+mn-ea"/>
              </a:rPr>
              <a:t>个以各种方式影响了高血压。</a:t>
            </a:r>
            <a:endParaRPr lang="zh-CN" altLang="en-US" sz="2400" b="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1751</Words>
  <Application>WPS 演示</Application>
  <PresentationFormat>宽屏</PresentationFormat>
  <Paragraphs>69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Predicting tissue-specific gene expression from whole blood transcriptome</vt:lpstr>
      <vt:lpstr>Overview of TEEBoT: Apipeline for TSGE prediction</vt:lpstr>
      <vt:lpstr>The predictive power of WBSp and expression information</vt:lpstr>
      <vt:lpstr>PowerPoint 演示文稿</vt:lpstr>
      <vt:lpstr>Characteristics of genes whose TSGE is predictable by WBT (model M2)</vt:lpstr>
      <vt:lpstr>Utility of WBT predicted tissue-specific expression in predicting complex diseases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朱淼松</cp:lastModifiedBy>
  <cp:revision>928</cp:revision>
  <dcterms:created xsi:type="dcterms:W3CDTF">2019-06-19T02:08:00Z</dcterms:created>
  <dcterms:modified xsi:type="dcterms:W3CDTF">2021-04-29T02:02:58Z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