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6" r:id="rId2"/>
    <p:sldId id="262" r:id="rId3"/>
    <p:sldId id="307" r:id="rId4"/>
    <p:sldId id="258" r:id="rId5"/>
    <p:sldId id="309" r:id="rId6"/>
    <p:sldId id="263" r:id="rId7"/>
    <p:sldId id="260" r:id="rId8"/>
    <p:sldId id="295" r:id="rId9"/>
    <p:sldId id="268" r:id="rId10"/>
    <p:sldId id="311" r:id="rId11"/>
    <p:sldId id="310" r:id="rId12"/>
    <p:sldId id="267" r:id="rId13"/>
    <p:sldId id="270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9144000" cy="6858000" type="screen4x3"/>
  <p:notesSz cx="6858000" cy="9144000"/>
  <p:defaultTextStyle>
    <a:defPPr>
      <a:defRPr lang="ar-SA"/>
    </a:defPPr>
    <a:lvl1pPr marL="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82" d="100"/>
          <a:sy n="82" d="100"/>
        </p:scale>
        <p:origin x="-1603" y="-77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744D7EC3-CD50-4DA5-B722-330229C0073D}" type="datetimeFigureOut">
              <a:rPr lang="ar-SA" smtClean="0"/>
              <a:t>25/09/1443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A9712E5A-FBEB-4329-9E4A-5F20B492F51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879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85BE0011-04E0-4F3F-BFCE-633C944A425A}" type="datetimeFigureOut">
              <a:t>25/09/1443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ar-SA"/>
              <a:t>انقر لتحرير أنماط النص الرئيسي</a:t>
            </a:r>
          </a:p>
          <a:p>
            <a:pPr lvl="1" algn="r" rtl="1"/>
            <a:r>
              <a:rPr lang="ar-SA"/>
              <a:t>المستوى الثاني</a:t>
            </a:r>
          </a:p>
          <a:p>
            <a:pPr lvl="2" algn="r" rtl="1"/>
            <a:r>
              <a:rPr lang="ar-SA"/>
              <a:t>المستوى الثالث</a:t>
            </a:r>
          </a:p>
          <a:p>
            <a:pPr lvl="3" algn="r" rtl="1"/>
            <a:r>
              <a:rPr lang="ar-SA"/>
              <a:t>المستوى الرابع</a:t>
            </a:r>
          </a:p>
          <a:p>
            <a:pPr lvl="4" algn="r" rtl="1"/>
            <a:r>
              <a:rPr lang="ar-SA"/>
              <a:t>المستوى الخامس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DD7D2AD7-BD31-48B9-8C8A-7D4EAE7F6485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759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r-SA"/>
            </a:pPr>
            <a:r>
              <a:rPr lang="ar-SA" dirty="0" smtClean="0"/>
              <a:t>يمكن استخدام هذا القالب كملف بادئ تشغيل لألبوم صور فوتوغرافية.</a:t>
            </a: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2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4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8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12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13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 ألبو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r" eaLnBrk="1" latinLnBrk="0" hangingPunct="1">
              <a:buNone/>
              <a:defRPr kumimoji="0" lang="ar-SA" sz="32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 رئيسي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أفق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لأعلى لقط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2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تسمية توضيحية قصيرة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لأعلى فيلم شرائ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4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عمودي لأعل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أفقي لأعلى  ذو تسم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ا مختلط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فرعي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ات توضيحية ملون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عنوان وتسمية توضيحية كبير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r" eaLnBrk="1" latinLnBrk="0" hangingPunct="1">
              <a:buFontTx/>
              <a:buNone/>
              <a:defRPr kumimoji="0" lang="ar-SA" sz="2600" b="1" baseline="0">
                <a:solidFill>
                  <a:srgbClr val="FC7500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نمط عنوان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تسمية توضيحية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لأعلى مختل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طع ألبوم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r" eaLnBrk="1" latinLnBrk="0" hangingPunct="1">
              <a:defRPr kumimoji="0" lang="ar-SA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algn="r" eaLnBrk="1" latinLnBrk="0" hangingPunct="1">
              <a:buNone/>
              <a:defRPr kumimoji="0" lang="ar-SA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ar-SA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لأعلى: 3 أفقي مع 2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لأعلى: 2 أفقي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 ملون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ربع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عمود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ور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r" eaLnBrk="1" latinLnBrk="0" hangingPunct="1">
              <a:buNone/>
              <a:defRPr kumimoji="0" lang="ar-SA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r" eaLnBrk="1" latinLnBrk="0" hangingPunct="1">
              <a:defRPr kumimoji="0" lang="ar-SA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صورة بحجم صفحة كامل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فراغ مع ل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قطع ألبوم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algn="r" eaLnBrk="1" latinLnBrk="0" hangingPunct="1">
              <a:defRPr kumimoji="0" lang="ar-SA" sz="4400" b="1" baseline="0">
                <a:solidFill>
                  <a:srgbClr val="FC7500"/>
                </a:solidFill>
              </a:defRPr>
            </a:lvl1pPr>
            <a:extLst/>
          </a:lstStyle>
          <a:p>
            <a:pPr algn="r" rtl="1"/>
            <a:r>
              <a:rPr kumimoji="0" lang="ar-SA"/>
              <a:t>انقر لإضافة عنوان المقطع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r" eaLnBrk="1" latinLnBrk="0" hangingPunct="1">
              <a:buFontTx/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عنوان فرعي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ات تسمية توضيحية شفاف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ات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r" eaLnBrk="1" latinLnBrk="0" hangingPunct="1">
              <a:defRPr kumimoji="0" lang="ar-SA" sz="2000" b="1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r" eaLnBrk="1" latinLnBrk="0" hangingPunct="1">
              <a:buNone/>
              <a:defRPr kumimoji="0" lang="ar-SA"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2800"/>
            </a:lvl2pPr>
            <a:lvl3pPr marL="914400" indent="0" algn="r" eaLnBrk="1" latinLnBrk="0" hangingPunct="1">
              <a:buNone/>
              <a:defRPr kumimoji="0" lang="ar-SA" sz="2400"/>
            </a:lvl3pPr>
            <a:lvl4pPr marL="1371600" indent="0" algn="r" eaLnBrk="1" latinLnBrk="0" hangingPunct="1">
              <a:buNone/>
              <a:defRPr kumimoji="0" lang="ar-SA" sz="2000"/>
            </a:lvl4pPr>
            <a:lvl5pPr marL="1828800" indent="0" algn="r" eaLnBrk="1" latinLnBrk="0" hangingPunct="1">
              <a:buNone/>
              <a:defRPr kumimoji="0" lang="ar-SA" sz="2000"/>
            </a:lvl5pPr>
            <a:lvl6pPr marL="2286000" indent="0" algn="r" eaLnBrk="1" latinLnBrk="0" hangingPunct="1">
              <a:buNone/>
              <a:defRPr kumimoji="0" lang="ar-SA" sz="2000"/>
            </a:lvl6pPr>
            <a:lvl7pPr marL="2743200" indent="0" algn="r" eaLnBrk="1" latinLnBrk="0" hangingPunct="1">
              <a:buNone/>
              <a:defRPr kumimoji="0" lang="ar-SA" sz="2000"/>
            </a:lvl7pPr>
            <a:lvl8pPr marL="3200400" indent="0" algn="r" eaLnBrk="1" latinLnBrk="0" hangingPunct="1">
              <a:buNone/>
              <a:defRPr kumimoji="0" lang="ar-SA" sz="2000"/>
            </a:lvl8pPr>
            <a:lvl9pPr marL="3657600" indent="0" algn="r" eaLnBrk="1" latinLnBrk="0" hangingPunct="1">
              <a:buNone/>
              <a:defRPr kumimoji="0" lang="ar-SA" sz="2000"/>
            </a:lvl9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1200"/>
            </a:lvl2pPr>
            <a:lvl3pPr marL="914400" indent="0" algn="r" eaLnBrk="1" latinLnBrk="0" hangingPunct="1">
              <a:buNone/>
              <a:defRPr kumimoji="0" lang="ar-SA" sz="1000"/>
            </a:lvl3pPr>
            <a:lvl4pPr marL="1371600" indent="0" algn="r" eaLnBrk="1" latinLnBrk="0" hangingPunct="1">
              <a:buNone/>
              <a:defRPr kumimoji="0" lang="ar-SA" sz="900"/>
            </a:lvl4pPr>
            <a:lvl5pPr marL="1828800" indent="0" algn="r" eaLnBrk="1" latinLnBrk="0" hangingPunct="1">
              <a:buNone/>
              <a:defRPr kumimoji="0" lang="ar-SA" sz="900"/>
            </a:lvl5pPr>
            <a:lvl6pPr marL="2286000" indent="0" algn="r" eaLnBrk="1" latinLnBrk="0" hangingPunct="1">
              <a:buNone/>
              <a:defRPr kumimoji="0" lang="ar-SA" sz="900"/>
            </a:lvl6pPr>
            <a:lvl7pPr marL="2743200" indent="0" algn="r" eaLnBrk="1" latinLnBrk="0" hangingPunct="1">
              <a:buNone/>
              <a:defRPr kumimoji="0" lang="ar-SA" sz="900"/>
            </a:lvl7pPr>
            <a:lvl8pPr marL="3200400" indent="0" algn="r" eaLnBrk="1" latinLnBrk="0" hangingPunct="1">
              <a:buNone/>
              <a:defRPr kumimoji="0" lang="ar-SA" sz="900"/>
            </a:lvl8pPr>
            <a:lvl9pPr marL="3657600" indent="0" algn="r" eaLnBrk="1" latinLnBrk="0" hangingPunct="1">
              <a:buNone/>
              <a:defRPr kumimoji="0" lang="ar-SA" sz="900"/>
            </a:lvl9pPr>
          </a:lstStyle>
          <a:p>
            <a:pPr lvl="0" algn="r" rtl="1" eaLnBrk="1" latinLnBrk="0" hangingPunct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80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 مع عنوان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25/09/1443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eaLnBrk="1" latinLnBrk="0" hangingPunct="1"/>
            <a:r>
              <a:rPr kumimoji="0" lang="ar-SA" smtClean="0"/>
              <a:t>انقر لتحرير نمط العنوان الرئيسي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ar-SA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fld id="{EFEED2B4-868F-4681-9E70-FF7ECCDC67D4}" type="datetimeFigureOut">
              <a:t>25/09/1443</a:t>
            </a:fld>
            <a:endParaRPr kumimoji="0"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ar-SA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ar-SA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spcBef>
          <a:spcPct val="0"/>
        </a:spcBef>
        <a:buNone/>
        <a:defRPr kumimoji="0" lang="ar-SA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ar-SA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ar-SA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ar-SA"/>
      </a:defPPr>
      <a:lvl1pPr marL="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kumimoji="0" lang="ar-SA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7825" y="1191150"/>
            <a:ext cx="4900892" cy="983431"/>
          </a:xfrm>
        </p:spPr>
        <p:txBody>
          <a:bodyPr>
            <a:normAutofit fontScale="92500"/>
          </a:bodyPr>
          <a:lstStyle/>
          <a:p>
            <a:pPr algn="r" rtl="1"/>
            <a:r>
              <a:rPr lang="ar-SY" dirty="0" smtClean="0">
                <a:solidFill>
                  <a:srgbClr val="FC7500"/>
                </a:solidFill>
              </a:rPr>
              <a:t>تعلم برمجة الويب باستخدام  </a:t>
            </a:r>
            <a:r>
              <a:rPr lang="en-US" dirty="0" err="1" smtClean="0">
                <a:solidFill>
                  <a:srgbClr val="FC7500"/>
                </a:solidFill>
              </a:rPr>
              <a:t>Reactjs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7" y="1379105"/>
            <a:ext cx="6106934" cy="4536504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0" y="663079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كان من نوع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ar-SA" sz="2400" dirty="0" smtClean="0">
                <a:solidFill>
                  <a:schemeClr val="bg1"/>
                </a:solidFill>
              </a:rPr>
              <a:t>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11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انشاء </a:t>
            </a:r>
            <a:r>
              <a:rPr lang="en-US" dirty="0" smtClean="0"/>
              <a:t>component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434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42" y="1375011"/>
            <a:ext cx="6179032" cy="462865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0" y="63438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</a:t>
            </a:r>
            <a:r>
              <a:rPr lang="ar-SA" sz="2400" dirty="0" smtClean="0">
                <a:solidFill>
                  <a:schemeClr val="bg1"/>
                </a:solidFill>
              </a:rPr>
              <a:t>ونقوم في الملف  </a:t>
            </a:r>
            <a:r>
              <a:rPr lang="en-US" sz="2400" dirty="0" smtClean="0">
                <a:solidFill>
                  <a:schemeClr val="bg1"/>
                </a:solidFill>
              </a:rPr>
              <a:t>App.js </a:t>
            </a:r>
            <a:r>
              <a:rPr lang="ar-SY" sz="2400" dirty="0" smtClean="0">
                <a:solidFill>
                  <a:schemeClr val="bg1"/>
                </a:solidFill>
              </a:rPr>
              <a:t>بعمل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له</a:t>
            </a:r>
            <a:r>
              <a:rPr lang="ar-SA" sz="2400" dirty="0" smtClean="0">
                <a:solidFill>
                  <a:schemeClr val="bg1"/>
                </a:solidFill>
              </a:rPr>
              <a:t>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انشاء </a:t>
            </a:r>
            <a:r>
              <a:rPr lang="en-US" dirty="0" smtClean="0"/>
              <a:t>component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04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85000" lnSpcReduction="1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نقوم بوضع الخصائص في </a:t>
            </a:r>
            <a:r>
              <a:rPr lang="en-US" sz="2400" b="1" dirty="0" smtClean="0">
                <a:solidFill>
                  <a:schemeClr val="bg1"/>
                </a:solidFill>
              </a:rPr>
              <a:t>App.js </a:t>
            </a:r>
            <a:r>
              <a:rPr lang="ar-SY" sz="2400" b="1" dirty="0" smtClean="0">
                <a:solidFill>
                  <a:schemeClr val="bg1"/>
                </a:solidFill>
              </a:rPr>
              <a:t> ومن ثم نستدعيها في الــ</a:t>
            </a:r>
            <a:r>
              <a:rPr lang="en-US" sz="2400" b="1" dirty="0" smtClean="0">
                <a:solidFill>
                  <a:schemeClr val="bg1"/>
                </a:solidFill>
              </a:rPr>
              <a:t>function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733256"/>
            <a:ext cx="3810000" cy="8961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rtl="1">
              <a:defRPr lang="ar-SA"/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طرقة تمرير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PROPS </a:t>
            </a:r>
            <a:r>
              <a:rPr lang="ar-S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عن طريق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endParaRPr lang="ar-S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91" y="593973"/>
            <a:ext cx="4238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58293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تمرير </a:t>
            </a:r>
            <a:r>
              <a:rPr lang="en-US" dirty="0" smtClean="0"/>
              <a:t>props</a:t>
            </a:r>
            <a:endParaRPr lang="ar-SA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فتظهر بالشكل التالي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332602" cy="55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 flipH="1" flipV="1">
            <a:off x="929968" y="2256263"/>
            <a:ext cx="4506128" cy="668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تمرير </a:t>
            </a:r>
            <a:r>
              <a:rPr lang="en-US" dirty="0" smtClean="0"/>
              <a:t>props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9992" y="69269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اما عن طريق </a:t>
            </a:r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r>
              <a:rPr lang="ar-SA" sz="2400" b="1" dirty="0" smtClean="0">
                <a:solidFill>
                  <a:schemeClr val="bg1"/>
                </a:solidFill>
              </a:rPr>
              <a:t> بالشكل التالي وستكون النتيجة مشابهة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628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رابط كسهم مستقيم 7"/>
          <p:cNvCxnSpPr/>
          <p:nvPr/>
        </p:nvCxnSpPr>
        <p:spPr>
          <a:xfrm flipH="1">
            <a:off x="4860032" y="1332776"/>
            <a:ext cx="360040" cy="180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تمرير </a:t>
            </a:r>
            <a:r>
              <a:rPr lang="en-US" dirty="0" smtClean="0"/>
              <a:t>props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265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7584" y="828720"/>
            <a:ext cx="5208713" cy="1304136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rtl="1"/>
            <a:r>
              <a:rPr lang="ar-SY" sz="2400" dirty="0" smtClean="0"/>
              <a:t>اذا </a:t>
            </a:r>
            <a:r>
              <a:rPr lang="ar-SY" sz="2400" dirty="0"/>
              <a:t>كان هناك نص او صورة موجودة بين وسمي الاستدعاء لل </a:t>
            </a:r>
            <a:r>
              <a:rPr lang="en-US" sz="2400" dirty="0" smtClean="0"/>
              <a:t>function </a:t>
            </a:r>
            <a:r>
              <a:rPr lang="ar-SY" sz="2400" dirty="0" smtClean="0"/>
              <a:t> يتم استدعاءها عن طريق  </a:t>
            </a:r>
            <a:r>
              <a:rPr lang="en-US" sz="2400" dirty="0" smtClean="0"/>
              <a:t>props.children</a:t>
            </a:r>
            <a:endParaRPr lang="ar-SA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21" y="3883521"/>
            <a:ext cx="3343679" cy="29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" y="2420888"/>
            <a:ext cx="5231837" cy="25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3887924" y="2060848"/>
            <a:ext cx="21602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4103948" y="1967922"/>
            <a:ext cx="2088232" cy="345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/>
          <p:cNvSpPr txBox="1"/>
          <p:nvPr/>
        </p:nvSpPr>
        <p:spPr>
          <a:xfrm>
            <a:off x="2195736" y="5157192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 smtClean="0"/>
              <a:t>وسيظهر النص بشكل طبيعي .</a:t>
            </a:r>
            <a:endParaRPr lang="ar-SA" dirty="0"/>
          </a:p>
        </p:txBody>
      </p:sp>
      <p:sp>
        <p:nvSpPr>
          <p:cNvPr id="9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خاصية </a:t>
            </a:r>
            <a:r>
              <a:rPr lang="en-US" dirty="0" smtClean="0"/>
              <a:t>children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4623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560661"/>
            <a:ext cx="7772400" cy="1068139"/>
          </a:xfrm>
        </p:spPr>
        <p:txBody>
          <a:bodyPr/>
          <a:lstStyle/>
          <a:p>
            <a:r>
              <a:rPr lang="ar-SY" dirty="0" smtClean="0"/>
              <a:t>ان </a:t>
            </a:r>
            <a:r>
              <a:rPr lang="en-US" dirty="0" smtClean="0"/>
              <a:t>state &amp; props </a:t>
            </a:r>
            <a:r>
              <a:rPr lang="ar-SY" dirty="0" smtClean="0"/>
              <a:t> متشابهان الا ان </a:t>
            </a:r>
            <a:r>
              <a:rPr lang="en-US" dirty="0" smtClean="0"/>
              <a:t>props </a:t>
            </a:r>
            <a:r>
              <a:rPr lang="ar-SY" dirty="0" smtClean="0"/>
              <a:t> هي نستطيع من خلالها قراءة المتغيرات ولا يمكننا التعديل عليها اما </a:t>
            </a:r>
            <a:r>
              <a:rPr lang="en-US" dirty="0" smtClean="0"/>
              <a:t>state </a:t>
            </a:r>
            <a:r>
              <a:rPr lang="ar-SY" dirty="0" smtClean="0"/>
              <a:t>فهي تتفوق من خلال السماح بالتعديل  </a:t>
            </a:r>
            <a:endParaRPr lang="ar-S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2" y="1832942"/>
            <a:ext cx="4464496" cy="41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لنص 2"/>
          <p:cNvSpPr txBox="1">
            <a:spLocks/>
          </p:cNvSpPr>
          <p:nvPr/>
        </p:nvSpPr>
        <p:spPr>
          <a:xfrm>
            <a:off x="6876256" y="1791667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الشكل العام لها :</a:t>
            </a:r>
            <a:endParaRPr lang="ar-SY" dirty="0"/>
          </a:p>
        </p:txBody>
      </p:sp>
      <p:sp>
        <p:nvSpPr>
          <p:cNvPr id="6" name="عنصر نائب للنص 2"/>
          <p:cNvSpPr txBox="1">
            <a:spLocks/>
          </p:cNvSpPr>
          <p:nvPr/>
        </p:nvSpPr>
        <p:spPr>
          <a:xfrm>
            <a:off x="6857190" y="2697038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استدعاؤها :</a:t>
            </a:r>
            <a:endParaRPr lang="ar-SY" dirty="0"/>
          </a:p>
        </p:txBody>
      </p:sp>
      <p:cxnSp>
        <p:nvCxnSpPr>
          <p:cNvPr id="7" name="رابط كسهم مستقيم 6"/>
          <p:cNvCxnSpPr/>
          <p:nvPr/>
        </p:nvCxnSpPr>
        <p:spPr>
          <a:xfrm flipH="1">
            <a:off x="2123728" y="2697038"/>
            <a:ext cx="4680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>
            <a:off x="3851920" y="3561134"/>
            <a:ext cx="324036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خاصية </a:t>
            </a:r>
            <a:r>
              <a:rPr lang="en-US" dirty="0" smtClean="0"/>
              <a:t>state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522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692696"/>
            <a:ext cx="511256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صر نائب للنص 2"/>
          <p:cNvSpPr txBox="1">
            <a:spLocks/>
          </p:cNvSpPr>
          <p:nvPr/>
        </p:nvSpPr>
        <p:spPr>
          <a:xfrm>
            <a:off x="6660232" y="1227485"/>
            <a:ext cx="1732112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من الممكن ان تحوي غرض او مصفوفة :</a:t>
            </a:r>
            <a:endParaRPr lang="ar-SY" dirty="0"/>
          </a:p>
        </p:txBody>
      </p:sp>
      <p:sp>
        <p:nvSpPr>
          <p:cNvPr id="8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استدعاؤها :</a:t>
            </a:r>
            <a:endParaRPr lang="ar-SY" dirty="0"/>
          </a:p>
        </p:txBody>
      </p:sp>
      <p:cxnSp>
        <p:nvCxnSpPr>
          <p:cNvPr id="9" name="رابط كسهم مستقيم 8"/>
          <p:cNvCxnSpPr/>
          <p:nvPr/>
        </p:nvCxnSpPr>
        <p:spPr>
          <a:xfrm flipH="1">
            <a:off x="1763688" y="2132856"/>
            <a:ext cx="5040560" cy="534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1835696" y="2996952"/>
            <a:ext cx="525658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flipH="1">
            <a:off x="1475656" y="2204864"/>
            <a:ext cx="540526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خاصية </a:t>
            </a:r>
            <a:r>
              <a:rPr lang="en-US" dirty="0" smtClean="0"/>
              <a:t>state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549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19" y="1268700"/>
            <a:ext cx="6743700" cy="47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55576" y="187297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l"/>
            <a:r>
              <a:rPr lang="ar-SA" sz="2400" b="1" dirty="0">
                <a:solidFill>
                  <a:schemeClr val="bg1"/>
                </a:solidFill>
              </a:rPr>
              <a:t>ه</a:t>
            </a:r>
            <a:r>
              <a:rPr lang="ar-SA" sz="2400" b="1" dirty="0" smtClean="0">
                <a:solidFill>
                  <a:schemeClr val="bg1"/>
                </a:solidFill>
              </a:rPr>
              <a:t>نا نلاحظ قدرة التعديل فعند الضغط على الزر يتم زيادة الخاصية </a:t>
            </a:r>
            <a:r>
              <a:rPr lang="ar-SY" sz="2400" b="1" dirty="0" smtClean="0">
                <a:solidFill>
                  <a:schemeClr val="bg1"/>
                </a:solidFill>
              </a:rPr>
              <a:t>ا</a:t>
            </a:r>
            <a:r>
              <a:rPr lang="ar-SA" sz="2400" b="1" dirty="0" smtClean="0">
                <a:solidFill>
                  <a:schemeClr val="bg1"/>
                </a:solidFill>
              </a:rPr>
              <a:t>لعمر بمقدار 1 </a:t>
            </a:r>
          </a:p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داخل الحدث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1926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الاحداث </a:t>
            </a:r>
            <a:r>
              <a:rPr lang="en-US" dirty="0" smtClean="0"/>
              <a:t>Event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069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1965"/>
            <a:ext cx="7453893" cy="85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6806"/>
            <a:ext cx="637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الاحداث </a:t>
            </a:r>
            <a:r>
              <a:rPr lang="en-US" dirty="0" smtClean="0"/>
              <a:t>Event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521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فاضل المصري</a:t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5 --</a:t>
            </a:r>
            <a:r>
              <a:rPr lang="en-US" dirty="0" smtClean="0"/>
              <a:t>&lt;</a:t>
            </a:r>
            <a:r>
              <a:rPr lang="ar-SY" dirty="0" smtClean="0"/>
              <a:t> 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 ولكن بطريقة اخرى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4223"/>
            <a:ext cx="5472608" cy="4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الاحداث </a:t>
            </a:r>
            <a:r>
              <a:rPr lang="en-US" dirty="0" smtClean="0"/>
              <a:t>Event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563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rtl="1"/>
            <a:r>
              <a:rPr lang="ar-SA" sz="2400" b="1" dirty="0" smtClean="0">
                <a:solidFill>
                  <a:schemeClr val="bg1"/>
                </a:solidFill>
              </a:rPr>
              <a:t>بحال اردنا استدعاء الوظيفة اكثر من مرة فللابتعاد عن الاستخدام المتكرر ل</a:t>
            </a:r>
            <a:r>
              <a:rPr lang="en-US" sz="2400" b="1" dirty="0" smtClean="0">
                <a:solidFill>
                  <a:schemeClr val="bg1"/>
                </a:solidFill>
              </a:rPr>
              <a:t>bind </a:t>
            </a:r>
            <a:r>
              <a:rPr lang="ar-SY" sz="2400" b="1" dirty="0" smtClean="0">
                <a:solidFill>
                  <a:schemeClr val="bg1"/>
                </a:solidFill>
              </a:rPr>
              <a:t>نقو</a:t>
            </a:r>
            <a:r>
              <a:rPr lang="ar-SA" sz="2400" b="1" dirty="0" smtClean="0">
                <a:solidFill>
                  <a:schemeClr val="bg1"/>
                </a:solidFill>
              </a:rPr>
              <a:t>م بالطريقة التالية  واستدعائها بشكل اعتيادي :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0130"/>
            <a:ext cx="5943600" cy="15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9" y="4869160"/>
            <a:ext cx="7734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الاحداث </a:t>
            </a:r>
            <a:r>
              <a:rPr lang="en-US" dirty="0" smtClean="0"/>
              <a:t>Event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30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3141" y="5562600"/>
            <a:ext cx="7553325" cy="1143000"/>
          </a:xfrm>
          <a:prstGeom prst="rect">
            <a:avLst/>
          </a:prstGeom>
          <a:noFill/>
        </p:spPr>
        <p:txBody>
          <a:bodyPr wrap="square" rtlCol="1">
            <a:normAutofit lnSpcReduction="10000"/>
          </a:bodyPr>
          <a:lstStyle/>
          <a:p>
            <a:pPr algn="r" rtl="1"/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يلزم تثبيت البرمجية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على نظام اما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او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8 </a:t>
            </a:r>
            <a:endParaRPr lang="ar-SY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حيث يتم تثبي</a:t>
            </a:r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تها بشكل اعتيادي كما أي تطبيق ومن ثم نبدأ العمل على الشاشة السوداء  </a:t>
            </a:r>
            <a:endParaRPr lang="ar-S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843294"/>
            <a:ext cx="7439025" cy="381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اولا نتأكد من تثبيتها بالشكل التالي : 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4" y="2064816"/>
            <a:ext cx="7443216" cy="38404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بعدها نقوم بتثبيت البيئة من خلال :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5" y="1224294"/>
            <a:ext cx="5934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4" y="2448864"/>
            <a:ext cx="595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تثبيت بيئة العمل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2000" y="5586350"/>
            <a:ext cx="7391400" cy="119545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r" rtl="1"/>
            <a:r>
              <a:rPr lang="ar-SA" sz="2400" b="1" dirty="0" smtClean="0">
                <a:solidFill>
                  <a:srgbClr val="FC7500"/>
                </a:solidFill>
              </a:rPr>
              <a:t>بعد الانتهاء من تثبيت الادوات نقوم بإنشاء مشروع جديد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create-react-app basic </a:t>
            </a:r>
            <a:r>
              <a:rPr lang="ar-SY" sz="2400" b="1" dirty="0" smtClean="0">
                <a:solidFill>
                  <a:srgbClr val="FC7500"/>
                </a:solidFill>
              </a:rPr>
              <a:t> ومن ثم الدخول ال</a:t>
            </a:r>
            <a:r>
              <a:rPr lang="ar-SA" sz="2400" b="1" dirty="0" smtClean="0">
                <a:solidFill>
                  <a:srgbClr val="FC7500"/>
                </a:solidFill>
              </a:rPr>
              <a:t>ى المجلد الحاوي للمشروع ونشغل بيئة العمل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 err="1" smtClean="0">
                <a:solidFill>
                  <a:srgbClr val="FC7500"/>
                </a:solidFill>
              </a:rPr>
              <a:t>npm</a:t>
            </a:r>
            <a:r>
              <a:rPr lang="en-US" sz="2400" b="1" dirty="0" smtClean="0">
                <a:solidFill>
                  <a:srgbClr val="FC7500"/>
                </a:solidFill>
              </a:rPr>
              <a:t> start </a:t>
            </a:r>
            <a:r>
              <a:rPr lang="ar-SA" sz="2400" b="1" dirty="0" smtClean="0">
                <a:solidFill>
                  <a:srgbClr val="FC7500"/>
                </a:solidFill>
              </a:rPr>
              <a:t>:</a:t>
            </a:r>
            <a:endParaRPr lang="ar-S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660481"/>
            <a:ext cx="4266314" cy="29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3566619"/>
            <a:ext cx="429430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20" y="660481"/>
            <a:ext cx="400273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تثبيت بيئة العمل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287" y="1174305"/>
            <a:ext cx="6048027" cy="340201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91" y="1196752"/>
            <a:ext cx="6032409" cy="3393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396" y="5486400"/>
            <a:ext cx="6781800" cy="12192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سيتم تشغيل البيئة في المتصفح بالشكل : 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تثبيت بيئة العمل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5334000"/>
            <a:ext cx="6781800" cy="13716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b="1" dirty="0" smtClean="0">
                <a:solidFill>
                  <a:srgbClr val="FC7500"/>
                </a:solidFill>
              </a:rPr>
              <a:t>نذهب لمجلد العمل ونفتحه بواسطة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>
                <a:solidFill>
                  <a:srgbClr val="FC7500"/>
                </a:solidFill>
              </a:rPr>
              <a:t> </a:t>
            </a:r>
            <a:r>
              <a:rPr lang="en-US" sz="2400" b="1" dirty="0" smtClean="0">
                <a:solidFill>
                  <a:srgbClr val="FC7500"/>
                </a:solidFill>
              </a:rPr>
              <a:t>visual code  </a:t>
            </a:r>
            <a:r>
              <a:rPr lang="ar-SY" sz="2400" b="1" dirty="0" smtClean="0">
                <a:solidFill>
                  <a:srgbClr val="FC7500"/>
                </a:solidFill>
              </a:rPr>
              <a:t>ليظهر محتوى المشروع :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764704"/>
            <a:ext cx="6648450" cy="420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تثبيت بيئة العمل</a:t>
            </a:r>
            <a:endParaRPr lang="ar-S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5791200"/>
            <a:ext cx="8153400" cy="914400"/>
          </a:xfrm>
          <a:noFill/>
        </p:spPr>
        <p:txBody>
          <a:bodyPr>
            <a:normAutofit/>
          </a:bodyPr>
          <a:lstStyle/>
          <a:p>
            <a:pPr algn="r" rtl="1">
              <a:lnSpc>
                <a:spcPct val="70000"/>
              </a:lnSpc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يتم العمل في هذه اللغة عن طريق ما يسمى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en-US" dirty="0"/>
              <a:t> </a:t>
            </a:r>
            <a:r>
              <a:rPr lang="ar-SY" dirty="0" smtClean="0"/>
              <a:t>حيث يمكن انشاؤه بطريقتين هما اما عن طريق </a:t>
            </a:r>
            <a:r>
              <a:rPr lang="en-US" dirty="0" smtClean="0"/>
              <a:t> class </a:t>
            </a:r>
            <a:r>
              <a:rPr lang="ar-SY" dirty="0" smtClean="0"/>
              <a:t>او  عن طريق </a:t>
            </a:r>
            <a:r>
              <a:rPr lang="en-US" dirty="0" smtClean="0"/>
              <a:t>function </a:t>
            </a:r>
            <a:r>
              <a:rPr lang="ar-SY" dirty="0" smtClean="0"/>
              <a:t>:</a:t>
            </a:r>
            <a:endParaRPr lang="ar-SA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55" y="663079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636300" y="663079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function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5" y="1268760"/>
            <a:ext cx="33123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9814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انشاء </a:t>
            </a:r>
            <a:r>
              <a:rPr lang="en-US" dirty="0" smtClean="0"/>
              <a:t>component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69" y="698821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مبادئ العمل 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043608" y="1628800"/>
            <a:ext cx="3839344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 fontScale="85000" lnSpcReduction="10000"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 </a:t>
            </a:r>
            <a:r>
              <a:rPr lang="en-US" sz="2400" dirty="0" smtClean="0">
                <a:solidFill>
                  <a:schemeClr val="bg1"/>
                </a:solidFill>
              </a:rPr>
              <a:t>component $react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92080" y="764232"/>
            <a:ext cx="2406993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export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0231"/>
            <a:ext cx="3912498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84879"/>
            <a:ext cx="1924050" cy="12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8" y="3284479"/>
            <a:ext cx="315090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عنوان 4"/>
          <p:cNvSpPr txBox="1">
            <a:spLocks/>
          </p:cNvSpPr>
          <p:nvPr/>
        </p:nvSpPr>
        <p:spPr>
          <a:xfrm>
            <a:off x="395536" y="44624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انشاء </a:t>
            </a:r>
            <a:r>
              <a:rPr lang="en-US" dirty="0" smtClean="0"/>
              <a:t>component</a:t>
            </a:r>
            <a:endParaRPr lang="ar-SA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7" grpId="0" animBg="1" autoUpdateAnimBg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59" y="1372100"/>
            <a:ext cx="5966707" cy="46344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719134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وضعنا عملنا في مجلد اخر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10" name="عنوان 4"/>
          <p:cNvSpPr txBox="1">
            <a:spLocks/>
          </p:cNvSpPr>
          <p:nvPr/>
        </p:nvSpPr>
        <p:spPr>
          <a:xfrm>
            <a:off x="395536" y="39278"/>
            <a:ext cx="8208912" cy="59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>
            <a:normAutofit fontScale="67500" lnSpcReduction="20000"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Y" dirty="0" smtClean="0"/>
              <a:t>كيفية انشاء </a:t>
            </a:r>
            <a:r>
              <a:rPr lang="en-US" dirty="0" smtClean="0"/>
              <a:t>component</a:t>
            </a:r>
            <a:endParaRPr lang="ar-S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ألبوم صور فوتوغرافية حضر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395</Words>
  <Application>Microsoft Office PowerPoint</Application>
  <PresentationFormat>عرض على الشاشة (3:4)‏</PresentationFormat>
  <Paragraphs>63</Paragraphs>
  <Slides>21</Slides>
  <Notes>8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2" baseType="lpstr">
      <vt:lpstr>ألبوم صور فوتوغرافية حضري</vt:lpstr>
      <vt:lpstr>عرض تقديمي في PowerPoint</vt:lpstr>
      <vt:lpstr>فاضل المصري الفيديو 5 --&lt; 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2021-02-05T19:00:04Z</dcterms:created>
  <dcterms:modified xsi:type="dcterms:W3CDTF">2022-04-25T22:45:12Z</dcterms:modified>
</cp:coreProperties>
</file>