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6" r:id="rId2"/>
    <p:sldId id="257" r:id="rId3"/>
    <p:sldId id="258" r:id="rId4"/>
    <p:sldId id="259" r:id="rId5"/>
    <p:sldId id="265" r:id="rId6"/>
    <p:sldId id="266" r:id="rId7"/>
    <p:sldId id="260" r:id="rId8"/>
    <p:sldId id="261" r:id="rId9"/>
    <p:sldId id="262" r:id="rId10"/>
    <p:sldId id="263" r:id="rId11"/>
    <p:sldId id="264" r:id="rId12"/>
    <p:sldId id="267" r:id="rId13"/>
    <p:sldId id="268" r:id="rId14"/>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aximized" horzBarState="maximized">
    <p:restoredLeft sz="65413" autoAdjust="0"/>
    <p:restoredTop sz="86431" autoAdjust="0"/>
  </p:normalViewPr>
  <p:slideViewPr>
    <p:cSldViewPr>
      <p:cViewPr>
        <p:scale>
          <a:sx n="100" d="100"/>
          <a:sy n="100" d="100"/>
        </p:scale>
        <p:origin x="-5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23" name="مستطيل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مستطيل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مستطيل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مستطيل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مستطيل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مستطيل مستدير الزوايا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مستطيل مستدير الزوايا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مستطيل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مستطيل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مستطيل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مستطيل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عنوان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ar-SA" smtClean="0"/>
              <a:t>انقر لتحرير نمط العنوان الرئيسي</a:t>
            </a:r>
            <a:endParaRPr kumimoji="0" lang="en-US"/>
          </a:p>
        </p:txBody>
      </p:sp>
      <p:sp>
        <p:nvSpPr>
          <p:cNvPr id="9" name="عنوان فرعي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28" name="عنصر نائب للتاريخ 27"/>
          <p:cNvSpPr>
            <a:spLocks noGrp="1"/>
          </p:cNvSpPr>
          <p:nvPr>
            <p:ph type="dt" sz="half" idx="10"/>
          </p:nvPr>
        </p:nvSpPr>
        <p:spPr>
          <a:xfrm>
            <a:off x="6705600" y="4206240"/>
            <a:ext cx="960120" cy="457200"/>
          </a:xfrm>
        </p:spPr>
        <p:txBody>
          <a:bodyPr/>
          <a:lstStyle/>
          <a:p>
            <a:fld id="{1B8ABB09-4A1D-463E-8065-109CC2B7EFAA}" type="datetimeFigureOut">
              <a:rPr lang="ar-SA" smtClean="0"/>
              <a:t>25/08/1443</a:t>
            </a:fld>
            <a:endParaRPr lang="ar-SA"/>
          </a:p>
        </p:txBody>
      </p:sp>
      <p:sp>
        <p:nvSpPr>
          <p:cNvPr id="17" name="عنصر نائب للتذييل 16"/>
          <p:cNvSpPr>
            <a:spLocks noGrp="1"/>
          </p:cNvSpPr>
          <p:nvPr>
            <p:ph type="ftr" sz="quarter" idx="11"/>
          </p:nvPr>
        </p:nvSpPr>
        <p:spPr>
          <a:xfrm>
            <a:off x="5410200" y="4205288"/>
            <a:ext cx="1295400" cy="457200"/>
          </a:xfrm>
        </p:spPr>
        <p:txBody>
          <a:bodyPr/>
          <a:lstStyle/>
          <a:p>
            <a:endParaRPr lang="ar-SA"/>
          </a:p>
        </p:txBody>
      </p:sp>
      <p:sp>
        <p:nvSpPr>
          <p:cNvPr id="29" name="عنصر نائب لرقم الشريحة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B34F065-1154-456A-91E3-76DE8E75E17B}" type="slidenum">
              <a:rPr lang="ar-SA" smtClean="0"/>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t>25/08/1443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781800" y="1143000"/>
            <a:ext cx="1905000" cy="5486400"/>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1143000"/>
            <a:ext cx="6248400" cy="5486400"/>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t>25/08/1443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t>25/08/1443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25/08/1443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1B8ABB09-4A1D-463E-8065-109CC2B7EFAA}" type="datetimeFigureOut">
              <a:rPr lang="ar-SA" smtClean="0"/>
              <a:t>25/08/1443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381000" y="1143000"/>
            <a:ext cx="8382000" cy="1069848"/>
          </a:xfrm>
        </p:spPr>
        <p:txBody>
          <a:bodyPr anchor="ctr"/>
          <a:lstStyle>
            <a:lvl1pPr>
              <a:defRPr sz="4000" b="0" i="0" cap="none" baseline="0"/>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26" name="عنصر نائب للتاريخ 25"/>
          <p:cNvSpPr>
            <a:spLocks noGrp="1"/>
          </p:cNvSpPr>
          <p:nvPr>
            <p:ph type="dt" sz="half" idx="10"/>
          </p:nvPr>
        </p:nvSpPr>
        <p:spPr/>
        <p:txBody>
          <a:bodyPr rtlCol="0"/>
          <a:lstStyle/>
          <a:p>
            <a:fld id="{1B8ABB09-4A1D-463E-8065-109CC2B7EFAA}" type="datetimeFigureOut">
              <a:rPr lang="ar-SA" smtClean="0"/>
              <a:t>25/08/1443</a:t>
            </a:fld>
            <a:endParaRPr lang="ar-SA"/>
          </a:p>
        </p:txBody>
      </p:sp>
      <p:sp>
        <p:nvSpPr>
          <p:cNvPr id="27" name="عنصر نائب لرقم الشريحة 26"/>
          <p:cNvSpPr>
            <a:spLocks noGrp="1"/>
          </p:cNvSpPr>
          <p:nvPr>
            <p:ph type="sldNum" sz="quarter" idx="11"/>
          </p:nvPr>
        </p:nvSpPr>
        <p:spPr/>
        <p:txBody>
          <a:bodyPr rtlCol="0"/>
          <a:lstStyle/>
          <a:p>
            <a:fld id="{0B34F065-1154-456A-91E3-76DE8E75E17B}" type="slidenum">
              <a:rPr lang="ar-SA" smtClean="0"/>
              <a:t>‹#›</a:t>
            </a:fld>
            <a:endParaRPr lang="ar-SA"/>
          </a:p>
        </p:txBody>
      </p:sp>
      <p:sp>
        <p:nvSpPr>
          <p:cNvPr id="28" name="عنصر نائب للتذييل 27"/>
          <p:cNvSpPr>
            <a:spLocks noGrp="1"/>
          </p:cNvSpPr>
          <p:nvPr>
            <p:ph type="ftr" sz="quarter" idx="12"/>
          </p:nvPr>
        </p:nvSpPr>
        <p:spPr/>
        <p:txBody>
          <a:bodyPr rtlCol="0"/>
          <a:lstStyle/>
          <a:p>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a:xfrm>
            <a:off x="6583680" y="612648"/>
            <a:ext cx="957264" cy="457200"/>
          </a:xfrm>
        </p:spPr>
        <p:txBody>
          <a:bodyPr/>
          <a:lstStyle/>
          <a:p>
            <a:fld id="{1B8ABB09-4A1D-463E-8065-109CC2B7EFAA}" type="datetimeFigureOut">
              <a:rPr lang="ar-SA" smtClean="0"/>
              <a:t>25/08/1443</a:t>
            </a:fld>
            <a:endParaRPr lang="ar-SA"/>
          </a:p>
        </p:txBody>
      </p:sp>
      <p:sp>
        <p:nvSpPr>
          <p:cNvPr id="4" name="عنصر نائب للتذييل 3"/>
          <p:cNvSpPr>
            <a:spLocks noGrp="1"/>
          </p:cNvSpPr>
          <p:nvPr>
            <p:ph type="ftr" sz="quarter" idx="11"/>
          </p:nvPr>
        </p:nvSpPr>
        <p:spPr>
          <a:xfrm>
            <a:off x="5257800" y="612648"/>
            <a:ext cx="1325880" cy="457200"/>
          </a:xfrm>
        </p:spPr>
        <p:txBody>
          <a:bodyPr/>
          <a:lstStyle/>
          <a:p>
            <a:endParaRPr lang="ar-SA"/>
          </a:p>
        </p:txBody>
      </p:sp>
      <p:sp>
        <p:nvSpPr>
          <p:cNvPr id="5" name="عنصر نائب لرقم الشريحة 4"/>
          <p:cNvSpPr>
            <a:spLocks noGrp="1"/>
          </p:cNvSpPr>
          <p:nvPr>
            <p:ph type="sldNum" sz="quarter" idx="12"/>
          </p:nvPr>
        </p:nvSpPr>
        <p:spPr>
          <a:xfrm>
            <a:off x="8174736" y="2272"/>
            <a:ext cx="762000" cy="365760"/>
          </a:xfrm>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t>25/08/1443</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353496" y="1101970"/>
            <a:ext cx="3383280" cy="877824"/>
          </a:xfrm>
        </p:spPr>
        <p:txBody>
          <a:bodyPr anchor="b"/>
          <a:lstStyle>
            <a:lvl1pPr algn="l">
              <a:buNone/>
              <a:defRPr sz="1800" b="1"/>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1B8ABB09-4A1D-463E-8065-109CC2B7EFAA}" type="datetimeFigureOut">
              <a:rPr lang="ar-SA" smtClean="0"/>
              <a:t>25/08/1443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ar-SA" smtClean="0"/>
              <a:t>انقر فوق الأيقونة لإضافة صورة</a:t>
            </a:r>
            <a:endParaRPr kumimoji="0" lang="en-US" dirty="0"/>
          </a:p>
        </p:txBody>
      </p:sp>
      <p:sp>
        <p:nvSpPr>
          <p:cNvPr id="4" name="عنصر نائب للنص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25/08/1443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مستطيل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مستطيل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مستطيل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مستطيل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مستطيل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مستطيل مستدير الزوايا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مستطيل مستدير الزوايا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مستطيل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مستطيل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مستطيل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مستطيل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مستطيل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مستطيل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عنصر نائب للعنوان 21"/>
          <p:cNvSpPr>
            <a:spLocks noGrp="1"/>
          </p:cNvSpPr>
          <p:nvPr>
            <p:ph type="title"/>
          </p:nvPr>
        </p:nvSpPr>
        <p:spPr>
          <a:xfrm>
            <a:off x="457200" y="1143000"/>
            <a:ext cx="8229600" cy="1066800"/>
          </a:xfrm>
          <a:prstGeom prst="rect">
            <a:avLst/>
          </a:prstGeom>
        </p:spPr>
        <p:txBody>
          <a:bodyPr vert="horz" anchor="ctr">
            <a:normAutofit/>
          </a:bodyPr>
          <a:lstStyle/>
          <a:p>
            <a:r>
              <a:rPr kumimoji="0" lang="ar-SA" smtClean="0"/>
              <a:t>انقر لتحرير نمط العنوان الرئيسي</a:t>
            </a:r>
            <a:endParaRPr kumimoji="0" lang="en-US"/>
          </a:p>
        </p:txBody>
      </p:sp>
      <p:sp>
        <p:nvSpPr>
          <p:cNvPr id="13" name="عنصر نائب للنص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4" name="عنصر نائب للتاريخ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B8ABB09-4A1D-463E-8065-109CC2B7EFAA}" type="datetimeFigureOut">
              <a:rPr lang="ar-SA" smtClean="0"/>
              <a:t>25/08/1443</a:t>
            </a:fld>
            <a:endParaRPr lang="ar-SA"/>
          </a:p>
        </p:txBody>
      </p:sp>
      <p:sp>
        <p:nvSpPr>
          <p:cNvPr id="3" name="عنصر نائب للتذييل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ar-SA"/>
          </a:p>
        </p:txBody>
      </p:sp>
      <p:sp>
        <p:nvSpPr>
          <p:cNvPr id="23" name="عنصر نائب لرقم الشريحة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B34F065-1154-456A-91E3-76DE8E75E17B}" type="slidenum">
              <a:rPr lang="ar-SA" smtClean="0"/>
              <a:t>‹#›</a:t>
            </a:fld>
            <a:endParaRPr lang="ar-S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365760" indent="-256032" algn="r" rtl="1"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r" rtl="1"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r" rtl="1"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r" rtl="1"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r" rtl="1"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r" rtl="1"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r" rtl="1"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r" rtl="1"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r" rtl="1"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1"/>
            <a:ext cx="9036496" cy="7078861"/>
          </a:xfrm>
          <a:prstGeom prst="rect">
            <a:avLst/>
          </a:prstGeom>
        </p:spPr>
        <p:txBody>
          <a:bodyPr wrap="square">
            <a:spAutoFit/>
          </a:bodyPr>
          <a:lstStyle/>
          <a:p>
            <a:pPr>
              <a:defRPr/>
            </a:pPr>
            <a:r>
              <a:rPr lang="ar-SA" sz="2800" dirty="0">
                <a:solidFill>
                  <a:srgbClr val="000000"/>
                </a:solidFill>
              </a:rPr>
              <a:t>أكـاديمية الأســــد للهندســة العســـكـرية </a:t>
            </a:r>
            <a:endParaRPr lang="en-US" sz="2800" dirty="0">
              <a:solidFill>
                <a:srgbClr val="000000"/>
              </a:solidFill>
            </a:endParaRPr>
          </a:p>
          <a:p>
            <a:pPr>
              <a:defRPr/>
            </a:pPr>
            <a:r>
              <a:rPr lang="ar-SA" sz="2800" dirty="0">
                <a:solidFill>
                  <a:srgbClr val="000000"/>
                </a:solidFill>
              </a:rPr>
              <a:t> كـلـية الــهندســـة المـعـلومـاتـيـة</a:t>
            </a:r>
            <a:endParaRPr lang="en-US" sz="2800" dirty="0">
              <a:solidFill>
                <a:srgbClr val="000000"/>
              </a:solidFill>
            </a:endParaRPr>
          </a:p>
          <a:p>
            <a:pPr>
              <a:defRPr/>
            </a:pPr>
            <a:r>
              <a:rPr lang="ar-SA" sz="2800" dirty="0">
                <a:solidFill>
                  <a:srgbClr val="000000"/>
                </a:solidFill>
              </a:rPr>
              <a:t> فـرع هندســة الـبـرمـجـيـات</a:t>
            </a:r>
            <a:endParaRPr lang="en-US" sz="2800" dirty="0">
              <a:solidFill>
                <a:srgbClr val="000000"/>
              </a:solidFill>
            </a:endParaRPr>
          </a:p>
          <a:p>
            <a:pPr algn="ctr">
              <a:defRPr/>
            </a:pPr>
            <a:endParaRPr lang="ar-SA" dirty="0">
              <a:solidFill>
                <a:srgbClr val="000000"/>
              </a:solidFill>
            </a:endParaRPr>
          </a:p>
          <a:p>
            <a:pPr algn="ctr">
              <a:defRPr/>
            </a:pPr>
            <a:endParaRPr lang="en-US" dirty="0">
              <a:solidFill>
                <a:srgbClr val="000000"/>
              </a:solidFill>
            </a:endParaRPr>
          </a:p>
          <a:p>
            <a:pPr algn="ctr">
              <a:defRPr/>
            </a:pPr>
            <a:r>
              <a:rPr lang="ar-SA" dirty="0"/>
              <a:t> </a:t>
            </a:r>
            <a:r>
              <a:rPr lang="ar-SA" sz="3200" dirty="0">
                <a:solidFill>
                  <a:schemeClr val="accent5">
                    <a:lumMod val="50000"/>
                  </a:schemeClr>
                </a:solidFill>
                <a:latin typeface="Bahnschrift Condensed" pitchFamily="34" charset="0"/>
              </a:rPr>
              <a:t>مشـروع </a:t>
            </a:r>
            <a:r>
              <a:rPr lang="ar-SA" sz="3200" dirty="0" smtClean="0">
                <a:solidFill>
                  <a:schemeClr val="accent5">
                    <a:lumMod val="50000"/>
                  </a:schemeClr>
                </a:solidFill>
                <a:latin typeface="Bahnschrift Condensed" pitchFamily="34" charset="0"/>
              </a:rPr>
              <a:t>فصلي</a:t>
            </a:r>
            <a:endParaRPr lang="ar-SA" sz="3200" dirty="0">
              <a:solidFill>
                <a:schemeClr val="accent5">
                  <a:lumMod val="50000"/>
                </a:schemeClr>
              </a:solidFill>
              <a:latin typeface="Bahnschrift Condensed" pitchFamily="34" charset="0"/>
            </a:endParaRPr>
          </a:p>
          <a:p>
            <a:pPr algn="ctr">
              <a:defRPr/>
            </a:pPr>
            <a:endParaRPr lang="en-US" sz="1400" dirty="0"/>
          </a:p>
          <a:p>
            <a:pPr algn="ctr">
              <a:defRPr/>
            </a:pPr>
            <a:r>
              <a:rPr lang="ar-SA" sz="3200" dirty="0">
                <a:solidFill>
                  <a:srgbClr val="FF0000"/>
                </a:solidFill>
              </a:rPr>
              <a:t>تـصميم وتـنفيذ </a:t>
            </a:r>
            <a:r>
              <a:rPr lang="ar-SA" sz="3200" dirty="0" smtClean="0">
                <a:solidFill>
                  <a:srgbClr val="FF0000"/>
                </a:solidFill>
              </a:rPr>
              <a:t>متجر الكتروني</a:t>
            </a:r>
            <a:endParaRPr lang="en-US" sz="3200" dirty="0">
              <a:solidFill>
                <a:srgbClr val="FF0000"/>
              </a:solidFill>
            </a:endParaRPr>
          </a:p>
          <a:p>
            <a:pPr algn="ctr">
              <a:defRPr/>
            </a:pPr>
            <a:endParaRPr lang="ar-SA" sz="3200" dirty="0">
              <a:solidFill>
                <a:srgbClr val="000000"/>
              </a:solidFill>
              <a:latin typeface="Arabic Typesetting" pitchFamily="66" charset="-78"/>
              <a:cs typeface="DecoType Naskh Variants" pitchFamily="2" charset="-78"/>
            </a:endParaRPr>
          </a:p>
          <a:p>
            <a:pPr algn="ctr">
              <a:defRPr/>
            </a:pPr>
            <a:r>
              <a:rPr lang="ar-SA" sz="3200" dirty="0">
                <a:solidFill>
                  <a:srgbClr val="000000"/>
                </a:solidFill>
                <a:latin typeface="Arabic Typesetting" pitchFamily="66" charset="-78"/>
                <a:cs typeface="DecoType Naskh Variants" pitchFamily="2" charset="-78"/>
              </a:rPr>
              <a:t>دراســة و إعــداد</a:t>
            </a:r>
            <a:endParaRPr lang="en-US" sz="3200" dirty="0">
              <a:solidFill>
                <a:srgbClr val="000000"/>
              </a:solidFill>
              <a:latin typeface="Arabic Typesetting" pitchFamily="66" charset="-78"/>
              <a:cs typeface="DecoType Naskh Variants" pitchFamily="2" charset="-78"/>
            </a:endParaRPr>
          </a:p>
          <a:p>
            <a:pPr algn="ctr">
              <a:defRPr/>
            </a:pPr>
            <a:r>
              <a:rPr lang="ar-SA" sz="3200" dirty="0">
                <a:solidFill>
                  <a:srgbClr val="000000"/>
                </a:solidFill>
                <a:latin typeface="Arabic Typesetting" pitchFamily="66" charset="-78"/>
                <a:cs typeface="DecoType Naskh Variants" pitchFamily="2" charset="-78"/>
              </a:rPr>
              <a:t>الطالب الضـابـط  </a:t>
            </a:r>
            <a:r>
              <a:rPr lang="ar-SA" sz="3200" dirty="0" smtClean="0">
                <a:solidFill>
                  <a:srgbClr val="000000"/>
                </a:solidFill>
                <a:latin typeface="Arabic Typesetting" pitchFamily="66" charset="-78"/>
                <a:cs typeface="DecoType Naskh Variants" pitchFamily="2" charset="-78"/>
              </a:rPr>
              <a:t>فاضل ركن الدين المصري</a:t>
            </a:r>
            <a:endParaRPr lang="ar-SA" sz="3200" dirty="0">
              <a:solidFill>
                <a:srgbClr val="000000"/>
              </a:solidFill>
              <a:latin typeface="Arabic Typesetting" pitchFamily="66" charset="-78"/>
              <a:cs typeface="DecoType Naskh Variants" pitchFamily="2" charset="-78"/>
            </a:endParaRPr>
          </a:p>
          <a:p>
            <a:pPr algn="ctr">
              <a:defRPr/>
            </a:pPr>
            <a:endParaRPr lang="en-US" sz="3200" dirty="0">
              <a:solidFill>
                <a:srgbClr val="000000"/>
              </a:solidFill>
              <a:latin typeface="Arabic Typesetting" pitchFamily="66" charset="-78"/>
              <a:cs typeface="DecoType Naskh Variants" pitchFamily="2" charset="-78"/>
            </a:endParaRPr>
          </a:p>
          <a:p>
            <a:pPr algn="ctr">
              <a:defRPr/>
            </a:pPr>
            <a:r>
              <a:rPr lang="ar-SA" sz="3200" dirty="0">
                <a:solidFill>
                  <a:srgbClr val="000000"/>
                </a:solidFill>
                <a:latin typeface="Arabic Typesetting" pitchFamily="66" charset="-78"/>
                <a:cs typeface="DecoType Naskh Variants" pitchFamily="2" charset="-78"/>
              </a:rPr>
              <a:t> بـإشـــراف</a:t>
            </a:r>
            <a:endParaRPr lang="en-US" sz="3200" dirty="0">
              <a:solidFill>
                <a:srgbClr val="000000"/>
              </a:solidFill>
              <a:latin typeface="Arabic Typesetting" pitchFamily="66" charset="-78"/>
              <a:cs typeface="DecoType Naskh Variants" pitchFamily="2" charset="-78"/>
            </a:endParaRPr>
          </a:p>
          <a:p>
            <a:pPr algn="ctr">
              <a:defRPr/>
            </a:pPr>
            <a:r>
              <a:rPr lang="ar-SY" sz="3200" dirty="0">
                <a:solidFill>
                  <a:srgbClr val="000000"/>
                </a:solidFill>
                <a:latin typeface="Arabic Typesetting" pitchFamily="66" charset="-78"/>
                <a:cs typeface="DecoType Naskh Variants" pitchFamily="2" charset="-78"/>
              </a:rPr>
              <a:t> </a:t>
            </a:r>
            <a:r>
              <a:rPr lang="ar-SA" sz="3200" dirty="0" smtClean="0">
                <a:solidFill>
                  <a:srgbClr val="000000"/>
                </a:solidFill>
                <a:latin typeface="Arabic Typesetting" pitchFamily="66" charset="-78"/>
                <a:cs typeface="DecoType Naskh Variants" pitchFamily="2" charset="-78"/>
              </a:rPr>
              <a:t>المقدم المهندس محمد نجـــــــار</a:t>
            </a:r>
          </a:p>
          <a:p>
            <a:pPr algn="ctr">
              <a:defRPr/>
            </a:pPr>
            <a:r>
              <a:rPr lang="ar-SA" sz="3200" dirty="0" smtClean="0">
                <a:solidFill>
                  <a:srgbClr val="000000"/>
                </a:solidFill>
                <a:latin typeface="Arabic Typesetting" pitchFamily="66" charset="-78"/>
                <a:cs typeface="DecoType Naskh Variants" pitchFamily="2" charset="-78"/>
              </a:rPr>
              <a:t>الملازم اول المهندس  عبد الكريــم ديب</a:t>
            </a:r>
          </a:p>
          <a:p>
            <a:pPr algn="ctr">
              <a:defRPr/>
            </a:pPr>
            <a:endParaRPr lang="ar-SA" sz="3200" dirty="0" smtClean="0">
              <a:solidFill>
                <a:srgbClr val="000000"/>
              </a:solidFill>
              <a:latin typeface="Arabic Typesetting" pitchFamily="66" charset="-78"/>
              <a:cs typeface="DecoType Naskh Variants" pitchFamily="2" charset="-78"/>
            </a:endParaRPr>
          </a:p>
        </p:txBody>
      </p:sp>
      <p:pic>
        <p:nvPicPr>
          <p:cNvPr id="5" name="Picture 8" descr="شعار الأكاديمية"/>
          <p:cNvPicPr>
            <a:picLocks noChangeAspect="1" noChangeArrowheads="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1" y="1"/>
            <a:ext cx="1658370" cy="1844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9712523"/>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67544" y="1268760"/>
            <a:ext cx="8229600" cy="504056"/>
          </a:xfrm>
        </p:spPr>
        <p:txBody>
          <a:bodyPr>
            <a:normAutofit lnSpcReduction="10000"/>
          </a:bodyPr>
          <a:lstStyle/>
          <a:p>
            <a:r>
              <a:rPr lang="ar-SA" dirty="0" smtClean="0"/>
              <a:t>من جهة المدير:</a:t>
            </a:r>
          </a:p>
          <a:p>
            <a:endParaRPr lang="ar-SA" dirty="0"/>
          </a:p>
        </p:txBody>
      </p:sp>
      <p:sp>
        <p:nvSpPr>
          <p:cNvPr id="4" name="عنوان 4"/>
          <p:cNvSpPr>
            <a:spLocks noGrp="1"/>
          </p:cNvSpPr>
          <p:nvPr>
            <p:ph type="title"/>
          </p:nvPr>
        </p:nvSpPr>
        <p:spPr>
          <a:xfrm>
            <a:off x="251520" y="260648"/>
            <a:ext cx="85893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normAutofit fontScale="90000"/>
          </a:bodyPr>
          <a:lstStyle/>
          <a:p>
            <a:pPr algn="ctr" rtl="1" eaLnBrk="1" hangingPunct="1">
              <a:defRPr/>
            </a:pPr>
            <a:r>
              <a:rPr lang="ar-SA" dirty="0" smtClean="0"/>
              <a:t>مخطط حالات الاستخدام</a:t>
            </a:r>
            <a:endParaRPr lang="ar-S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 y="1793368"/>
            <a:ext cx="9111889" cy="5064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2433889"/>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circle(in)">
                                      <p:cBhvr>
                                        <p:cTn id="15"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31416" y="1124744"/>
            <a:ext cx="8229600" cy="4325112"/>
          </a:xfrm>
        </p:spPr>
        <p:txBody>
          <a:bodyPr/>
          <a:lstStyle/>
          <a:p>
            <a:r>
              <a:rPr lang="ar-SA" dirty="0" smtClean="0"/>
              <a:t>من جهة الزبون:</a:t>
            </a:r>
          </a:p>
          <a:p>
            <a:endParaRPr lang="ar-SA" dirty="0"/>
          </a:p>
        </p:txBody>
      </p:sp>
      <p:sp>
        <p:nvSpPr>
          <p:cNvPr id="4" name="عنوان 4"/>
          <p:cNvSpPr txBox="1">
            <a:spLocks/>
          </p:cNvSpPr>
          <p:nvPr/>
        </p:nvSpPr>
        <p:spPr>
          <a:xfrm>
            <a:off x="251520" y="260648"/>
            <a:ext cx="85893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1" anchor="ctr">
            <a:noAutofit/>
          </a:bodyPr>
          <a:lstStyle>
            <a:lvl1pPr algn="l" rtl="1"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r>
              <a:rPr lang="ar-SA" sz="3600" dirty="0" smtClean="0"/>
              <a:t>مخطط حالات الاستخدام</a:t>
            </a:r>
            <a:endParaRPr lang="ar-SA" sz="36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0808"/>
            <a:ext cx="9144000" cy="5157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9906043"/>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4"/>
          <p:cNvSpPr txBox="1">
            <a:spLocks/>
          </p:cNvSpPr>
          <p:nvPr/>
        </p:nvSpPr>
        <p:spPr>
          <a:xfrm>
            <a:off x="251520" y="260648"/>
            <a:ext cx="85893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1" anchor="ctr">
            <a:noAutofit/>
          </a:bodyPr>
          <a:lstStyle>
            <a:lvl1pPr algn="l" rtl="1"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r>
              <a:rPr lang="ar-SA" sz="3600" dirty="0" smtClean="0"/>
              <a:t>مخطط الصفوف</a:t>
            </a:r>
            <a:endParaRPr lang="ar-SA"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 y="1124744"/>
            <a:ext cx="9143365" cy="5723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444568"/>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 y="1243632"/>
            <a:ext cx="9137968" cy="562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عنوان 4"/>
          <p:cNvSpPr txBox="1">
            <a:spLocks/>
          </p:cNvSpPr>
          <p:nvPr/>
        </p:nvSpPr>
        <p:spPr>
          <a:xfrm>
            <a:off x="251520" y="260648"/>
            <a:ext cx="85893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1" anchor="ctr">
            <a:noAutofit/>
          </a:bodyPr>
          <a:lstStyle>
            <a:lvl1pPr algn="l" rtl="1"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r>
              <a:rPr lang="ar-SA" sz="3600" dirty="0" smtClean="0"/>
              <a:t>مخطط </a:t>
            </a:r>
            <a:r>
              <a:rPr lang="en-US" sz="3600" dirty="0" smtClean="0"/>
              <a:t>ER</a:t>
            </a:r>
            <a:endParaRPr lang="ar-SA" sz="3600" dirty="0"/>
          </a:p>
        </p:txBody>
      </p:sp>
    </p:spTree>
    <p:extLst>
      <p:ext uri="{BB962C8B-B14F-4D97-AF65-F5344CB8AC3E}">
        <p14:creationId xmlns:p14="http://schemas.microsoft.com/office/powerpoint/2010/main" val="2443183624"/>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28052" y="116632"/>
            <a:ext cx="6840537" cy="765175"/>
          </a:xfrm>
          <a:prstGeom prst="rect">
            <a:avLst/>
          </a:prstGeom>
          <a:gradFill rotWithShape="1">
            <a:gsLst>
              <a:gs pos="0">
                <a:srgbClr val="E6DCAC"/>
              </a:gs>
              <a:gs pos="12000">
                <a:srgbClr val="E6D78A"/>
              </a:gs>
              <a:gs pos="30000">
                <a:srgbClr val="C7AC4C"/>
              </a:gs>
              <a:gs pos="45000">
                <a:srgbClr val="E6D78A"/>
              </a:gs>
              <a:gs pos="77000">
                <a:srgbClr val="C7AC4C"/>
              </a:gs>
              <a:gs pos="100000">
                <a:srgbClr val="E6DCAC"/>
              </a:gs>
            </a:gsLst>
            <a:path path="shape">
              <a:fillToRect l="50000" t="50000" r="50000" b="50000"/>
            </a:path>
          </a:gradFill>
        </p:spPr>
        <p:txBody>
          <a:bodyPr vert="horz" anchor="ctr">
            <a:normAutofit/>
          </a:bodyPr>
          <a:lstStyle>
            <a:lvl1pPr algn="l" rtl="1"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defRPr/>
            </a:pPr>
            <a:r>
              <a:rPr lang="ar-SA" sz="4000" b="1" dirty="0" smtClean="0">
                <a:solidFill>
                  <a:srgbClr val="CC3300"/>
                </a:solidFill>
              </a:rPr>
              <a:t>موجز عن المشــروع</a:t>
            </a:r>
            <a:endParaRPr lang="en-US" sz="4000" b="1" dirty="0">
              <a:solidFill>
                <a:srgbClr val="CC3300"/>
              </a:solidFill>
            </a:endParaRPr>
          </a:p>
        </p:txBody>
      </p:sp>
      <p:sp>
        <p:nvSpPr>
          <p:cNvPr id="6" name="Text Box 6"/>
          <p:cNvSpPr txBox="1">
            <a:spLocks noChangeArrowheads="1"/>
          </p:cNvSpPr>
          <p:nvPr/>
        </p:nvSpPr>
        <p:spPr bwMode="auto">
          <a:xfrm>
            <a:off x="226351" y="1311274"/>
            <a:ext cx="8643937" cy="46166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just" rtl="1" eaLnBrk="1" hangingPunct="1">
              <a:defRPr/>
            </a:pPr>
            <a:r>
              <a:rPr lang="ar-SA" sz="2400" dirty="0">
                <a:solidFill>
                  <a:srgbClr val="FF0000"/>
                </a:solidFill>
              </a:rPr>
              <a:t>الـغـاية مـن المشـروع : </a:t>
            </a:r>
            <a:r>
              <a:rPr lang="ar-SA" sz="2000" dirty="0"/>
              <a:t>يقدم هذا المشروع </a:t>
            </a:r>
            <a:r>
              <a:rPr lang="ar-SA" sz="2000" dirty="0" smtClean="0"/>
              <a:t>نظاماً</a:t>
            </a:r>
            <a:r>
              <a:rPr lang="en-US" sz="2000" dirty="0" smtClean="0"/>
              <a:t> </a:t>
            </a:r>
            <a:r>
              <a:rPr lang="en-US" sz="2000" dirty="0"/>
              <a:t> </a:t>
            </a:r>
            <a:r>
              <a:rPr lang="ar-SA" sz="2000" dirty="0" smtClean="0"/>
              <a:t>لعمل متجر الكتروني. </a:t>
            </a:r>
            <a:endParaRPr lang="ar-SA" sz="2000" dirty="0"/>
          </a:p>
        </p:txBody>
      </p:sp>
      <p:sp>
        <p:nvSpPr>
          <p:cNvPr id="7" name="مستطيل 6"/>
          <p:cNvSpPr/>
          <p:nvPr/>
        </p:nvSpPr>
        <p:spPr>
          <a:xfrm>
            <a:off x="285750" y="4000500"/>
            <a:ext cx="8643938"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tabLst>
                <a:tab pos="92075" algn="l"/>
              </a:tabLst>
              <a:defRPr/>
            </a:pPr>
            <a:r>
              <a:rPr lang="ar-SA" sz="2400" dirty="0">
                <a:solidFill>
                  <a:srgbClr val="FF0000"/>
                </a:solidFill>
              </a:rPr>
              <a:t>أهمـية المشـروع </a:t>
            </a:r>
            <a:r>
              <a:rPr lang="ar-SA" sz="2400" dirty="0" smtClean="0">
                <a:solidFill>
                  <a:srgbClr val="FF0000"/>
                </a:solidFill>
              </a:rPr>
              <a:t>:</a:t>
            </a:r>
            <a:r>
              <a:rPr lang="ar-SA" sz="2400" dirty="0"/>
              <a:t> </a:t>
            </a:r>
            <a:r>
              <a:rPr lang="ar-SA" sz="2400" dirty="0" smtClean="0"/>
              <a:t>يقوم هذا المتجر بتسهيل حركة الزبائن وسهولة وسرعة في عمليات البيع والشراء وإعداد الفواتير والجرد والاستغناء عن العمل الورقي المتكرر.</a:t>
            </a:r>
            <a:endParaRPr lang="en-US" sz="2400" dirty="0">
              <a:latin typeface="Simplified Arabic" pitchFamily="18" charset="-78"/>
              <a:cs typeface="Simplified Arabic" pitchFamily="18" charset="-78"/>
            </a:endParaRPr>
          </a:p>
        </p:txBody>
      </p:sp>
    </p:spTree>
    <p:extLst>
      <p:ext uri="{BB962C8B-B14F-4D97-AF65-F5344CB8AC3E}">
        <p14:creationId xmlns:p14="http://schemas.microsoft.com/office/powerpoint/2010/main" val="3782509508"/>
      </p:ext>
    </p:extLst>
  </p:cSld>
  <p:clrMapOvr>
    <a:masterClrMapping/>
  </p:clrMapOvr>
  <p:transition spd="slow" advTm="10000">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95288" y="71438"/>
            <a:ext cx="8497887" cy="765175"/>
          </a:xfrm>
          <a:prstGeom prst="rect">
            <a:avLst/>
          </a:prstGeom>
          <a:gradFill rotWithShape="1">
            <a:gsLst>
              <a:gs pos="0">
                <a:srgbClr val="E6DCAC"/>
              </a:gs>
              <a:gs pos="12000">
                <a:srgbClr val="E6D78A"/>
              </a:gs>
              <a:gs pos="30000">
                <a:srgbClr val="C7AC4C"/>
              </a:gs>
              <a:gs pos="45000">
                <a:srgbClr val="E6D78A"/>
              </a:gs>
              <a:gs pos="77000">
                <a:srgbClr val="C7AC4C"/>
              </a:gs>
              <a:gs pos="100000">
                <a:srgbClr val="E6DCAC"/>
              </a:gs>
            </a:gsLst>
            <a:path path="shape">
              <a:fillToRect l="50000" t="50000" r="50000" b="50000"/>
            </a:path>
          </a:gradFill>
        </p:spPr>
        <p:txBody>
          <a:bodyPr vert="horz" anchor="ctr">
            <a:normAutofit/>
          </a:bodyPr>
          <a:lstStyle>
            <a:lvl1pPr algn="l" rtl="1"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defRPr/>
            </a:pPr>
            <a:r>
              <a:rPr lang="ar-SA" sz="4000" b="1" smtClean="0">
                <a:solidFill>
                  <a:srgbClr val="CC3300"/>
                </a:solidFill>
              </a:rPr>
              <a:t>محـتويـات الـعرض</a:t>
            </a:r>
            <a:endParaRPr lang="en-US" sz="4000" b="1" dirty="0" smtClean="0">
              <a:solidFill>
                <a:srgbClr val="CC3300"/>
              </a:solidFill>
            </a:endParaRPr>
          </a:p>
        </p:txBody>
      </p:sp>
      <p:sp>
        <p:nvSpPr>
          <p:cNvPr id="6" name="Text Box 6"/>
          <p:cNvSpPr txBox="1">
            <a:spLocks noChangeArrowheads="1"/>
          </p:cNvSpPr>
          <p:nvPr/>
        </p:nvSpPr>
        <p:spPr bwMode="auto">
          <a:xfrm>
            <a:off x="285749" y="1143000"/>
            <a:ext cx="8678863" cy="2154436"/>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spAutoFit/>
          </a:bodyPr>
          <a:lstStyle/>
          <a:p>
            <a:pPr algn="just" rtl="1" eaLnBrk="1" hangingPunct="1">
              <a:defRPr/>
            </a:pPr>
            <a:r>
              <a:rPr lang="ar-SY" dirty="0">
                <a:solidFill>
                  <a:srgbClr val="000066"/>
                </a:solidFill>
              </a:rPr>
              <a:t>أهم النقاط الأسـاسية في </a:t>
            </a:r>
            <a:r>
              <a:rPr lang="ar-SA" dirty="0">
                <a:solidFill>
                  <a:srgbClr val="000066"/>
                </a:solidFill>
              </a:rPr>
              <a:t>هذا المشـروع </a:t>
            </a:r>
            <a:r>
              <a:rPr lang="ar-SY" dirty="0">
                <a:solidFill>
                  <a:srgbClr val="000066"/>
                </a:solidFill>
              </a:rPr>
              <a:t>هي</a:t>
            </a:r>
            <a:r>
              <a:rPr lang="ar-SA" dirty="0">
                <a:solidFill>
                  <a:srgbClr val="000066"/>
                </a:solidFill>
              </a:rPr>
              <a:t>:</a:t>
            </a:r>
            <a:endParaRPr lang="ar-SA" sz="2400" dirty="0"/>
          </a:p>
          <a:p>
            <a:pPr algn="just" rtl="1" eaLnBrk="1" hangingPunct="1">
              <a:defRPr/>
            </a:pPr>
            <a:endParaRPr lang="ar-SA" sz="1200" dirty="0"/>
          </a:p>
          <a:p>
            <a:pPr algn="just">
              <a:buFont typeface="Wingdings" pitchFamily="2" charset="2"/>
              <a:buChar char="ü"/>
              <a:defRPr/>
            </a:pPr>
            <a:r>
              <a:rPr lang="ar-SA" sz="2800" dirty="0" smtClean="0"/>
              <a:t>أولاً</a:t>
            </a:r>
            <a:r>
              <a:rPr lang="ar-SA" sz="2400" dirty="0" smtClean="0"/>
              <a:t>: الدراسة </a:t>
            </a:r>
            <a:r>
              <a:rPr lang="ar-SA" sz="2400" dirty="0"/>
              <a:t>التحليلية للمشروع.</a:t>
            </a:r>
          </a:p>
          <a:p>
            <a:pPr algn="just" rtl="1" eaLnBrk="1" hangingPunct="1">
              <a:defRPr/>
            </a:pPr>
            <a:endParaRPr lang="ar-SA" sz="1200" dirty="0"/>
          </a:p>
          <a:p>
            <a:pPr algn="just">
              <a:buFont typeface="Wingdings" pitchFamily="2" charset="2"/>
              <a:buChar char="ü"/>
              <a:defRPr/>
            </a:pPr>
            <a:r>
              <a:rPr lang="ar-SA" sz="2800" dirty="0"/>
              <a:t>ثانياً</a:t>
            </a:r>
            <a:r>
              <a:rPr lang="ar-SA" sz="2400" dirty="0"/>
              <a:t>: الدراسة التصميمية للمشروع.</a:t>
            </a:r>
          </a:p>
          <a:p>
            <a:pPr algn="just" rtl="1" eaLnBrk="1" hangingPunct="1">
              <a:buFont typeface="Wingdings" pitchFamily="2" charset="2"/>
              <a:buChar char="ü"/>
              <a:defRPr/>
            </a:pPr>
            <a:endParaRPr lang="ar-SA" sz="2400" dirty="0"/>
          </a:p>
          <a:p>
            <a:pPr algn="just" rtl="1" eaLnBrk="1" hangingPunct="1">
              <a:defRPr/>
            </a:pPr>
            <a:endParaRPr lang="ar-SA" sz="1200" dirty="0"/>
          </a:p>
        </p:txBody>
      </p:sp>
    </p:spTree>
    <p:extLst>
      <p:ext uri="{BB962C8B-B14F-4D97-AF65-F5344CB8AC3E}">
        <p14:creationId xmlns:p14="http://schemas.microsoft.com/office/powerpoint/2010/main" val="1675148201"/>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288" y="71438"/>
            <a:ext cx="8497887" cy="765175"/>
          </a:xfrm>
          <a:gradFill rotWithShape="1">
            <a:gsLst>
              <a:gs pos="0">
                <a:srgbClr val="E6DCAC"/>
              </a:gs>
              <a:gs pos="12000">
                <a:srgbClr val="E6D78A"/>
              </a:gs>
              <a:gs pos="30000">
                <a:srgbClr val="C7AC4C"/>
              </a:gs>
              <a:gs pos="45000">
                <a:srgbClr val="E6D78A"/>
              </a:gs>
              <a:gs pos="77000">
                <a:srgbClr val="C7AC4C"/>
              </a:gs>
              <a:gs pos="100000">
                <a:srgbClr val="E6DCAC"/>
              </a:gs>
            </a:gsLst>
            <a:path path="shape">
              <a:fillToRect l="50000" t="50000" r="50000" b="50000"/>
            </a:path>
          </a:gradFill>
        </p:spPr>
        <p:txBody>
          <a:bodyPr/>
          <a:lstStyle/>
          <a:p>
            <a:pPr algn="ctr" eaLnBrk="1" hangingPunct="1">
              <a:defRPr/>
            </a:pPr>
            <a:r>
              <a:rPr lang="ar-SY" sz="4000" b="1" dirty="0">
                <a:solidFill>
                  <a:srgbClr val="CC3300"/>
                </a:solidFill>
              </a:rPr>
              <a:t>الدراسة التحليلية </a:t>
            </a:r>
            <a:r>
              <a:rPr lang="ar-SY" sz="4000" b="1" dirty="0" smtClean="0">
                <a:solidFill>
                  <a:srgbClr val="CC3300"/>
                </a:solidFill>
              </a:rPr>
              <a:t>للمشـروع</a:t>
            </a:r>
            <a:endParaRPr lang="en-US" sz="4000" b="1" dirty="0" smtClean="0">
              <a:solidFill>
                <a:srgbClr val="CC3300"/>
              </a:solidFill>
            </a:endParaRPr>
          </a:p>
        </p:txBody>
      </p:sp>
      <p:sp>
        <p:nvSpPr>
          <p:cNvPr id="8" name="مستطيل 3"/>
          <p:cNvSpPr>
            <a:spLocks noChangeArrowheads="1"/>
          </p:cNvSpPr>
          <p:nvPr/>
        </p:nvSpPr>
        <p:spPr bwMode="auto">
          <a:xfrm>
            <a:off x="323528" y="1124744"/>
            <a:ext cx="8551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itchFamily="34" charset="0"/>
                <a:cs typeface="Arial" pitchFamily="34" charset="0"/>
              </a:defRPr>
            </a:lvl1pPr>
            <a:lvl2pPr marL="742950" indent="-285750">
              <a:spcBef>
                <a:spcPct val="20000"/>
              </a:spcBef>
              <a:buFont typeface="Tahoma" pitchFamily="34" charset="0"/>
              <a:buChar char="–"/>
              <a:defRPr sz="2800">
                <a:solidFill>
                  <a:schemeClr val="tx1"/>
                </a:solidFill>
                <a:latin typeface="Tahoma" pitchFamily="34" charset="0"/>
                <a:cs typeface="Arial" pitchFamily="34" charset="0"/>
              </a:defRPr>
            </a:lvl2pPr>
            <a:lvl3pPr marL="1143000" indent="-228600">
              <a:spcBef>
                <a:spcPct val="20000"/>
              </a:spcBef>
              <a:buClr>
                <a:schemeClr val="hlink"/>
              </a:buClr>
              <a:buSzPct val="120000"/>
              <a:buChar char="•"/>
              <a:defRPr sz="2400">
                <a:solidFill>
                  <a:schemeClr val="tx1"/>
                </a:solidFill>
                <a:latin typeface="Tahoma" pitchFamily="34" charset="0"/>
                <a:cs typeface="Arial" pitchFamily="34" charset="0"/>
              </a:defRPr>
            </a:lvl3pPr>
            <a:lvl4pPr marL="1600200" indent="-228600">
              <a:spcBef>
                <a:spcPct val="20000"/>
              </a:spcBef>
              <a:buFont typeface="Tahoma" pitchFamily="34" charset="0"/>
              <a:buChar char="–"/>
              <a:defRPr sz="2000">
                <a:solidFill>
                  <a:schemeClr val="tx1"/>
                </a:solidFill>
                <a:latin typeface="Tahoma" pitchFamily="34" charset="0"/>
                <a:cs typeface="Arial" pitchFamily="34" charset="0"/>
              </a:defRPr>
            </a:lvl4pPr>
            <a:lvl5pPr marL="2057400" indent="-228600">
              <a:spcBef>
                <a:spcPct val="20000"/>
              </a:spcBef>
              <a:buClr>
                <a:schemeClr val="hlink"/>
              </a:buClr>
              <a:buSzPct val="80000"/>
              <a:buFont typeface="Wingdings" pitchFamily="2" charset="2"/>
              <a:buChar char="v"/>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Wingdings" pitchFamily="2" charset="2"/>
              <a:buChar char="v"/>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Wingdings" pitchFamily="2" charset="2"/>
              <a:buChar char="v"/>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Wingdings" pitchFamily="2" charset="2"/>
              <a:buChar char="v"/>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Wingdings" pitchFamily="2" charset="2"/>
              <a:buChar char="v"/>
              <a:defRPr sz="2000">
                <a:solidFill>
                  <a:schemeClr val="tx1"/>
                </a:solidFill>
                <a:latin typeface="Tahoma" pitchFamily="34" charset="0"/>
                <a:cs typeface="Arial" pitchFamily="34" charset="0"/>
              </a:defRPr>
            </a:lvl9pPr>
          </a:lstStyle>
          <a:p>
            <a:pPr algn="just">
              <a:spcBef>
                <a:spcPct val="0"/>
              </a:spcBef>
              <a:buClrTx/>
              <a:buSzTx/>
              <a:buNone/>
            </a:pPr>
            <a:r>
              <a:rPr lang="ar-SA" sz="2400" dirty="0" smtClean="0"/>
              <a:t>تمر دورة حياة المنتج البرمجي بالمراحل التالية:</a:t>
            </a:r>
            <a:endParaRPr lang="en-US" altLang="ar-SY" sz="2400" dirty="0">
              <a:solidFill>
                <a:schemeClr val="bg2"/>
              </a:solidFill>
              <a:latin typeface="Simplified Arabic" pitchFamily="18" charset="-78"/>
              <a:cs typeface="Simplified Arabic" pitchFamily="18" charset="-78"/>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8840"/>
            <a:ext cx="9144000" cy="4877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7798496"/>
      </p:ext>
    </p:extLst>
  </p:cSld>
  <p:clrMapOvr>
    <a:masterClrMapping/>
  </p:clrMapOvr>
  <mc:AlternateContent xmlns:mc="http://schemas.openxmlformats.org/markup-compatibility/2006">
    <mc:Choice xmlns:p14="http://schemas.microsoft.com/office/powerpoint/2010/main" Requires="p14">
      <p:transition p14:dur="0" advTm="10000"/>
    </mc:Choice>
    <mc:Fallback>
      <p:transition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wheel(1)">
                                      <p:cBhvr>
                                        <p:cTn id="17" dur="20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67544" y="1052736"/>
            <a:ext cx="8229600" cy="4968552"/>
          </a:xfrm>
        </p:spPr>
        <p:txBody>
          <a:bodyPr>
            <a:normAutofit/>
          </a:bodyPr>
          <a:lstStyle/>
          <a:p>
            <a:r>
              <a:rPr lang="ar-SA" dirty="0" smtClean="0"/>
              <a:t>تبين ان العمل اليدوي من حيث صياغة الفواتير الخاصة بالبيع والشراء وتطور الحياة العملية حيث ان المستهلكون باتوا يعتمدون على الانترنت لطلب ما يريدون بدلا من الذهاب الى المتجر مثلا ,لذا تم انشاء فكرة المتجر الالكتروني الذي يسهل حركة الزبائن وعمل مالك المتجر وسرعة اكبر في إعداد الفواتير والجرد.</a:t>
            </a:r>
          </a:p>
          <a:p>
            <a:r>
              <a:rPr lang="ar-SA" dirty="0" smtClean="0"/>
              <a:t>هذه المتطلبات تتعلق بإجراء العمليات التالية:</a:t>
            </a:r>
          </a:p>
          <a:p>
            <a:pPr marL="681228" indent="-571500">
              <a:buFont typeface="+mj-lt"/>
              <a:buAutoNum type="romanUcPeriod"/>
            </a:pPr>
            <a:r>
              <a:rPr lang="ar-SA" dirty="0" smtClean="0"/>
              <a:t>العمليات الخاصة بالمواد وتصنيفاتها(اضافة , تعديل , حذف).</a:t>
            </a:r>
          </a:p>
          <a:p>
            <a:pPr marL="681228" indent="-571500">
              <a:buFont typeface="+mj-lt"/>
              <a:buAutoNum type="romanUcPeriod"/>
            </a:pPr>
            <a:r>
              <a:rPr lang="ar-SA" dirty="0" smtClean="0"/>
              <a:t>العمليات الخاصة بعمليات الشراء أي اضافة وتعديل وحذف فواتير الشراء.</a:t>
            </a:r>
          </a:p>
          <a:p>
            <a:pPr marL="109728" indent="0">
              <a:buNone/>
            </a:pPr>
            <a:endParaRPr lang="ar-SA" dirty="0"/>
          </a:p>
          <a:p>
            <a:pPr marL="681228" indent="-571500">
              <a:buFont typeface="+mj-lt"/>
              <a:buAutoNum type="romanLcPeriod"/>
            </a:pPr>
            <a:endParaRPr lang="ar-SA" dirty="0" smtClean="0"/>
          </a:p>
          <a:p>
            <a:pPr marL="681228" indent="-571500">
              <a:buFont typeface="+mj-lt"/>
              <a:buAutoNum type="romanLcPeriod"/>
            </a:pPr>
            <a:endParaRPr lang="ar-SA" dirty="0" smtClean="0"/>
          </a:p>
          <a:p>
            <a:endParaRPr lang="ar-SA" dirty="0"/>
          </a:p>
        </p:txBody>
      </p:sp>
      <p:sp>
        <p:nvSpPr>
          <p:cNvPr id="4" name="عنوان 4"/>
          <p:cNvSpPr txBox="1">
            <a:spLocks/>
          </p:cNvSpPr>
          <p:nvPr/>
        </p:nvSpPr>
        <p:spPr>
          <a:xfrm>
            <a:off x="391716" y="116632"/>
            <a:ext cx="82089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1" anchor="ctr">
            <a:normAutofit fontScale="90000" lnSpcReduction="20000"/>
          </a:bodyPr>
          <a:lstStyle>
            <a:lvl1pPr algn="l" rtl="1"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r>
              <a:rPr lang="ar-SA" dirty="0" smtClean="0"/>
              <a:t>وثيقة</a:t>
            </a:r>
            <a:r>
              <a:rPr lang="ar-SY" dirty="0" smtClean="0"/>
              <a:t> المتـطـلـبـات</a:t>
            </a:r>
            <a:endParaRPr lang="ar-SA" dirty="0"/>
          </a:p>
        </p:txBody>
      </p:sp>
    </p:spTree>
    <p:extLst>
      <p:ext uri="{BB962C8B-B14F-4D97-AF65-F5344CB8AC3E}">
        <p14:creationId xmlns:p14="http://schemas.microsoft.com/office/powerpoint/2010/main" val="19640852"/>
      </p:ext>
    </p:extLst>
  </p:cSld>
  <p:clrMapOvr>
    <a:masterClrMapping/>
  </p:clrMapOvr>
  <mc:AlternateContent xmlns:mc="http://schemas.openxmlformats.org/markup-compatibility/2006">
    <mc:Choice xmlns:p14="http://schemas.microsoft.com/office/powerpoint/2010/main" Requires="p14">
      <p:transition p14:dur="10" advTm="10000"/>
    </mc:Choice>
    <mc:Fallback>
      <p:transition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67544" y="1124744"/>
            <a:ext cx="8229600" cy="4325112"/>
          </a:xfrm>
        </p:spPr>
        <p:txBody>
          <a:bodyPr/>
          <a:lstStyle/>
          <a:p>
            <a:pPr marL="681228" indent="-571500">
              <a:buFont typeface="+mj-lt"/>
              <a:buAutoNum type="romanUcPeriod" startAt="3"/>
            </a:pPr>
            <a:r>
              <a:rPr lang="ar-SA" dirty="0"/>
              <a:t>العمليات الخاصة بعمليات البيع أي اضافة وتعديل وحذف فواتير البيع.</a:t>
            </a:r>
          </a:p>
          <a:p>
            <a:pPr marL="681228" indent="-571500">
              <a:buFont typeface="+mj-lt"/>
              <a:buAutoNum type="romanUcPeriod" startAt="3"/>
            </a:pPr>
            <a:r>
              <a:rPr lang="ar-SA" dirty="0"/>
              <a:t>العمليات الخاصة بالمصروفات العامة أي اضافة وتعديل وحذف مصروف.</a:t>
            </a:r>
          </a:p>
          <a:p>
            <a:pPr marL="681228" indent="-571500">
              <a:buFont typeface="+mj-lt"/>
              <a:buAutoNum type="romanUcPeriod" startAt="3"/>
            </a:pPr>
            <a:r>
              <a:rPr lang="ar-SA" dirty="0"/>
              <a:t>إجراء استعلامات عامة عن معلومات متنوعة من بيع وشراء.</a:t>
            </a:r>
          </a:p>
          <a:p>
            <a:pPr marL="681228" indent="-571500">
              <a:buFont typeface="+mj-lt"/>
              <a:buAutoNum type="romanUcPeriod" startAt="3"/>
            </a:pPr>
            <a:r>
              <a:rPr lang="ar-SA" dirty="0"/>
              <a:t>العمليات الخاصة بالزبائن من حيث رؤية المواد وانتقاء المادة والكمية.</a:t>
            </a:r>
          </a:p>
        </p:txBody>
      </p:sp>
      <p:sp>
        <p:nvSpPr>
          <p:cNvPr id="4" name="عنوان 4"/>
          <p:cNvSpPr txBox="1">
            <a:spLocks/>
          </p:cNvSpPr>
          <p:nvPr/>
        </p:nvSpPr>
        <p:spPr>
          <a:xfrm>
            <a:off x="395536" y="116632"/>
            <a:ext cx="82089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1" anchor="ctr">
            <a:normAutofit fontScale="90000" lnSpcReduction="20000"/>
          </a:bodyPr>
          <a:lstStyle>
            <a:lvl1pPr algn="l" rtl="1"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r>
              <a:rPr lang="ar-SA" dirty="0" smtClean="0"/>
              <a:t>وثيقة</a:t>
            </a:r>
            <a:r>
              <a:rPr lang="ar-SY" dirty="0" smtClean="0"/>
              <a:t> المتـطـلـبـات</a:t>
            </a:r>
            <a:endParaRPr lang="ar-SA" dirty="0"/>
          </a:p>
        </p:txBody>
      </p:sp>
    </p:spTree>
    <p:extLst>
      <p:ext uri="{BB962C8B-B14F-4D97-AF65-F5344CB8AC3E}">
        <p14:creationId xmlns:p14="http://schemas.microsoft.com/office/powerpoint/2010/main" val="1106905346"/>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4"/>
          <p:cNvSpPr>
            <a:spLocks noGrp="1"/>
          </p:cNvSpPr>
          <p:nvPr>
            <p:ph type="title"/>
          </p:nvPr>
        </p:nvSpPr>
        <p:spPr>
          <a:xfrm>
            <a:off x="395536" y="116632"/>
            <a:ext cx="82089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normAutofit fontScale="90000"/>
          </a:bodyPr>
          <a:lstStyle/>
          <a:p>
            <a:pPr algn="ctr" rtl="1" eaLnBrk="1" hangingPunct="1">
              <a:defRPr/>
            </a:pPr>
            <a:r>
              <a:rPr lang="ar-SY" dirty="0"/>
              <a:t>تحديد المتـطـلـبـات</a:t>
            </a:r>
            <a:endParaRPr lang="ar-SA" dirty="0"/>
          </a:p>
        </p:txBody>
      </p:sp>
      <p:sp>
        <p:nvSpPr>
          <p:cNvPr id="3" name="عنصر نائب للمحتوى 2"/>
          <p:cNvSpPr>
            <a:spLocks noGrp="1"/>
          </p:cNvSpPr>
          <p:nvPr>
            <p:ph idx="1"/>
          </p:nvPr>
        </p:nvSpPr>
        <p:spPr>
          <a:xfrm>
            <a:off x="467544" y="1412776"/>
            <a:ext cx="8229600" cy="4325112"/>
          </a:xfrm>
        </p:spPr>
        <p:txBody>
          <a:bodyPr/>
          <a:lstStyle/>
          <a:p>
            <a:pPr>
              <a:buFont typeface="Wingdings" panose="05000000000000000000" pitchFamily="2" charset="2"/>
              <a:buChar char="v"/>
            </a:pPr>
            <a:r>
              <a:rPr lang="ar-SA" dirty="0" smtClean="0"/>
              <a:t>من جهة المستخدم:</a:t>
            </a:r>
          </a:p>
          <a:p>
            <a:pPr marL="514350" indent="-514350">
              <a:buFont typeface="+mj-lt"/>
              <a:buAutoNum type="arabicParenR"/>
            </a:pPr>
            <a:r>
              <a:rPr lang="ar-SA" sz="2500" dirty="0" smtClean="0">
                <a:solidFill>
                  <a:srgbClr val="002060"/>
                </a:solidFill>
              </a:rPr>
              <a:t>تسجيل الدخول الى البرنامج , و ذلك من خلال كلمة سر و بريد الكتروني.</a:t>
            </a:r>
          </a:p>
          <a:p>
            <a:pPr marL="514350" indent="-514350">
              <a:buFont typeface="+mj-lt"/>
              <a:buAutoNum type="arabicParenR"/>
            </a:pPr>
            <a:r>
              <a:rPr lang="ar-SA" sz="2500" dirty="0" smtClean="0">
                <a:solidFill>
                  <a:srgbClr val="002060"/>
                </a:solidFill>
              </a:rPr>
              <a:t>بحال لم يكن لديه حساب سابق , فيمكنه الاشتراك بالموقع من خلال وضع الاسم والبريد الالكتروني وكلمة السر.</a:t>
            </a:r>
          </a:p>
          <a:p>
            <a:pPr marL="514350" indent="-514350">
              <a:buFont typeface="+mj-lt"/>
              <a:buAutoNum type="arabicParenR"/>
            </a:pPr>
            <a:r>
              <a:rPr lang="ar-SA" sz="2500" dirty="0" smtClean="0">
                <a:solidFill>
                  <a:srgbClr val="002060"/>
                </a:solidFill>
              </a:rPr>
              <a:t>امكانية عرض المواد وتصنيفاتها.</a:t>
            </a:r>
          </a:p>
          <a:p>
            <a:pPr marL="514350" indent="-514350">
              <a:buFont typeface="+mj-lt"/>
              <a:buAutoNum type="arabicParenR"/>
            </a:pPr>
            <a:r>
              <a:rPr lang="ar-SA" sz="2500" dirty="0" smtClean="0">
                <a:solidFill>
                  <a:srgbClr val="002060"/>
                </a:solidFill>
              </a:rPr>
              <a:t>امكانية انتقاء مادة او عدة مواد وإرسال طلب الشراء. </a:t>
            </a:r>
          </a:p>
          <a:p>
            <a:pPr marL="514350" indent="-514350">
              <a:buFont typeface="+mj-lt"/>
              <a:buAutoNum type="arabicParenR"/>
            </a:pPr>
            <a:r>
              <a:rPr lang="ar-SA" sz="2500" dirty="0" smtClean="0">
                <a:solidFill>
                  <a:srgbClr val="002060"/>
                </a:solidFill>
              </a:rPr>
              <a:t>امكانية عرض الملف الشخصي وتعديل بيانات المستخدم.</a:t>
            </a:r>
          </a:p>
          <a:p>
            <a:pPr marL="514350" indent="-514350">
              <a:buFont typeface="+mj-lt"/>
              <a:buAutoNum type="arabicParenR"/>
            </a:pPr>
            <a:r>
              <a:rPr lang="ar-SA" sz="2500" dirty="0" smtClean="0">
                <a:solidFill>
                  <a:srgbClr val="002060"/>
                </a:solidFill>
              </a:rPr>
              <a:t>امكانية تسجيل الخروج.</a:t>
            </a:r>
          </a:p>
          <a:p>
            <a:pPr marL="514350" indent="-514350">
              <a:buFont typeface="+mj-lt"/>
              <a:buAutoNum type="arabicParenR"/>
            </a:pPr>
            <a:endParaRPr lang="ar-SA" sz="2500" dirty="0" smtClean="0">
              <a:solidFill>
                <a:srgbClr val="002060"/>
              </a:solidFill>
            </a:endParaRPr>
          </a:p>
          <a:p>
            <a:pPr marL="457200" indent="-457200">
              <a:buFont typeface="+mj-lt"/>
              <a:buAutoNum type="arabicParenR"/>
            </a:pPr>
            <a:endParaRPr lang="ar-SA" sz="2500" dirty="0">
              <a:solidFill>
                <a:srgbClr val="002060"/>
              </a:solidFill>
            </a:endParaRPr>
          </a:p>
        </p:txBody>
      </p:sp>
    </p:spTree>
    <p:extLst>
      <p:ext uri="{BB962C8B-B14F-4D97-AF65-F5344CB8AC3E}">
        <p14:creationId xmlns:p14="http://schemas.microsoft.com/office/powerpoint/2010/main" val="3456136398"/>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67544" y="1484784"/>
            <a:ext cx="8229600" cy="3749048"/>
          </a:xfrm>
        </p:spPr>
        <p:txBody>
          <a:bodyPr/>
          <a:lstStyle/>
          <a:p>
            <a:pPr>
              <a:buFont typeface="Wingdings" panose="05000000000000000000" pitchFamily="2" charset="2"/>
              <a:buChar char="v"/>
            </a:pPr>
            <a:r>
              <a:rPr lang="ar-SA" dirty="0" smtClean="0"/>
              <a:t>من جهة المدير:</a:t>
            </a:r>
          </a:p>
          <a:p>
            <a:pPr marL="624078" indent="-514350">
              <a:buFont typeface="+mj-lt"/>
              <a:buAutoNum type="arabicParenR"/>
            </a:pPr>
            <a:r>
              <a:rPr lang="ar-SA" dirty="0" smtClean="0">
                <a:solidFill>
                  <a:srgbClr val="002060"/>
                </a:solidFill>
              </a:rPr>
              <a:t>إمكانية تسجيل الدخول بواسطة اسم المدير وكلمة المرور.</a:t>
            </a:r>
          </a:p>
          <a:p>
            <a:pPr marL="624078" indent="-514350">
              <a:buFont typeface="+mj-lt"/>
              <a:buAutoNum type="arabicParenR"/>
            </a:pPr>
            <a:r>
              <a:rPr lang="ar-SA" dirty="0" smtClean="0">
                <a:solidFill>
                  <a:srgbClr val="002060"/>
                </a:solidFill>
              </a:rPr>
              <a:t>امكانية اضافة وتعديل وحذف مادة.</a:t>
            </a:r>
          </a:p>
          <a:p>
            <a:pPr marL="624078" indent="-514350">
              <a:buFont typeface="+mj-lt"/>
              <a:buAutoNum type="arabicParenR"/>
            </a:pPr>
            <a:r>
              <a:rPr lang="ar-SA" dirty="0" smtClean="0">
                <a:solidFill>
                  <a:srgbClr val="002060"/>
                </a:solidFill>
              </a:rPr>
              <a:t>امكانية اضافة وتعديل وحذف فاتورة.</a:t>
            </a:r>
          </a:p>
          <a:p>
            <a:pPr marL="624078" indent="-514350">
              <a:buFont typeface="+mj-lt"/>
              <a:buAutoNum type="arabicParenR"/>
            </a:pPr>
            <a:r>
              <a:rPr lang="ar-SA" dirty="0" smtClean="0">
                <a:solidFill>
                  <a:srgbClr val="002060"/>
                </a:solidFill>
              </a:rPr>
              <a:t>امكانية اضافة مصاريف عامة.</a:t>
            </a:r>
          </a:p>
          <a:p>
            <a:pPr marL="624078" indent="-514350">
              <a:buFont typeface="+mj-lt"/>
              <a:buAutoNum type="arabicParenR"/>
            </a:pPr>
            <a:endParaRPr lang="ar-SA" dirty="0" smtClean="0">
              <a:solidFill>
                <a:srgbClr val="002060"/>
              </a:solidFill>
            </a:endParaRPr>
          </a:p>
          <a:p>
            <a:pPr marL="624078" indent="-514350">
              <a:buFont typeface="+mj-lt"/>
              <a:buAutoNum type="arabicParenR"/>
            </a:pPr>
            <a:endParaRPr lang="ar-SA" dirty="0"/>
          </a:p>
        </p:txBody>
      </p:sp>
      <p:sp>
        <p:nvSpPr>
          <p:cNvPr id="7" name="عنوان 4"/>
          <p:cNvSpPr txBox="1">
            <a:spLocks/>
          </p:cNvSpPr>
          <p:nvPr/>
        </p:nvSpPr>
        <p:spPr>
          <a:xfrm>
            <a:off x="251520" y="260648"/>
            <a:ext cx="85893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1" anchor="ctr">
            <a:normAutofit fontScale="82500" lnSpcReduction="20000"/>
          </a:bodyPr>
          <a:lstStyle>
            <a:lvl1pPr algn="l" rtl="1"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r>
              <a:rPr lang="ar-SA" dirty="0" smtClean="0"/>
              <a:t>تحديد المتطلبات</a:t>
            </a:r>
            <a:endParaRPr lang="ar-SA" dirty="0"/>
          </a:p>
        </p:txBody>
      </p:sp>
    </p:spTree>
    <p:extLst>
      <p:ext uri="{BB962C8B-B14F-4D97-AF65-F5344CB8AC3E}">
        <p14:creationId xmlns:p14="http://schemas.microsoft.com/office/powerpoint/2010/main" val="1547020478"/>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pPr marL="109728" indent="0">
              <a:buNone/>
            </a:pPr>
            <a:r>
              <a:rPr lang="ar-SA" dirty="0" smtClean="0"/>
              <a:t>تقوم هذه المرحلة بتوصيف عمل المتجر بصورة واضحة وذلك من خلال استخدام لغة النمذجة الموحدة </a:t>
            </a:r>
          </a:p>
          <a:p>
            <a:pPr marL="109728" indent="0">
              <a:buNone/>
            </a:pPr>
            <a:r>
              <a:rPr lang="en-US" dirty="0"/>
              <a:t>.</a:t>
            </a:r>
            <a:r>
              <a:rPr lang="en-US" dirty="0" smtClean="0"/>
              <a:t>UML(Unified Modeling Language)</a:t>
            </a:r>
            <a:endParaRPr lang="ar-SA" dirty="0"/>
          </a:p>
        </p:txBody>
      </p:sp>
      <p:sp>
        <p:nvSpPr>
          <p:cNvPr id="5" name="عنوان 4"/>
          <p:cNvSpPr txBox="1">
            <a:spLocks/>
          </p:cNvSpPr>
          <p:nvPr/>
        </p:nvSpPr>
        <p:spPr>
          <a:xfrm>
            <a:off x="251520" y="260648"/>
            <a:ext cx="85893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rtlCol="1" anchor="ctr">
            <a:normAutofit fontScale="82500" lnSpcReduction="20000"/>
          </a:bodyPr>
          <a:lstStyle>
            <a:lvl1pPr algn="l" rtl="1"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r>
              <a:rPr lang="ar-SA" dirty="0" smtClean="0"/>
              <a:t>توصيف المتطلبات</a:t>
            </a:r>
            <a:endParaRPr lang="ar-SA" dirty="0"/>
          </a:p>
        </p:txBody>
      </p:sp>
    </p:spTree>
    <p:extLst>
      <p:ext uri="{BB962C8B-B14F-4D97-AF65-F5344CB8AC3E}">
        <p14:creationId xmlns:p14="http://schemas.microsoft.com/office/powerpoint/2010/main" val="389388559"/>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heel(1)">
                                      <p:cBhvr>
                                        <p:cTn id="14"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حضري">
  <a:themeElements>
    <a:clrScheme name="حضري">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حضري">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حضري">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1590</TotalTime>
  <Words>347</Words>
  <Application>Microsoft Office PowerPoint</Application>
  <PresentationFormat>عرض على الشاشة (3:4)‏</PresentationFormat>
  <Paragraphs>61</Paragraphs>
  <Slides>13</Slides>
  <Notes>0</Notes>
  <HiddenSlides>0</HiddenSlides>
  <MMClips>0</MMClips>
  <ScaleCrop>false</ScaleCrop>
  <HeadingPairs>
    <vt:vector size="4" baseType="variant">
      <vt:variant>
        <vt:lpstr>نسق</vt:lpstr>
      </vt:variant>
      <vt:variant>
        <vt:i4>1</vt:i4>
      </vt:variant>
      <vt:variant>
        <vt:lpstr>عناوين الشرائح</vt:lpstr>
      </vt:variant>
      <vt:variant>
        <vt:i4>13</vt:i4>
      </vt:variant>
    </vt:vector>
  </HeadingPairs>
  <TitlesOfParts>
    <vt:vector size="14" baseType="lpstr">
      <vt:lpstr>حضري</vt:lpstr>
      <vt:lpstr>عرض تقديمي في PowerPoint</vt:lpstr>
      <vt:lpstr>عرض تقديمي في PowerPoint</vt:lpstr>
      <vt:lpstr>عرض تقديمي في PowerPoint</vt:lpstr>
      <vt:lpstr>الدراسة التحليلية للمشـروع</vt:lpstr>
      <vt:lpstr>عرض تقديمي في PowerPoint</vt:lpstr>
      <vt:lpstr>عرض تقديمي في PowerPoint</vt:lpstr>
      <vt:lpstr>تحديد المتـطـلـبـات</vt:lpstr>
      <vt:lpstr>عرض تقديمي في PowerPoint</vt:lpstr>
      <vt:lpstr>عرض تقديمي في PowerPoint</vt:lpstr>
      <vt:lpstr>مخطط حالات الاستخدام</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fadel</dc:creator>
  <cp:lastModifiedBy>DR.Ahmed Saker 2o1O</cp:lastModifiedBy>
  <cp:revision>27</cp:revision>
  <dcterms:created xsi:type="dcterms:W3CDTF">2022-03-14T18:37:36Z</dcterms:created>
  <dcterms:modified xsi:type="dcterms:W3CDTF">2022-03-27T22:22:51Z</dcterms:modified>
</cp:coreProperties>
</file>