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8"/>
  </p:notesMasterIdLst>
  <p:handoutMasterIdLst>
    <p:handoutMasterId r:id="rId39"/>
  </p:handoutMasterIdLst>
  <p:sldIdLst>
    <p:sldId id="306" r:id="rId2"/>
    <p:sldId id="320" r:id="rId3"/>
    <p:sldId id="262" r:id="rId4"/>
    <p:sldId id="307" r:id="rId5"/>
    <p:sldId id="258" r:id="rId6"/>
    <p:sldId id="309" r:id="rId7"/>
    <p:sldId id="263" r:id="rId8"/>
    <p:sldId id="260" r:id="rId9"/>
    <p:sldId id="295" r:id="rId10"/>
    <p:sldId id="268" r:id="rId11"/>
    <p:sldId id="311" r:id="rId12"/>
    <p:sldId id="310" r:id="rId13"/>
    <p:sldId id="267" r:id="rId14"/>
    <p:sldId id="27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9" r:id="rId32"/>
    <p:sldId id="330" r:id="rId33"/>
    <p:sldId id="331" r:id="rId34"/>
    <p:sldId id="332" r:id="rId35"/>
    <p:sldId id="333" r:id="rId36"/>
    <p:sldId id="334" r:id="rId37"/>
  </p:sldIdLst>
  <p:sldSz cx="9144000" cy="6858000" type="screen4x3"/>
  <p:notesSz cx="6858000" cy="9144000"/>
  <p:defaultTextStyle>
    <a:defPPr>
      <a:defRPr lang="ar-SA"/>
    </a:defPPr>
    <a:lvl1pPr marL="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71AECF9D-488D-4620-A2A5-31C747AA588E}">
          <p14:sldIdLst>
            <p14:sldId id="306"/>
            <p14:sldId id="320"/>
            <p14:sldId id="262"/>
            <p14:sldId id="307"/>
            <p14:sldId id="258"/>
            <p14:sldId id="309"/>
            <p14:sldId id="263"/>
            <p14:sldId id="260"/>
            <p14:sldId id="295"/>
            <p14:sldId id="268"/>
            <p14:sldId id="311"/>
            <p14:sldId id="310"/>
            <p14:sldId id="267"/>
            <p14:sldId id="27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8"/>
            <p14:sldId id="321"/>
            <p14:sldId id="322"/>
          </p14:sldIdLst>
        </p14:section>
        <p14:section name="مقطع بدون عنوان" id="{702B5036-E87D-4C79-A7DF-17E4A150D284}">
          <p14:sldIdLst>
            <p14:sldId id="323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4" autoAdjust="0"/>
    <p:restoredTop sz="87368" autoAdjust="0"/>
  </p:normalViewPr>
  <p:slideViewPr>
    <p:cSldViewPr>
      <p:cViewPr varScale="1">
        <p:scale>
          <a:sx n="62" d="100"/>
          <a:sy n="62" d="100"/>
        </p:scale>
        <p:origin x="1062" y="30"/>
      </p:cViewPr>
      <p:guideLst>
        <p:guide orient="horz" pos="1797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fld id="{744D7EC3-CD50-4DA5-B722-330229C0073D}" type="datetimeFigureOut">
              <a:rPr lang="ar-SA" smtClean="0"/>
              <a:t>10/10/1443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fld id="{A9712E5A-FBEB-4329-9E4A-5F20B492F51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8797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fld id="{85BE0011-04E0-4F3F-BFCE-633C944A425A}" type="datetimeFigureOut">
              <a:t>10/10/1443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ar-SA"/>
              <a:t>انقر لتحرير أنماط النص الرئيسي</a:t>
            </a:r>
          </a:p>
          <a:p>
            <a:pPr lvl="1" algn="r" rtl="1"/>
            <a:r>
              <a:rPr lang="ar-SA"/>
              <a:t>المستوى الثاني</a:t>
            </a:r>
          </a:p>
          <a:p>
            <a:pPr lvl="2" algn="r" rtl="1"/>
            <a:r>
              <a:rPr lang="ar-SA"/>
              <a:t>المستوى الثالث</a:t>
            </a:r>
          </a:p>
          <a:p>
            <a:pPr lvl="3" algn="r" rtl="1"/>
            <a:r>
              <a:rPr lang="ar-SA"/>
              <a:t>المستوى الرابع</a:t>
            </a:r>
          </a:p>
          <a:p>
            <a:pPr lvl="4" algn="r" rtl="1"/>
            <a:r>
              <a:rPr lang="ar-SA"/>
              <a:t>المستوى الخامس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fld id="{DD7D2AD7-BD31-48B9-8C8A-7D4EAE7F6485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759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r-SA"/>
            </a:pPr>
            <a:r>
              <a:rPr lang="ar-SA" dirty="0" smtClean="0"/>
              <a:t>يمكن استخدام هذا القالب كملف بادئ تشغيل لألبوم صور فوتوغرافية.</a:t>
            </a:r>
          </a:p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4540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JO" smtClean="0"/>
              <a:t>35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72056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270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257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364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321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2248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7747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37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JO" smtClean="0"/>
              <a:t>32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259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غلاف ألبو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r" eaLnBrk="1" latinLnBrk="0" hangingPunct="1">
              <a:buNone/>
              <a:defRPr kumimoji="0" lang="ar-SA" sz="32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 رئيسي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قطع ألبوم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r" eaLnBrk="1" latinLnBrk="0" hangingPunct="1">
              <a:defRPr kumimoji="0" lang="ar-SA"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لتحرير نمط العنوان الرئيسي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 algn="r" eaLnBrk="1" latinLnBrk="0" hangingPunct="1">
              <a:buNone/>
              <a:defRPr kumimoji="0" lang="ar-SA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ar-SA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eaLnBrk="1" latinLnBrk="0" hangingPunct="1">
              <a:buNone/>
              <a:defRPr kumimoji="0" lang="ar-SA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 eaLnBrk="1" latinLnBrk="0" hangingPunct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فراغ مع ل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 لأعلى لقط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2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r" eaLnBrk="1" latinLnBrk="0" hangingPunct="1">
              <a:buNone/>
              <a:defRPr kumimoji="0" lang="ar-SA"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تسمية توضيحية قصيرة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لأعلى فيلم شرائ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4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1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1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مقطع ألبوم مع 3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 algn="r" eaLnBrk="1" latinLnBrk="0" hangingPunct="1">
              <a:defRPr kumimoji="0" lang="ar-SA" sz="4400" b="1" baseline="0">
                <a:solidFill>
                  <a:srgbClr val="FC7500"/>
                </a:solidFill>
              </a:defRPr>
            </a:lvl1pPr>
            <a:extLst/>
          </a:lstStyle>
          <a:p>
            <a:pPr algn="r" rtl="1"/>
            <a:r>
              <a:rPr kumimoji="0" lang="ar-SA"/>
              <a:t>انقر لإضافة عنوان المقطع</a:t>
            </a:r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r" eaLnBrk="1" latinLnBrk="0" hangingPunct="1">
              <a:buFontTx/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عنوان فرعي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فقي ذات تسمية توضيحية شفاف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3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فقي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r" rtl="0" eaLnBrk="1" latinLnBrk="0" hangingPunct="1">
              <a:spcBef>
                <a:spcPct val="20000"/>
              </a:spcBef>
              <a:buFontTx/>
              <a:buNone/>
              <a:defRPr kumimoji="0" lang="ar-SA" sz="280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 algn="r" eaLnBrk="1" latinLnBrk="0" hangingPunct="1"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أفق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أفقي مع عنوان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10/10/1443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عمود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أفق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1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r" defTabSz="914400" rtl="1" eaLnBrk="1" latinLnBrk="0" hangingPunct="1">
              <a:spcBef>
                <a:spcPct val="20000"/>
              </a:spcBef>
              <a:buFontTx/>
              <a:buNone/>
            </a:pPr>
            <a:r>
              <a:rPr kumimoji="0" lang="ar-SA"/>
              <a:t>انقر لإضافة تسمية توضيحية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1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r" defTabSz="914400" rtl="1" eaLnBrk="1" latinLnBrk="0" hangingPunct="1">
              <a:spcBef>
                <a:spcPct val="20000"/>
              </a:spcBef>
              <a:buFontTx/>
              <a:buNone/>
            </a:pPr>
            <a:r>
              <a:rPr kumimoji="0" lang="ar-SA"/>
              <a:t>انقر لإضافة تسمية توضيحية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10/10/1443</a:t>
            </a:fld>
            <a:endParaRPr kumimoji="0" lang="ar-SA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عمودي لأعل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10/10/1443</a:t>
            </a:fld>
            <a:endParaRPr kumimoji="0" lang="ar-SA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أفقي لأعلى  ذو تسم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بانوراما مختلط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فرعي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تسميات توضيحية ملون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عنوان وتسمية توضيحية كبير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r" eaLnBrk="1" latinLnBrk="0" hangingPunct="1">
              <a:buFontTx/>
              <a:buNone/>
              <a:defRPr kumimoji="0" lang="ar-SA" sz="2600" b="1" baseline="0">
                <a:solidFill>
                  <a:srgbClr val="FC7500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نمط عنوان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تسمية توضيحية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10/10/1443</a:t>
            </a:fld>
            <a:endParaRPr kumimoji="0" lang="ar-SA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لأعلى مختل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لأعلى: 3 أفقي مع 2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لأعلى: 2 أفقي مع 3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شبكة صور ذات تسميات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CLICK TO ADD TITLE</a:t>
            </a:r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شبكة صور ذات تسميات توضيحية ملون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بانورامي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ar-SA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10/10/1443</a:t>
            </a:fld>
            <a:endParaRPr kumimoji="0" lang="ar-S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مربع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10/10/1443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ar-SA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عمودي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10/10/1443</a:t>
            </a:fld>
            <a:endParaRPr kumimoji="0" lang="ar-SA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ورة مع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r" eaLnBrk="1" latinLnBrk="0" hangingPunct="1">
              <a:buNone/>
              <a:defRPr kumimoji="0" lang="ar-SA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r" eaLnBrk="1" latinLnBrk="0" hangingPunct="1">
              <a:defRPr kumimoji="0" lang="ar-SA"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لتحرير نمط العنوان الرئيسي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صورة بحجم صفحة كاملة مع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10/10/1443</a:t>
            </a:fld>
            <a:endParaRPr kumimoji="0"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r" rtl="0" eaLnBrk="1" latinLnBrk="0" hangingPunct="1">
              <a:spcBef>
                <a:spcPct val="20000"/>
              </a:spcBef>
              <a:buFontTx/>
              <a:buNone/>
              <a:defRPr kumimoji="0" lang="ar-SA"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algn="r" rtl="1"/>
            <a:fld id="{EFEED2B4-868F-4681-9E70-FF7ECCDC67D4}" type="datetimeFigureOut">
              <a:rPr lang="ar-SY" smtClean="0"/>
              <a:t>10/10/1443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661" r:id="rId17"/>
    <p:sldLayoutId id="2147483676" r:id="rId18"/>
    <p:sldLayoutId id="2147483655" r:id="rId19"/>
    <p:sldLayoutId id="2147483674" r:id="rId20"/>
    <p:sldLayoutId id="2147483675" r:id="rId21"/>
    <p:sldLayoutId id="2147483670" r:id="rId22"/>
    <p:sldLayoutId id="2147483671" r:id="rId23"/>
    <p:sldLayoutId id="2147483672" r:id="rId24"/>
    <p:sldLayoutId id="2147483673" r:id="rId25"/>
    <p:sldLayoutId id="2147483650" r:id="rId26"/>
    <p:sldLayoutId id="2147483667" r:id="rId27"/>
    <p:sldLayoutId id="2147483668" r:id="rId28"/>
    <p:sldLayoutId id="2147483666" r:id="rId29"/>
    <p:sldLayoutId id="2147483664" r:id="rId30"/>
    <p:sldLayoutId id="2147483663" r:id="rId31"/>
    <p:sldLayoutId id="2147483653" r:id="rId32"/>
    <p:sldLayoutId id="2147483652" r:id="rId33"/>
    <p:sldLayoutId id="2147483660" r:id="rId34"/>
    <p:sldLayoutId id="2147483658" r:id="rId35"/>
    <p:sldLayoutId id="2147483665" r:id="rId36"/>
    <p:sldLayoutId id="2147483669" r:id="rId37"/>
    <p:sldLayoutId id="2147483654" r:id="rId38"/>
    <p:sldLayoutId id="2147483656" r:id="rId39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7825" y="1191150"/>
            <a:ext cx="4900892" cy="98343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Y" dirty="0" smtClean="0">
                <a:solidFill>
                  <a:srgbClr val="FC7500"/>
                </a:solidFill>
              </a:rPr>
              <a:t>تعلم برمجة الويب باستخدام  </a:t>
            </a:r>
            <a:r>
              <a:rPr lang="en-US" dirty="0" err="1" smtClean="0">
                <a:solidFill>
                  <a:srgbClr val="FC7500"/>
                </a:solidFill>
              </a:rPr>
              <a:t>Reactjs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59" y="1372100"/>
            <a:ext cx="5966707" cy="46344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 fontScale="92500"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بحال وضعنا عملنا في مجلد اخر نقوم: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57" y="1379105"/>
            <a:ext cx="6106934" cy="4536504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بحال كان من نوع </a:t>
            </a:r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r>
              <a:rPr lang="ar-SA" sz="2400" dirty="0" smtClean="0">
                <a:solidFill>
                  <a:schemeClr val="bg1"/>
                </a:solidFill>
              </a:rPr>
              <a:t> نقوم: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42" y="1375011"/>
            <a:ext cx="6179032" cy="462865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6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 fontScale="92500"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</a:t>
            </a:r>
            <a:r>
              <a:rPr lang="ar-SA" sz="2400" dirty="0" smtClean="0">
                <a:solidFill>
                  <a:schemeClr val="bg1"/>
                </a:solidFill>
              </a:rPr>
              <a:t>ونقوم في الملف  </a:t>
            </a:r>
            <a:r>
              <a:rPr lang="en-US" sz="2400" dirty="0" smtClean="0">
                <a:solidFill>
                  <a:schemeClr val="bg1"/>
                </a:solidFill>
              </a:rPr>
              <a:t>App.js </a:t>
            </a:r>
            <a:r>
              <a:rPr lang="ar-SY" sz="2400" dirty="0" smtClean="0">
                <a:solidFill>
                  <a:schemeClr val="bg1"/>
                </a:solidFill>
              </a:rPr>
              <a:t>بعمل </a:t>
            </a:r>
            <a:r>
              <a:rPr lang="en-US" sz="2400" dirty="0" smtClean="0">
                <a:solidFill>
                  <a:schemeClr val="bg1"/>
                </a:solidFill>
              </a:rPr>
              <a:t>import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ar-SY" sz="2400" dirty="0" smtClean="0">
                <a:solidFill>
                  <a:schemeClr val="bg1"/>
                </a:solidFill>
              </a:rPr>
              <a:t> له</a:t>
            </a:r>
            <a:r>
              <a:rPr lang="ar-SA" sz="2400" dirty="0" smtClean="0">
                <a:solidFill>
                  <a:schemeClr val="bg1"/>
                </a:solidFill>
              </a:rPr>
              <a:t>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85000" lnSpcReduction="10000"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نقوم بوضع الخصائص في </a:t>
            </a:r>
            <a:r>
              <a:rPr lang="en-US" sz="2400" b="1" dirty="0" smtClean="0">
                <a:solidFill>
                  <a:schemeClr val="bg1"/>
                </a:solidFill>
              </a:rPr>
              <a:t>App.js </a:t>
            </a:r>
            <a:r>
              <a:rPr lang="ar-SY" sz="2400" b="1" dirty="0" smtClean="0">
                <a:solidFill>
                  <a:schemeClr val="bg1"/>
                </a:solidFill>
              </a:rPr>
              <a:t> ومن ثم نستدعيها في الــ</a:t>
            </a:r>
            <a:r>
              <a:rPr lang="en-US" sz="2400" b="1" dirty="0" smtClean="0">
                <a:solidFill>
                  <a:schemeClr val="bg1"/>
                </a:solidFill>
              </a:rPr>
              <a:t>function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5410200"/>
            <a:ext cx="3810000" cy="12192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rtl="1">
              <a:defRPr lang="ar-SA"/>
            </a:pPr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طرقة تمرير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PROPS </a:t>
            </a:r>
            <a:r>
              <a:rPr lang="ar-S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عن طريق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endParaRPr lang="ar-S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04" y="116632"/>
            <a:ext cx="42386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00" y="3649241"/>
            <a:ext cx="58293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فتظهر بالشكل التالي 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3" y="123322"/>
            <a:ext cx="4032448" cy="66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 flipH="1" flipV="1">
            <a:off x="1187624" y="1412776"/>
            <a:ext cx="252028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9992" y="69269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اما عن طريق </a:t>
            </a:r>
            <a:r>
              <a:rPr lang="en-US" sz="2400" b="1" dirty="0" smtClean="0">
                <a:solidFill>
                  <a:schemeClr val="bg1"/>
                </a:solidFill>
              </a:rPr>
              <a:t>class</a:t>
            </a:r>
            <a:r>
              <a:rPr lang="ar-SA" sz="2400" b="1" dirty="0" smtClean="0">
                <a:solidFill>
                  <a:schemeClr val="bg1"/>
                </a:solidFill>
              </a:rPr>
              <a:t> بالشكل التالي وستكون النتيجة مشابهة 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1628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رابط كسهم مستقيم 7"/>
          <p:cNvCxnSpPr/>
          <p:nvPr/>
        </p:nvCxnSpPr>
        <p:spPr>
          <a:xfrm>
            <a:off x="4427984" y="1332776"/>
            <a:ext cx="432048" cy="180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9421" y="18864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خاصية </a:t>
            </a:r>
            <a:r>
              <a:rPr lang="en-US" sz="2400" b="1" dirty="0" smtClean="0">
                <a:solidFill>
                  <a:schemeClr val="bg1"/>
                </a:solidFill>
              </a:rPr>
              <a:t>children </a:t>
            </a:r>
            <a:r>
              <a:rPr lang="ar-SA" sz="2400" b="1" dirty="0" smtClean="0">
                <a:solidFill>
                  <a:schemeClr val="bg1"/>
                </a:solidFill>
              </a:rPr>
              <a:t>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584" y="188640"/>
            <a:ext cx="5208713" cy="1584176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rtl="1"/>
            <a:r>
              <a:rPr lang="ar-SY" sz="2400" dirty="0" smtClean="0"/>
              <a:t>اذا </a:t>
            </a:r>
            <a:r>
              <a:rPr lang="ar-SY" sz="2400" dirty="0"/>
              <a:t>كان هناك نص او صورة موجودة بين وسمي الاستدعاء لل </a:t>
            </a:r>
            <a:r>
              <a:rPr lang="en-US" sz="2400" dirty="0" smtClean="0"/>
              <a:t>function </a:t>
            </a:r>
            <a:r>
              <a:rPr lang="ar-SY" sz="2400" dirty="0" smtClean="0"/>
              <a:t> يتم استدعاءها عن طريق  </a:t>
            </a:r>
            <a:r>
              <a:rPr lang="en-US" sz="2400" dirty="0" smtClean="0"/>
              <a:t>props.children</a:t>
            </a:r>
            <a:endParaRPr lang="ar-SA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21" y="3883521"/>
            <a:ext cx="3343679" cy="29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" y="1772816"/>
            <a:ext cx="5231837" cy="25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رابط كسهم مستقيم 9"/>
          <p:cNvCxnSpPr/>
          <p:nvPr/>
        </p:nvCxnSpPr>
        <p:spPr>
          <a:xfrm>
            <a:off x="3779912" y="1556792"/>
            <a:ext cx="216024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>
            <a:off x="3995936" y="1700808"/>
            <a:ext cx="2088232" cy="3456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ربع نص 12"/>
          <p:cNvSpPr txBox="1"/>
          <p:nvPr/>
        </p:nvSpPr>
        <p:spPr>
          <a:xfrm>
            <a:off x="2195736" y="5157192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 smtClean="0"/>
              <a:t>وسيظهر النص بشكل طبيعي 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462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خاصية </a:t>
            </a:r>
            <a:r>
              <a:rPr lang="en-US" dirty="0" smtClean="0"/>
              <a:t>state 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7544" y="188640"/>
            <a:ext cx="7772400" cy="1068139"/>
          </a:xfrm>
        </p:spPr>
        <p:txBody>
          <a:bodyPr/>
          <a:lstStyle/>
          <a:p>
            <a:r>
              <a:rPr lang="ar-SY" dirty="0" smtClean="0"/>
              <a:t>ان </a:t>
            </a:r>
            <a:r>
              <a:rPr lang="en-US" dirty="0" smtClean="0"/>
              <a:t>state &amp; props </a:t>
            </a:r>
            <a:r>
              <a:rPr lang="ar-SY" dirty="0" smtClean="0"/>
              <a:t> متشابهان الا ان </a:t>
            </a:r>
            <a:r>
              <a:rPr lang="en-US" dirty="0" smtClean="0"/>
              <a:t>props </a:t>
            </a:r>
            <a:r>
              <a:rPr lang="ar-SY" dirty="0" smtClean="0"/>
              <a:t> هي نستطيع من خلالها قراءة المتغيرات ولا يمكننا التعديل عليها اما </a:t>
            </a:r>
            <a:r>
              <a:rPr lang="en-US" dirty="0" smtClean="0"/>
              <a:t>state </a:t>
            </a:r>
            <a:r>
              <a:rPr lang="ar-SY" dirty="0" smtClean="0"/>
              <a:t>فهي تتفوق من خلال السماح بالتعديل  </a:t>
            </a:r>
            <a:endParaRPr lang="ar-S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2" y="1268760"/>
            <a:ext cx="4464496" cy="41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صر نائب للنص 2"/>
          <p:cNvSpPr txBox="1">
            <a:spLocks/>
          </p:cNvSpPr>
          <p:nvPr/>
        </p:nvSpPr>
        <p:spPr>
          <a:xfrm>
            <a:off x="6876256" y="1227485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الشكل العام لها :</a:t>
            </a:r>
            <a:endParaRPr lang="ar-SY" dirty="0"/>
          </a:p>
        </p:txBody>
      </p:sp>
      <p:sp>
        <p:nvSpPr>
          <p:cNvPr id="6" name="عنصر نائب للنص 2"/>
          <p:cNvSpPr txBox="1">
            <a:spLocks/>
          </p:cNvSpPr>
          <p:nvPr/>
        </p:nvSpPr>
        <p:spPr>
          <a:xfrm>
            <a:off x="6857190" y="2132856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استدعائها :</a:t>
            </a:r>
            <a:endParaRPr lang="ar-SY" dirty="0"/>
          </a:p>
        </p:txBody>
      </p:sp>
      <p:cxnSp>
        <p:nvCxnSpPr>
          <p:cNvPr id="7" name="رابط كسهم مستقيم 6"/>
          <p:cNvCxnSpPr/>
          <p:nvPr/>
        </p:nvCxnSpPr>
        <p:spPr>
          <a:xfrm flipH="1">
            <a:off x="2123728" y="2132856"/>
            <a:ext cx="4680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 flipH="1">
            <a:off x="3851920" y="2996952"/>
            <a:ext cx="324036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خاصية </a:t>
            </a:r>
            <a:r>
              <a:rPr lang="en-US" dirty="0" smtClean="0"/>
              <a:t>state </a:t>
            </a:r>
            <a:endParaRPr lang="ar-S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332656"/>
            <a:ext cx="5112568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عنصر نائب للنص 2"/>
          <p:cNvSpPr txBox="1">
            <a:spLocks/>
          </p:cNvSpPr>
          <p:nvPr/>
        </p:nvSpPr>
        <p:spPr>
          <a:xfrm>
            <a:off x="6660232" y="1227485"/>
            <a:ext cx="1732112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من الممكن ان تحوي غرض او مصفوفة :</a:t>
            </a:r>
            <a:endParaRPr lang="ar-SY" dirty="0"/>
          </a:p>
        </p:txBody>
      </p:sp>
      <p:sp>
        <p:nvSpPr>
          <p:cNvPr id="8" name="عنصر نائب للنص 2"/>
          <p:cNvSpPr txBox="1">
            <a:spLocks/>
          </p:cNvSpPr>
          <p:nvPr/>
        </p:nvSpPr>
        <p:spPr>
          <a:xfrm>
            <a:off x="6857190" y="2132856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استدعاؤها :</a:t>
            </a:r>
            <a:endParaRPr lang="ar-SY" dirty="0"/>
          </a:p>
        </p:txBody>
      </p:sp>
      <p:cxnSp>
        <p:nvCxnSpPr>
          <p:cNvPr id="9" name="رابط كسهم مستقيم 8"/>
          <p:cNvCxnSpPr/>
          <p:nvPr/>
        </p:nvCxnSpPr>
        <p:spPr>
          <a:xfrm flipH="1">
            <a:off x="1763688" y="2132856"/>
            <a:ext cx="5040560" cy="5340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 flipH="1">
            <a:off x="1835696" y="2996952"/>
            <a:ext cx="5256584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 flipH="1">
            <a:off x="1475656" y="2204864"/>
            <a:ext cx="5405266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5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19" y="1268700"/>
            <a:ext cx="6743700" cy="47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755576" y="187297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algn="l"/>
            <a:r>
              <a:rPr lang="ar-SA" sz="2400" b="1" dirty="0">
                <a:solidFill>
                  <a:schemeClr val="bg1"/>
                </a:solidFill>
              </a:rPr>
              <a:t>ه</a:t>
            </a:r>
            <a:r>
              <a:rPr lang="ar-SA" sz="2400" b="1" dirty="0" smtClean="0">
                <a:solidFill>
                  <a:schemeClr val="bg1"/>
                </a:solidFill>
              </a:rPr>
              <a:t>نا نلاحظ قدرة التعديل فعند الضغط على الزر يتم زيادة الخاصية </a:t>
            </a:r>
            <a:r>
              <a:rPr lang="ar-SY" sz="2400" b="1" dirty="0" smtClean="0">
                <a:solidFill>
                  <a:schemeClr val="bg1"/>
                </a:solidFill>
              </a:rPr>
              <a:t>ا</a:t>
            </a:r>
            <a:r>
              <a:rPr lang="ar-SA" sz="2400" b="1" dirty="0" smtClean="0">
                <a:solidFill>
                  <a:schemeClr val="bg1"/>
                </a:solidFill>
              </a:rPr>
              <a:t>لعمر بمقدار 1 </a:t>
            </a:r>
          </a:p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داخل الحدث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1926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9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3453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بشكل مستقل وبعدها تم استدعاؤه 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11965"/>
            <a:ext cx="7453893" cy="85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6806"/>
            <a:ext cx="6372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1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/>
          </a:bodyPr>
          <a:lstStyle/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بشكل مستقل وبعدها تم استدعاؤه   ولكن بطريقة اخرى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2736"/>
            <a:ext cx="75928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4223"/>
            <a:ext cx="5472608" cy="46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rtl="1"/>
            <a:r>
              <a:rPr lang="ar-SA" sz="2400" b="1" dirty="0" smtClean="0">
                <a:solidFill>
                  <a:schemeClr val="bg1"/>
                </a:solidFill>
              </a:rPr>
              <a:t>بحال اردنا استدعاء الوظيفة اكثر من مرة فللابتعاد عن الاستخدام المتكرر ل</a:t>
            </a:r>
            <a:r>
              <a:rPr lang="en-US" sz="2400" b="1" dirty="0" smtClean="0">
                <a:solidFill>
                  <a:schemeClr val="bg1"/>
                </a:solidFill>
              </a:rPr>
              <a:t>bind </a:t>
            </a:r>
            <a:r>
              <a:rPr lang="ar-SY" sz="2400" b="1" dirty="0" smtClean="0">
                <a:solidFill>
                  <a:schemeClr val="bg1"/>
                </a:solidFill>
              </a:rPr>
              <a:t>نقو</a:t>
            </a:r>
            <a:r>
              <a:rPr lang="ar-SA" sz="2400" b="1" dirty="0" smtClean="0">
                <a:solidFill>
                  <a:schemeClr val="bg1"/>
                </a:solidFill>
              </a:rPr>
              <a:t>م بالطريقة التالية  واستدعائها بشكل اعتيادي : 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2736"/>
            <a:ext cx="75928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90130"/>
            <a:ext cx="5943600" cy="15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9" y="4869160"/>
            <a:ext cx="7734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8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قسورة شهلة</a:t>
            </a:r>
            <a:br>
              <a:rPr lang="ar-SA" dirty="0" smtClean="0"/>
            </a:br>
            <a:r>
              <a:rPr lang="ar-SA" dirty="0" err="1" smtClean="0"/>
              <a:t>الفديو</a:t>
            </a:r>
            <a:r>
              <a:rPr lang="ar-SA" smtClean="0"/>
              <a:t>: 10--14</a:t>
            </a:r>
            <a:endParaRPr lang="ar-SY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تقديم الطالب :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623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title"/>
          </p:nvPr>
        </p:nvSpPr>
        <p:spPr>
          <a:xfrm>
            <a:off x="827584" y="-16356"/>
            <a:ext cx="7772400" cy="1362075"/>
          </a:xfrm>
        </p:spPr>
        <p:txBody>
          <a:bodyPr/>
          <a:lstStyle/>
          <a:p>
            <a:r>
              <a:rPr lang="en-US" u="sng" dirty="0" smtClean="0"/>
              <a:t>EVENT HANDLING</a:t>
            </a:r>
            <a:r>
              <a:rPr lang="ar-SY" dirty="0" smtClean="0"/>
              <a:t/>
            </a:r>
            <a:br>
              <a:rPr lang="ar-SY" dirty="0" smtClean="0"/>
            </a:br>
            <a:endParaRPr lang="ar-SY" dirty="0"/>
          </a:p>
        </p:txBody>
      </p:sp>
      <p:sp>
        <p:nvSpPr>
          <p:cNvPr id="9" name="عنصر نائب للنص 8"/>
          <p:cNvSpPr>
            <a:spLocks noGrp="1"/>
          </p:cNvSpPr>
          <p:nvPr>
            <p:ph type="body" idx="1"/>
          </p:nvPr>
        </p:nvSpPr>
        <p:spPr>
          <a:xfrm>
            <a:off x="3959399" y="980728"/>
            <a:ext cx="5184601" cy="2376264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endParaRPr lang="ar-SA" b="1" dirty="0" smtClean="0"/>
          </a:p>
          <a:p>
            <a:r>
              <a:rPr lang="ar-SA" b="1" dirty="0" smtClean="0"/>
              <a:t>سنتعرف على</a:t>
            </a:r>
            <a:r>
              <a:rPr lang="en-US" dirty="0" smtClean="0"/>
              <a:t>EVENT HANDLING</a:t>
            </a:r>
            <a:r>
              <a:rPr lang="ar-SY" dirty="0" smtClean="0"/>
              <a:t>:</a:t>
            </a:r>
            <a:br>
              <a:rPr lang="ar-SY" dirty="0" smtClean="0"/>
            </a:br>
            <a:r>
              <a:rPr lang="ar-SA" dirty="0" smtClean="0"/>
              <a:t>نقوم اولا ب انشاء </a:t>
            </a:r>
            <a:r>
              <a:rPr lang="en-US" dirty="0" smtClean="0"/>
              <a:t>class</a:t>
            </a:r>
            <a:r>
              <a:rPr lang="ar-SA" dirty="0" smtClean="0"/>
              <a:t>.</a:t>
            </a:r>
            <a:endParaRPr lang="en-US" dirty="0" smtClean="0"/>
          </a:p>
          <a:p>
            <a:r>
              <a:rPr lang="ar-SA" b="1" dirty="0" smtClean="0"/>
              <a:t>نقوم بوضع </a:t>
            </a:r>
            <a:r>
              <a:rPr lang="en-US" b="1" dirty="0" smtClean="0"/>
              <a:t>State</a:t>
            </a:r>
            <a:r>
              <a:rPr lang="ar-SA" b="1" dirty="0" smtClean="0"/>
              <a:t>ونعرف ب داخلها ال</a:t>
            </a:r>
            <a:r>
              <a:rPr lang="en-US" b="1" dirty="0" smtClean="0"/>
              <a:t>age </a:t>
            </a:r>
            <a:r>
              <a:rPr lang="ar-SA" b="1" dirty="0" smtClean="0"/>
              <a:t>من اجل التعديل عليها.</a:t>
            </a:r>
          </a:p>
          <a:p>
            <a:r>
              <a:rPr lang="ar-SA" b="1" dirty="0" smtClean="0"/>
              <a:t>نقوم ب استدعائها داخل ال</a:t>
            </a:r>
            <a:r>
              <a:rPr lang="en-US" b="1" dirty="0" smtClean="0"/>
              <a:t>div</a:t>
            </a:r>
            <a:endParaRPr lang="ar-SA" b="1" dirty="0" smtClean="0"/>
          </a:p>
          <a:p>
            <a:r>
              <a:rPr lang="ar-SA" b="1" dirty="0" smtClean="0"/>
              <a:t>نقوم بتعريف </a:t>
            </a:r>
            <a:r>
              <a:rPr lang="en-US" b="1" dirty="0" smtClean="0"/>
              <a:t>input</a:t>
            </a:r>
            <a:r>
              <a:rPr lang="ar-SA" b="1" dirty="0" smtClean="0"/>
              <a:t>من نوع النص عند التغيير بقوم ب تحديث المعلومات, عندها بالتنفيذ سيظهر المستطيل لكتابه التغيير.</a:t>
            </a:r>
          </a:p>
          <a:p>
            <a:endParaRPr lang="ar-SY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74" y="404664"/>
            <a:ext cx="414621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رابط كسهم مستقيم 19"/>
          <p:cNvCxnSpPr/>
          <p:nvPr/>
        </p:nvCxnSpPr>
        <p:spPr>
          <a:xfrm>
            <a:off x="1619672" y="1700808"/>
            <a:ext cx="4680520" cy="2232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/>
          <p:cNvSpPr/>
          <p:nvPr/>
        </p:nvSpPr>
        <p:spPr>
          <a:xfrm>
            <a:off x="5940152" y="3718773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 smtClean="0"/>
              <a:t>تستخدم هذه العبارة من اجل استدعاء التغيير </a:t>
            </a:r>
            <a:endParaRPr lang="ar-SY" dirty="0"/>
          </a:p>
        </p:txBody>
      </p:sp>
      <p:cxnSp>
        <p:nvCxnSpPr>
          <p:cNvPr id="24" name="رابط كسهم مستقيم 23"/>
          <p:cNvCxnSpPr/>
          <p:nvPr/>
        </p:nvCxnSpPr>
        <p:spPr>
          <a:xfrm>
            <a:off x="1619672" y="1196752"/>
            <a:ext cx="266429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رابط كسهم مستقيم 25"/>
          <p:cNvCxnSpPr/>
          <p:nvPr/>
        </p:nvCxnSpPr>
        <p:spPr>
          <a:xfrm flipV="1">
            <a:off x="2483768" y="2924944"/>
            <a:ext cx="4032448" cy="13681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/>
          <p:cNvCxnSpPr/>
          <p:nvPr/>
        </p:nvCxnSpPr>
        <p:spPr>
          <a:xfrm>
            <a:off x="1691680" y="2420888"/>
            <a:ext cx="4032448" cy="28083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ستطيل 33"/>
          <p:cNvSpPr/>
          <p:nvPr/>
        </p:nvSpPr>
        <p:spPr>
          <a:xfrm>
            <a:off x="5724128" y="4869160"/>
            <a:ext cx="1637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 smtClean="0"/>
              <a:t>هنا يتم تبديل القيمة السابقة ب قيمه جديده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4454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22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635896" y="620688"/>
            <a:ext cx="3593976" cy="582361"/>
          </a:xfrm>
        </p:spPr>
        <p:txBody>
          <a:bodyPr/>
          <a:lstStyle/>
          <a:p>
            <a:r>
              <a:rPr lang="ar-SA" u="sng" dirty="0" smtClean="0"/>
              <a:t>ملاحظة</a:t>
            </a:r>
            <a:endParaRPr lang="ar-SY" u="sn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371600" y="116632"/>
            <a:ext cx="7772400" cy="3312368"/>
          </a:xfrm>
        </p:spPr>
        <p:txBody>
          <a:bodyPr>
            <a:normAutofit/>
          </a:bodyPr>
          <a:lstStyle/>
          <a:p>
            <a:r>
              <a:rPr lang="ar-SA" sz="3200" dirty="0" smtClean="0"/>
              <a:t>اذا قمنا بتعريف داخل ال</a:t>
            </a:r>
            <a:r>
              <a:rPr lang="en-US" sz="3200" dirty="0" smtClean="0"/>
              <a:t>state </a:t>
            </a:r>
            <a:r>
              <a:rPr lang="ar-SA" sz="3200" dirty="0" smtClean="0"/>
              <a:t>أي اغراض اخرى مثل الاسم </a:t>
            </a:r>
            <a:r>
              <a:rPr lang="en-US" sz="3200" dirty="0" smtClean="0"/>
              <a:t>name </a:t>
            </a:r>
            <a:r>
              <a:rPr lang="ar-SA" sz="3200" dirty="0" smtClean="0"/>
              <a:t>او العمل </a:t>
            </a:r>
            <a:r>
              <a:rPr lang="en-US" sz="3200" dirty="0" smtClean="0"/>
              <a:t>job</a:t>
            </a:r>
            <a:r>
              <a:rPr lang="ar-SA" sz="3200" dirty="0" smtClean="0"/>
              <a:t>كي </a:t>
            </a:r>
            <a:r>
              <a:rPr lang="ar-SA" sz="3200" dirty="0" err="1" smtClean="0"/>
              <a:t>لاتختفي</a:t>
            </a:r>
            <a:r>
              <a:rPr lang="ar-SA" sz="3200" dirty="0" smtClean="0"/>
              <a:t> هذه البيانات عند التغيير نقوم بوضع عند الاستدعاء </a:t>
            </a:r>
            <a:r>
              <a:rPr lang="en-US" sz="3200" dirty="0" smtClean="0"/>
              <a:t>…</a:t>
            </a:r>
            <a:r>
              <a:rPr lang="en-US" sz="3200" dirty="0" err="1" smtClean="0"/>
              <a:t>this.state.job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585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146434" y="0"/>
            <a:ext cx="6978352" cy="870393"/>
          </a:xfrm>
        </p:spPr>
        <p:txBody>
          <a:bodyPr/>
          <a:lstStyle/>
          <a:p>
            <a:r>
              <a:rPr lang="en-US" sz="3200" dirty="0" err="1" smtClean="0"/>
              <a:t>list,loops,print</a:t>
            </a:r>
            <a:r>
              <a:rPr lang="en-US" sz="3200" dirty="0" smtClean="0"/>
              <a:t> </a:t>
            </a:r>
            <a:r>
              <a:rPr lang="en-US" sz="3200" dirty="0" err="1" smtClean="0"/>
              <a:t>matrex</a:t>
            </a:r>
            <a:endParaRPr lang="ar-SY" sz="32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076056" y="620688"/>
            <a:ext cx="3882008" cy="930420"/>
          </a:xfrm>
        </p:spPr>
        <p:txBody>
          <a:bodyPr/>
          <a:lstStyle/>
          <a:p>
            <a:r>
              <a:rPr lang="ar-SA" u="sng" dirty="0" smtClean="0"/>
              <a:t>بعد انشاء ال</a:t>
            </a:r>
            <a:r>
              <a:rPr lang="en-US" u="sng" dirty="0" smtClean="0"/>
              <a:t>file</a:t>
            </a:r>
            <a:r>
              <a:rPr lang="ar-SA" u="sng" dirty="0" err="1" smtClean="0"/>
              <a:t>وربطه,نقوم</a:t>
            </a:r>
            <a:r>
              <a:rPr lang="ar-SA" u="sng" dirty="0" smtClean="0"/>
              <a:t> ب انشاء </a:t>
            </a:r>
            <a:r>
              <a:rPr lang="en-US" u="sng" dirty="0" smtClean="0"/>
              <a:t>function</a:t>
            </a:r>
            <a:r>
              <a:rPr lang="ar-SA" u="sng" dirty="0" smtClean="0"/>
              <a:t>ونضع لها خصائص</a:t>
            </a:r>
            <a:r>
              <a:rPr lang="en-US" u="sng" dirty="0" smtClean="0"/>
              <a:t>props</a:t>
            </a:r>
            <a:endParaRPr lang="ar-SY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46196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>
            <a:off x="4211960" y="1340768"/>
            <a:ext cx="3240360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مستطيل مستدير الزوايا 8"/>
          <p:cNvSpPr/>
          <p:nvPr/>
        </p:nvSpPr>
        <p:spPr>
          <a:xfrm>
            <a:off x="7596336" y="2169684"/>
            <a:ext cx="1008112" cy="95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نقوم بتعريف مصفوفه </a:t>
            </a:r>
            <a:endParaRPr lang="ar-SY" dirty="0"/>
          </a:p>
        </p:txBody>
      </p:sp>
      <p:cxnSp>
        <p:nvCxnSpPr>
          <p:cNvPr id="11" name="رابط كسهم مستقيم 10"/>
          <p:cNvCxnSpPr/>
          <p:nvPr/>
        </p:nvCxnSpPr>
        <p:spPr>
          <a:xfrm>
            <a:off x="4211960" y="2348880"/>
            <a:ext cx="2808312" cy="12241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ستطيل مستدير الزوايا 11"/>
          <p:cNvSpPr/>
          <p:nvPr/>
        </p:nvSpPr>
        <p:spPr>
          <a:xfrm>
            <a:off x="7052026" y="3356992"/>
            <a:ext cx="1008112" cy="959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نقوم هنا باستدعاء عناصر المصفوفة </a:t>
            </a:r>
            <a:endParaRPr lang="ar-SY" dirty="0"/>
          </a:p>
        </p:txBody>
      </p:sp>
      <p:sp>
        <p:nvSpPr>
          <p:cNvPr id="14" name="شكل بيضاوي 13"/>
          <p:cNvSpPr/>
          <p:nvPr/>
        </p:nvSpPr>
        <p:spPr>
          <a:xfrm>
            <a:off x="7052026" y="4581128"/>
            <a:ext cx="176844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تم استخدام</a:t>
            </a:r>
          </a:p>
          <a:p>
            <a:pPr algn="ctr"/>
            <a:r>
              <a:rPr lang="en-US" dirty="0" err="1" smtClean="0"/>
              <a:t>Ul,li</a:t>
            </a:r>
            <a:endParaRPr lang="en-US" dirty="0" smtClean="0"/>
          </a:p>
          <a:p>
            <a:pPr algn="ctr"/>
            <a:r>
              <a:rPr lang="ar-SA" dirty="0" smtClean="0"/>
              <a:t>كي تظهر العناصر بشكل قائمه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2206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50118" y="-23252"/>
            <a:ext cx="7772400" cy="1362075"/>
          </a:xfrm>
        </p:spPr>
        <p:txBody>
          <a:bodyPr/>
          <a:lstStyle/>
          <a:p>
            <a:r>
              <a:rPr lang="ar-SA" u="sng" dirty="0" smtClean="0"/>
              <a:t>ملاحظات</a:t>
            </a:r>
            <a:endParaRPr lang="ar-SY" u="sn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043608" y="2060848"/>
            <a:ext cx="7772400" cy="1284163"/>
          </a:xfrm>
        </p:spPr>
        <p:txBody>
          <a:bodyPr>
            <a:noAutofit/>
          </a:bodyPr>
          <a:lstStyle/>
          <a:p>
            <a:r>
              <a:rPr lang="ar-SA" sz="3600" dirty="0" smtClean="0"/>
              <a:t>تم استخدام</a:t>
            </a:r>
            <a:r>
              <a:rPr lang="en-US" sz="3600" dirty="0" smtClean="0"/>
              <a:t>Item</a:t>
            </a:r>
            <a:r>
              <a:rPr lang="ar-SA" sz="3600" dirty="0" smtClean="0"/>
              <a:t>اي ان كل عناصر المصفوفة الداخلية.</a:t>
            </a:r>
          </a:p>
          <a:p>
            <a:r>
              <a:rPr lang="ar-SA" sz="3600" dirty="0" smtClean="0"/>
              <a:t>لطباعه عنصر واحد بالمصفوفة </a:t>
            </a:r>
            <a:r>
              <a:rPr lang="en-US" sz="3600" dirty="0" smtClean="0"/>
              <a:t>{</a:t>
            </a:r>
            <a:r>
              <a:rPr lang="en-US" sz="3600" dirty="0" err="1" smtClean="0"/>
              <a:t>matrex</a:t>
            </a:r>
            <a:r>
              <a:rPr lang="en-US" sz="3600" dirty="0" smtClean="0"/>
              <a:t> name[</a:t>
            </a:r>
            <a:r>
              <a:rPr lang="en-US" sz="3600" dirty="0" err="1" smtClean="0"/>
              <a:t>num</a:t>
            </a:r>
            <a:r>
              <a:rPr lang="en-US" sz="3600" dirty="0" smtClean="0"/>
              <a:t> of the item]}</a:t>
            </a:r>
            <a:endParaRPr lang="ar-SY" sz="3600" dirty="0"/>
          </a:p>
        </p:txBody>
      </p:sp>
    </p:spTree>
    <p:extLst>
      <p:ext uri="{BB962C8B-B14F-4D97-AF65-F5344CB8AC3E}">
        <p14:creationId xmlns:p14="http://schemas.microsoft.com/office/powerpoint/2010/main" val="174597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362075"/>
          </a:xfrm>
        </p:spPr>
        <p:txBody>
          <a:bodyPr/>
          <a:lstStyle/>
          <a:p>
            <a:r>
              <a:rPr lang="en-US" u="sng" dirty="0" smtClean="0"/>
              <a:t>The conditions</a:t>
            </a:r>
            <a:endParaRPr lang="ar-SY" u="sn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تكون صيغه الشرط :</a:t>
            </a:r>
          </a:p>
          <a:p>
            <a:r>
              <a:rPr lang="en-US" dirty="0" smtClean="0"/>
              <a:t>{The conditions ? if yes : no}</a:t>
            </a:r>
            <a:endParaRPr lang="ar-S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033"/>
            <a:ext cx="532859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رابط كسهم مستقيم 4"/>
          <p:cNvCxnSpPr/>
          <p:nvPr/>
        </p:nvCxnSpPr>
        <p:spPr>
          <a:xfrm>
            <a:off x="4716016" y="2348880"/>
            <a:ext cx="17281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مستطيل مستدير الزوايا 5"/>
          <p:cNvSpPr/>
          <p:nvPr/>
        </p:nvSpPr>
        <p:spPr>
          <a:xfrm>
            <a:off x="6516216" y="1628800"/>
            <a:ext cx="97210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صيغه الشرط</a:t>
            </a:r>
          </a:p>
          <a:p>
            <a:pPr algn="ctr"/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9193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362075"/>
          </a:xfrm>
        </p:spPr>
        <p:txBody>
          <a:bodyPr/>
          <a:lstStyle/>
          <a:p>
            <a:r>
              <a:rPr lang="en-US" dirty="0" smtClean="0"/>
              <a:t>Life cycle</a:t>
            </a:r>
            <a:endParaRPr lang="ar-SY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004048" y="5157192"/>
            <a:ext cx="7772400" cy="1500187"/>
          </a:xfrm>
        </p:spPr>
        <p:txBody>
          <a:bodyPr/>
          <a:lstStyle/>
          <a:p>
            <a:endParaRPr lang="ar-S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096"/>
            <a:ext cx="52959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>
            <a:off x="2647950" y="1124744"/>
            <a:ext cx="35802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ستطيل مستدير الزوايا 7"/>
          <p:cNvSpPr/>
          <p:nvPr/>
        </p:nvSpPr>
        <p:spPr>
          <a:xfrm>
            <a:off x="6228184" y="764704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بعد انشاء ال</a:t>
            </a:r>
            <a:endParaRPr lang="ar-SA" dirty="0"/>
          </a:p>
          <a:p>
            <a:pPr algn="ctr"/>
            <a:r>
              <a:rPr lang="en-US" dirty="0" smtClean="0"/>
              <a:t>Class</a:t>
            </a:r>
          </a:p>
          <a:p>
            <a:pPr algn="ctr"/>
            <a:r>
              <a:rPr lang="ar-SA" dirty="0" smtClean="0"/>
              <a:t>ننشى غرض من نوع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Date</a:t>
            </a:r>
            <a:r>
              <a:rPr lang="ar-SA" dirty="0" smtClean="0"/>
              <a:t>لتعريف الوقت</a:t>
            </a:r>
            <a:endParaRPr lang="en-US" dirty="0" smtClean="0"/>
          </a:p>
        </p:txBody>
      </p:sp>
      <p:cxnSp>
        <p:nvCxnSpPr>
          <p:cNvPr id="10" name="رابط بشكل مرفق 9"/>
          <p:cNvCxnSpPr/>
          <p:nvPr/>
        </p:nvCxnSpPr>
        <p:spPr>
          <a:xfrm flipV="1">
            <a:off x="3347864" y="1988840"/>
            <a:ext cx="3312368" cy="172819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ستطيل مستدير الزوايا 10"/>
          <p:cNvSpPr/>
          <p:nvPr/>
        </p:nvSpPr>
        <p:spPr>
          <a:xfrm>
            <a:off x="6336196" y="2060849"/>
            <a:ext cx="16921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يتم استدعائها داخل ال</a:t>
            </a:r>
            <a:r>
              <a:rPr lang="en-US" dirty="0" smtClean="0"/>
              <a:t>div</a:t>
            </a:r>
            <a:endParaRPr lang="ar-SY" dirty="0"/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4499992" y="3933056"/>
            <a:ext cx="0" cy="6480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شكل بيضاوي 13"/>
          <p:cNvSpPr/>
          <p:nvPr/>
        </p:nvSpPr>
        <p:spPr>
          <a:xfrm>
            <a:off x="3851920" y="4581128"/>
            <a:ext cx="115212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تم استخدام هذه العبارة لتعطي الوقت ك سلسله</a:t>
            </a:r>
            <a:endParaRPr lang="ar-SY" dirty="0"/>
          </a:p>
        </p:txBody>
      </p:sp>
      <p:cxnSp>
        <p:nvCxnSpPr>
          <p:cNvPr id="18" name="رابط كسهم مستقيم 17"/>
          <p:cNvCxnSpPr/>
          <p:nvPr/>
        </p:nvCxnSpPr>
        <p:spPr>
          <a:xfrm>
            <a:off x="2843808" y="1772816"/>
            <a:ext cx="4032448" cy="194421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مستطيل مستدير الزوايا 18"/>
          <p:cNvSpPr/>
          <p:nvPr/>
        </p:nvSpPr>
        <p:spPr>
          <a:xfrm>
            <a:off x="6876256" y="3284984"/>
            <a:ext cx="172819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تم استخدام هذه العبارة ليتحدث الوقت بشكل تلقائي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36236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فاضل المصري</a:t>
            </a:r>
            <a:b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ar-SA" dirty="0" smtClean="0"/>
              <a:t>الفيديو 5 --</a:t>
            </a:r>
            <a:r>
              <a:rPr lang="en-US" dirty="0" smtClean="0"/>
              <a:t>&lt;</a:t>
            </a:r>
            <a:r>
              <a:rPr lang="ar-SY" dirty="0" smtClean="0"/>
              <a:t> 9</a:t>
            </a:r>
            <a:endParaRPr lang="ar-S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ar-SA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تقديم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83475" y="0"/>
            <a:ext cx="7772400" cy="1362075"/>
          </a:xfrm>
        </p:spPr>
        <p:txBody>
          <a:bodyPr/>
          <a:lstStyle/>
          <a:p>
            <a:r>
              <a:rPr lang="ar-SA" dirty="0" smtClean="0"/>
              <a:t>ملاحظات</a:t>
            </a:r>
            <a:endParaRPr lang="ar-SY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043608" y="2060848"/>
            <a:ext cx="7772400" cy="4176464"/>
          </a:xfrm>
        </p:spPr>
        <p:txBody>
          <a:bodyPr>
            <a:normAutofit/>
          </a:bodyPr>
          <a:lstStyle/>
          <a:p>
            <a:r>
              <a:rPr lang="ar-SA" sz="2800" dirty="0" smtClean="0"/>
              <a:t>في دوره الحياه تعمل فقط مع ال</a:t>
            </a:r>
            <a:r>
              <a:rPr lang="en-US" sz="2800" dirty="0" smtClean="0"/>
              <a:t>class</a:t>
            </a:r>
            <a:endParaRPr lang="ar-SA" sz="2800" dirty="0" smtClean="0"/>
          </a:p>
          <a:p>
            <a:r>
              <a:rPr lang="ar-SA" sz="2800" dirty="0" smtClean="0"/>
              <a:t>تعرفنا انه يوجد نوعين </a:t>
            </a:r>
            <a:r>
              <a:rPr lang="ar-SA" sz="2800" dirty="0" err="1" smtClean="0"/>
              <a:t>لل</a:t>
            </a:r>
            <a:endParaRPr lang="en-US" sz="2800" dirty="0" smtClean="0"/>
          </a:p>
          <a:p>
            <a:r>
              <a:rPr lang="en-US" sz="2800" dirty="0" smtClean="0"/>
              <a:t>Component:</a:t>
            </a:r>
          </a:p>
          <a:p>
            <a:r>
              <a:rPr lang="en-US" sz="2800" dirty="0" smtClean="0"/>
              <a:t>1-class</a:t>
            </a:r>
          </a:p>
          <a:p>
            <a:r>
              <a:rPr lang="en-US" sz="2800" dirty="0" smtClean="0"/>
              <a:t>2-function</a:t>
            </a:r>
          </a:p>
          <a:p>
            <a:r>
              <a:rPr lang="ar-SA" sz="2800" dirty="0" err="1" smtClean="0"/>
              <a:t>لايمكن</a:t>
            </a:r>
            <a:r>
              <a:rPr lang="ar-SA" sz="2800" dirty="0" smtClean="0"/>
              <a:t> كتابه </a:t>
            </a:r>
            <a:r>
              <a:rPr lang="en-US" sz="2800" dirty="0" smtClean="0"/>
              <a:t>div</a:t>
            </a:r>
          </a:p>
          <a:p>
            <a:r>
              <a:rPr lang="ar-SA" sz="2800" dirty="0" smtClean="0"/>
              <a:t>بعد ال</a:t>
            </a:r>
            <a:r>
              <a:rPr lang="en-US" sz="2800" dirty="0" smtClean="0"/>
              <a:t>div </a:t>
            </a:r>
            <a:r>
              <a:rPr lang="ar-SA" sz="2800" dirty="0" err="1" smtClean="0"/>
              <a:t>الاساسيه</a:t>
            </a:r>
            <a:r>
              <a:rPr lang="ar-SA" sz="2800" dirty="0" smtClean="0"/>
              <a:t> الا اذا كتبنا ب داخلها</a:t>
            </a:r>
          </a:p>
          <a:p>
            <a:endParaRPr lang="en-US" sz="2800" dirty="0" smtClean="0"/>
          </a:p>
          <a:p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6773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>
            <a:normAutofit/>
          </a:bodyPr>
          <a:lstStyle/>
          <a:p>
            <a:pPr algn="r" rtl="1"/>
            <a: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علي  </a:t>
            </a:r>
            <a:r>
              <a:rPr lang="ar-SY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الرستم</a:t>
            </a:r>
            <a: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ar-SA" dirty="0" smtClean="0"/>
              <a:t>الفيديو 15 --</a:t>
            </a:r>
            <a:r>
              <a:rPr lang="en-US" dirty="0" smtClean="0"/>
              <a:t>&lt;</a:t>
            </a:r>
            <a:r>
              <a:rPr lang="ar-SY" dirty="0" smtClean="0"/>
              <a:t> 19</a:t>
            </a:r>
            <a:endParaRPr lang="ar-S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ar-SA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تقديم</a:t>
            </a:r>
          </a:p>
        </p:txBody>
      </p:sp>
    </p:spTree>
    <p:extLst>
      <p:ext uri="{BB962C8B-B14F-4D97-AF65-F5344CB8AC3E}">
        <p14:creationId xmlns:p14="http://schemas.microsoft.com/office/powerpoint/2010/main" val="12753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39720" y="1046573"/>
            <a:ext cx="3491880" cy="1362075"/>
          </a:xfrm>
        </p:spPr>
        <p:txBody>
          <a:bodyPr/>
          <a:lstStyle/>
          <a:p>
            <a:r>
              <a:rPr lang="ar-SY" sz="2000" dirty="0" smtClean="0"/>
              <a:t>بحال كان لدينا الشرط معقد فيمكن تعريف متغير والشرط مثل التالي </a:t>
            </a:r>
            <a:r>
              <a:rPr lang="ar-SY" sz="2000" dirty="0" smtClean="0"/>
              <a:t>:</a:t>
            </a:r>
            <a:br>
              <a:rPr lang="ar-SY" sz="2000" dirty="0" smtClean="0"/>
            </a:br>
            <a:r>
              <a:rPr lang="ar-SY" sz="2000" dirty="0"/>
              <a:t/>
            </a:r>
            <a:br>
              <a:rPr lang="ar-SY" sz="2000" dirty="0"/>
            </a:br>
            <a:r>
              <a:rPr lang="ar-SY" sz="2000" dirty="0" smtClean="0"/>
              <a:t/>
            </a:r>
            <a:br>
              <a:rPr lang="ar-SY" sz="2000" dirty="0" smtClean="0"/>
            </a:br>
            <a:r>
              <a:rPr lang="ar-SY" sz="2000" dirty="0"/>
              <a:t/>
            </a:r>
            <a:br>
              <a:rPr lang="ar-SY" sz="2000" dirty="0"/>
            </a:br>
            <a:r>
              <a:rPr lang="ar-SY" sz="2000" dirty="0" smtClean="0"/>
              <a:t>هنا استخدمنا كود جافا سكريبت</a:t>
            </a:r>
            <a:endParaRPr lang="ar-SA" sz="20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7544" y="-531440"/>
            <a:ext cx="7772400" cy="1500187"/>
          </a:xfrm>
        </p:spPr>
        <p:txBody>
          <a:bodyPr/>
          <a:lstStyle/>
          <a:p>
            <a:r>
              <a:rPr lang="ar-SY" dirty="0" smtClean="0"/>
              <a:t>الحلقات والشروط </a:t>
            </a:r>
            <a:r>
              <a:rPr lang="en-US" dirty="0" smtClean="0"/>
              <a:t>loops &amp; conditions</a:t>
            </a:r>
            <a:endParaRPr lang="ar-SA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043608" y="494116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 smtClean="0"/>
              <a:t>واستدعاؤه :</a:t>
            </a:r>
            <a:endParaRPr lang="ar-SY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3342"/>
            <a:ext cx="2038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عنوان 1"/>
          <p:cNvSpPr txBox="1">
            <a:spLocks/>
          </p:cNvSpPr>
          <p:nvPr/>
        </p:nvSpPr>
        <p:spPr>
          <a:xfrm>
            <a:off x="1196008" y="5456897"/>
            <a:ext cx="7772400" cy="6354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ar-SY" sz="2000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" y="410330"/>
            <a:ext cx="4572508" cy="4415036"/>
          </a:xfrm>
          <a:prstGeom prst="rect">
            <a:avLst/>
          </a:prstGeom>
        </p:spPr>
      </p:pic>
      <p:cxnSp>
        <p:nvCxnSpPr>
          <p:cNvPr id="10" name="رابط كسهم مستقيم 9"/>
          <p:cNvCxnSpPr/>
          <p:nvPr/>
        </p:nvCxnSpPr>
        <p:spPr>
          <a:xfrm>
            <a:off x="1547664" y="1696478"/>
            <a:ext cx="4032448" cy="114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/>
          <p:cNvCxnSpPr/>
          <p:nvPr/>
        </p:nvCxnSpPr>
        <p:spPr>
          <a:xfrm>
            <a:off x="1979712" y="3140968"/>
            <a:ext cx="3600400" cy="137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بشكل مرفق 18"/>
          <p:cNvCxnSpPr/>
          <p:nvPr/>
        </p:nvCxnSpPr>
        <p:spPr>
          <a:xfrm>
            <a:off x="1907704" y="1293337"/>
            <a:ext cx="5904656" cy="551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71600" y="1268760"/>
            <a:ext cx="7772400" cy="1355778"/>
          </a:xfrm>
        </p:spPr>
        <p:txBody>
          <a:bodyPr/>
          <a:lstStyle/>
          <a:p>
            <a:r>
              <a:rPr lang="ar-SY" sz="2000" dirty="0" smtClean="0"/>
              <a:t>بفرض لدينا مصفوفة اغراض :</a:t>
            </a:r>
            <a:endParaRPr lang="ar-SA" sz="20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-252536" y="-459432"/>
            <a:ext cx="7772400" cy="1500187"/>
          </a:xfrm>
        </p:spPr>
        <p:txBody>
          <a:bodyPr/>
          <a:lstStyle/>
          <a:p>
            <a:r>
              <a:rPr lang="ar-SY" dirty="0" smtClean="0"/>
              <a:t>الحلقات </a:t>
            </a:r>
            <a:r>
              <a:rPr lang="en-US" dirty="0" smtClean="0"/>
              <a:t>loops </a:t>
            </a:r>
            <a:endParaRPr lang="ar-SA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380322" y="3284984"/>
            <a:ext cx="7772400" cy="13557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 smtClean="0"/>
              <a:t>يتم طباعتها بالشكل :</a:t>
            </a:r>
            <a:endParaRPr lang="ar-SY" sz="2000" dirty="0"/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1212404" y="4509120"/>
            <a:ext cx="7772400" cy="13557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 smtClean="0"/>
              <a:t>ولكن سيطهر لدينا خطأ وهو انه يحتاج معرف</a:t>
            </a:r>
          </a:p>
          <a:p>
            <a:r>
              <a:rPr lang="ar-SY" sz="2000" dirty="0" smtClean="0"/>
              <a:t>ويجب </a:t>
            </a:r>
            <a:r>
              <a:rPr lang="ar-SY" sz="2000" dirty="0" smtClean="0"/>
              <a:t>ان يكون فريد </a:t>
            </a:r>
            <a:r>
              <a:rPr lang="ar-SY" sz="2000" dirty="0" err="1" smtClean="0"/>
              <a:t>لايتكرر</a:t>
            </a:r>
            <a:r>
              <a:rPr lang="ar-SY" sz="2000" dirty="0" smtClean="0"/>
              <a:t> والانسب هو معرف </a:t>
            </a:r>
            <a:r>
              <a:rPr lang="en-US" sz="2000" dirty="0" smtClean="0"/>
              <a:t>id</a:t>
            </a:r>
            <a:r>
              <a:rPr lang="ar-SY" sz="2000" dirty="0" smtClean="0"/>
              <a:t>:</a:t>
            </a:r>
            <a:endParaRPr lang="ar-SY" sz="20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32350"/>
            <a:ext cx="442872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95535" y="836712"/>
            <a:ext cx="7772400" cy="1362075"/>
          </a:xfrm>
        </p:spPr>
        <p:txBody>
          <a:bodyPr/>
          <a:lstStyle/>
          <a:p>
            <a:r>
              <a:rPr lang="ar-SY" sz="2000" dirty="0" smtClean="0"/>
              <a:t>يمكننا ايضا اضافة </a:t>
            </a:r>
            <a:r>
              <a:rPr lang="en-US" sz="2000" dirty="0" smtClean="0"/>
              <a:t>index </a:t>
            </a:r>
            <a:r>
              <a:rPr lang="ar-SY" sz="2000" dirty="0" smtClean="0"/>
              <a:t>بالشكل :</a:t>
            </a:r>
            <a:endParaRPr lang="ar-SA" sz="20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23528" y="-459432"/>
            <a:ext cx="7772400" cy="1500187"/>
          </a:xfrm>
        </p:spPr>
        <p:txBody>
          <a:bodyPr/>
          <a:lstStyle/>
          <a:p>
            <a:r>
              <a:rPr lang="ar-SY" dirty="0"/>
              <a:t>الحلقات </a:t>
            </a:r>
            <a:r>
              <a:rPr lang="en-US" dirty="0"/>
              <a:t>loops </a:t>
            </a:r>
            <a:endParaRPr lang="ar-SA" dirty="0"/>
          </a:p>
          <a:p>
            <a:endParaRPr lang="ar-S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5786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8506"/>
            <a:ext cx="21621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وان 1"/>
          <p:cNvSpPr txBox="1">
            <a:spLocks/>
          </p:cNvSpPr>
          <p:nvPr/>
        </p:nvSpPr>
        <p:spPr>
          <a:xfrm>
            <a:off x="1371600" y="273944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 smtClean="0"/>
              <a:t>وتكون النتيجة بالشكل :</a:t>
            </a:r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21117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79512" y="-531440"/>
            <a:ext cx="7772400" cy="1500187"/>
          </a:xfrm>
        </p:spPr>
        <p:txBody>
          <a:bodyPr/>
          <a:lstStyle/>
          <a:p>
            <a:r>
              <a:rPr lang="ar-SY" dirty="0" smtClean="0"/>
              <a:t>تجزئة ال </a:t>
            </a:r>
            <a:r>
              <a:rPr lang="en-US" dirty="0" smtClean="0"/>
              <a:t>component </a:t>
            </a:r>
            <a:endParaRPr lang="ar-SA" dirty="0"/>
          </a:p>
        </p:txBody>
      </p:sp>
      <p:sp>
        <p:nvSpPr>
          <p:cNvPr id="4" name="عنصر نائب للنص 2"/>
          <p:cNvSpPr txBox="1">
            <a:spLocks/>
          </p:cNvSpPr>
          <p:nvPr/>
        </p:nvSpPr>
        <p:spPr>
          <a:xfrm>
            <a:off x="1371600" y="90099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dirty="0" smtClean="0"/>
              <a:t>بحال كان لدينا الــــ</a:t>
            </a:r>
            <a:r>
              <a:rPr lang="en-US" dirty="0" smtClean="0"/>
              <a:t>component </a:t>
            </a:r>
            <a:r>
              <a:rPr lang="ar-SY" dirty="0" smtClean="0"/>
              <a:t> كبير ونريد تجزئته الى </a:t>
            </a:r>
            <a:r>
              <a:rPr lang="en-US" dirty="0" smtClean="0"/>
              <a:t>components </a:t>
            </a:r>
            <a:r>
              <a:rPr lang="ar-SY" dirty="0" smtClean="0"/>
              <a:t> اصغر  </a:t>
            </a:r>
          </a:p>
          <a:p>
            <a:r>
              <a:rPr lang="ar-SY" dirty="0" smtClean="0"/>
              <a:t>فيمكننا كما في المثال التالي نقل الكود الى </a:t>
            </a:r>
            <a:r>
              <a:rPr lang="ar-SY" dirty="0" smtClean="0"/>
              <a:t>ملف باسم</a:t>
            </a:r>
          </a:p>
          <a:p>
            <a:r>
              <a:rPr lang="en-US" dirty="0" smtClean="0"/>
              <a:t>Age.js</a:t>
            </a:r>
            <a:r>
              <a:rPr lang="ar-SY" dirty="0" smtClean="0"/>
              <a:t> ووضعه ضمن مجلد</a:t>
            </a:r>
            <a:r>
              <a:rPr lang="en-US" dirty="0" smtClean="0"/>
              <a:t>component </a:t>
            </a:r>
            <a:r>
              <a:rPr lang="ar-SY" dirty="0" smtClean="0"/>
              <a:t>:</a:t>
            </a:r>
            <a:endParaRPr lang="en-US" dirty="0"/>
          </a:p>
        </p:txBody>
      </p:sp>
      <p:sp>
        <p:nvSpPr>
          <p:cNvPr id="6" name="عنصر نائب للنص 2"/>
          <p:cNvSpPr txBox="1">
            <a:spLocks/>
          </p:cNvSpPr>
          <p:nvPr/>
        </p:nvSpPr>
        <p:spPr>
          <a:xfrm>
            <a:off x="1259632" y="2433639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عنصر نائب للنص 2"/>
          <p:cNvSpPr txBox="1">
            <a:spLocks/>
          </p:cNvSpPr>
          <p:nvPr/>
        </p:nvSpPr>
        <p:spPr>
          <a:xfrm>
            <a:off x="1763688" y="3165700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عنصر نائب للنص 2"/>
          <p:cNvSpPr txBox="1">
            <a:spLocks/>
          </p:cNvSpPr>
          <p:nvPr/>
        </p:nvSpPr>
        <p:spPr>
          <a:xfrm>
            <a:off x="1371600" y="366226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عنصر نائب للنص 2"/>
          <p:cNvSpPr txBox="1">
            <a:spLocks/>
          </p:cNvSpPr>
          <p:nvPr/>
        </p:nvSpPr>
        <p:spPr>
          <a:xfrm>
            <a:off x="1313505" y="417153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53" y="2499418"/>
            <a:ext cx="4248471" cy="3478410"/>
          </a:xfrm>
          <a:prstGeom prst="rect">
            <a:avLst/>
          </a:prstGeom>
        </p:spPr>
      </p:pic>
      <p:pic>
        <p:nvPicPr>
          <p:cNvPr id="12" name="صورة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2" y="1700808"/>
            <a:ext cx="4150176" cy="48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045840" y="-530909"/>
            <a:ext cx="7772400" cy="1500187"/>
          </a:xfrm>
        </p:spPr>
        <p:txBody>
          <a:bodyPr/>
          <a:lstStyle/>
          <a:p>
            <a:r>
              <a:rPr lang="en-US" dirty="0" smtClean="0"/>
              <a:t>Forms control</a:t>
            </a:r>
            <a:endParaRPr lang="ar-S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83741"/>
            <a:ext cx="28098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صر نائب للنص 2"/>
          <p:cNvSpPr txBox="1">
            <a:spLocks/>
          </p:cNvSpPr>
          <p:nvPr/>
        </p:nvSpPr>
        <p:spPr>
          <a:xfrm>
            <a:off x="1234277" y="206084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واستدعاؤها :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78974"/>
            <a:ext cx="1724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عنصر نائب للنص 2"/>
          <p:cNvSpPr txBox="1">
            <a:spLocks/>
          </p:cNvSpPr>
          <p:nvPr/>
        </p:nvSpPr>
        <p:spPr>
          <a:xfrm>
            <a:off x="1338335" y="3773731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فاذا غيرنا قيمة ال </a:t>
            </a:r>
            <a:r>
              <a:rPr lang="en-US" dirty="0" err="1" smtClean="0"/>
              <a:t>input.value</a:t>
            </a:r>
            <a:r>
              <a:rPr lang="en-US" dirty="0" smtClean="0"/>
              <a:t> </a:t>
            </a:r>
            <a:r>
              <a:rPr lang="ar-SY" dirty="0" smtClean="0"/>
              <a:t> نجد التغيير :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78"/>
            <a:ext cx="468052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3141" y="5562600"/>
            <a:ext cx="7553325" cy="1143000"/>
          </a:xfrm>
          <a:prstGeom prst="rect">
            <a:avLst/>
          </a:prstGeom>
          <a:noFill/>
        </p:spPr>
        <p:txBody>
          <a:bodyPr wrap="square" rtlCol="1">
            <a:normAutofit lnSpcReduction="10000"/>
          </a:bodyPr>
          <a:lstStyle/>
          <a:p>
            <a:pPr algn="r" rtl="1"/>
            <a:r>
              <a:rPr lang="ar-S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يلزم تثبيت البرمجية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على نظام اما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10 </a:t>
            </a:r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او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8 </a:t>
            </a:r>
            <a:endParaRPr lang="ar-SY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حيث يتم تثبي</a:t>
            </a:r>
            <a:r>
              <a:rPr lang="ar-S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تها بشكل اعتيادي كما أي تطبيق ومن ثم نبدأ العمل على الشاشة السوداء  </a:t>
            </a:r>
            <a:endParaRPr lang="ar-S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556650"/>
            <a:ext cx="7439025" cy="381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</a:rPr>
              <a:t>   </a:t>
            </a:r>
            <a:r>
              <a:rPr lang="ar-SA" b="1" dirty="0" smtClean="0">
                <a:solidFill>
                  <a:schemeClr val="bg1"/>
                </a:solidFill>
              </a:rPr>
              <a:t>اولا نتأكد من تثبيتها بالشكل التالي :  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3424" y="2064816"/>
            <a:ext cx="7443216" cy="384048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ar-SA" b="1" dirty="0">
                <a:solidFill>
                  <a:schemeClr val="bg1"/>
                </a:solidFill>
              </a:rPr>
              <a:t>   </a:t>
            </a:r>
            <a:r>
              <a:rPr lang="ar-SA" b="1" dirty="0" smtClean="0">
                <a:solidFill>
                  <a:schemeClr val="bg1"/>
                </a:solidFill>
              </a:rPr>
              <a:t>بعدها نقوم بتثبيت البيئة من خلال :</a:t>
            </a:r>
            <a:endParaRPr lang="ar-SA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16" y="937650"/>
            <a:ext cx="5934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4" y="2448864"/>
            <a:ext cx="5953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62000" y="5586350"/>
            <a:ext cx="7391400" cy="119545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r" rtl="1"/>
            <a:r>
              <a:rPr lang="ar-SA" sz="2400" b="1" dirty="0" smtClean="0">
                <a:solidFill>
                  <a:srgbClr val="FC7500"/>
                </a:solidFill>
              </a:rPr>
              <a:t>بعد الانتهاء من تثبيت الادوات نقوم بإنشاء مشروع جديد عن طريق </a:t>
            </a:r>
            <a:r>
              <a:rPr lang="en-US" sz="2400" b="1" dirty="0" smtClean="0">
                <a:solidFill>
                  <a:srgbClr val="FC7500"/>
                </a:solidFill>
              </a:rPr>
              <a:t>create-react-app basic </a:t>
            </a:r>
            <a:r>
              <a:rPr lang="ar-SY" sz="2400" b="1" dirty="0" smtClean="0">
                <a:solidFill>
                  <a:srgbClr val="FC7500"/>
                </a:solidFill>
              </a:rPr>
              <a:t> ومن ثم الدخول ال</a:t>
            </a:r>
            <a:r>
              <a:rPr lang="ar-SA" sz="2400" b="1" dirty="0" smtClean="0">
                <a:solidFill>
                  <a:srgbClr val="FC7500"/>
                </a:solidFill>
              </a:rPr>
              <a:t>ى المجلد الحاوي للمشروع ونشغل بيئة العمل عن طريق </a:t>
            </a:r>
            <a:r>
              <a:rPr lang="en-US" sz="2400" b="1" dirty="0" smtClean="0">
                <a:solidFill>
                  <a:srgbClr val="FC7500"/>
                </a:solidFill>
              </a:rPr>
              <a:t> </a:t>
            </a:r>
            <a:r>
              <a:rPr lang="en-US" sz="2400" b="1" dirty="0" err="1" smtClean="0">
                <a:solidFill>
                  <a:srgbClr val="FC7500"/>
                </a:solidFill>
              </a:rPr>
              <a:t>npm</a:t>
            </a:r>
            <a:r>
              <a:rPr lang="en-US" sz="2400" b="1" dirty="0" smtClean="0">
                <a:solidFill>
                  <a:srgbClr val="FC7500"/>
                </a:solidFill>
              </a:rPr>
              <a:t> start </a:t>
            </a:r>
            <a:r>
              <a:rPr lang="ar-SA" sz="2400" b="1" dirty="0" smtClean="0">
                <a:solidFill>
                  <a:srgbClr val="FC7500"/>
                </a:solidFill>
              </a:rPr>
              <a:t>:</a:t>
            </a:r>
            <a:endParaRPr lang="ar-S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3" y="404664"/>
            <a:ext cx="4266314" cy="290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3" y="3376119"/>
            <a:ext cx="429430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10" y="752833"/>
            <a:ext cx="400273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287" y="1174305"/>
            <a:ext cx="6048027" cy="340201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091" y="1190243"/>
            <a:ext cx="6032409" cy="33932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28396" y="5486400"/>
            <a:ext cx="6781800" cy="121920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 rtl="1"/>
            <a:r>
              <a:rPr lang="ar-S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سيتم تشغيل البيئة في المتصفح بالشكل : </a:t>
            </a:r>
            <a:endParaRPr lang="ar-S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5334000"/>
            <a:ext cx="6781800" cy="137160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 rtl="1"/>
            <a:r>
              <a:rPr lang="ar-SA" sz="2400" b="1" dirty="0" smtClean="0">
                <a:solidFill>
                  <a:srgbClr val="FC7500"/>
                </a:solidFill>
              </a:rPr>
              <a:t>نذهب لمجلد العمل ونفتحه بواسطة </a:t>
            </a:r>
            <a:r>
              <a:rPr lang="en-US" sz="2400" b="1" dirty="0" smtClean="0">
                <a:solidFill>
                  <a:srgbClr val="FC7500"/>
                </a:solidFill>
              </a:rPr>
              <a:t> </a:t>
            </a:r>
            <a:r>
              <a:rPr lang="en-US" sz="2400" b="1" dirty="0">
                <a:solidFill>
                  <a:srgbClr val="FC7500"/>
                </a:solidFill>
              </a:rPr>
              <a:t> </a:t>
            </a:r>
            <a:r>
              <a:rPr lang="en-US" sz="2400" b="1" dirty="0" smtClean="0">
                <a:solidFill>
                  <a:srgbClr val="FC7500"/>
                </a:solidFill>
              </a:rPr>
              <a:t>visual code  </a:t>
            </a:r>
            <a:r>
              <a:rPr lang="ar-SY" sz="2400" b="1" dirty="0" smtClean="0">
                <a:solidFill>
                  <a:srgbClr val="FC7500"/>
                </a:solidFill>
              </a:rPr>
              <a:t>ليظهر محتوى المشروع :</a:t>
            </a:r>
            <a:endParaRPr lang="ar-S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76239"/>
            <a:ext cx="6648450" cy="420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5791200"/>
            <a:ext cx="8153400" cy="914400"/>
          </a:xfrm>
          <a:noFill/>
        </p:spPr>
        <p:txBody>
          <a:bodyPr>
            <a:normAutofit/>
          </a:bodyPr>
          <a:lstStyle/>
          <a:p>
            <a:pPr algn="r" rtl="1">
              <a:lnSpc>
                <a:spcPct val="70000"/>
              </a:lnSpc>
            </a:pPr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يتم العمل في هذه اللغة عن طريق ما يسمى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</a:t>
            </a:r>
            <a:r>
              <a:rPr lang="en-US" dirty="0"/>
              <a:t> </a:t>
            </a:r>
            <a:r>
              <a:rPr lang="ar-SY" dirty="0" smtClean="0"/>
              <a:t>حيث يمكن انشاؤه بطريقتين هما اما عن طريق </a:t>
            </a:r>
            <a:r>
              <a:rPr lang="en-US" dirty="0" smtClean="0"/>
              <a:t> class </a:t>
            </a:r>
            <a:r>
              <a:rPr lang="ar-SY" dirty="0" smtClean="0"/>
              <a:t>او  عن طريق </a:t>
            </a:r>
            <a:r>
              <a:rPr lang="en-US" dirty="0" smtClean="0"/>
              <a:t>function </a:t>
            </a:r>
            <a:r>
              <a:rPr lang="ar-SY" dirty="0" smtClean="0"/>
              <a:t>:</a:t>
            </a:r>
            <a:endParaRPr lang="ar-SA" sz="3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55" y="528935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عن طريق </a:t>
            </a:r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4644008" y="528935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عن طريق </a:t>
            </a:r>
            <a:r>
              <a:rPr lang="en-US" sz="2400" dirty="0" smtClean="0">
                <a:solidFill>
                  <a:schemeClr val="bg1"/>
                </a:solidFill>
              </a:rPr>
              <a:t>function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5" y="1268760"/>
            <a:ext cx="33123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24744"/>
            <a:ext cx="398145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مبادئ العمل :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043608" y="1628800"/>
            <a:ext cx="3839344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 fontScale="92500"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عمل </a:t>
            </a:r>
            <a:r>
              <a:rPr lang="en-US" sz="2400" dirty="0" smtClean="0">
                <a:solidFill>
                  <a:schemeClr val="bg1"/>
                </a:solidFill>
              </a:rPr>
              <a:t>import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ar-SY" sz="2400" dirty="0" smtClean="0">
                <a:solidFill>
                  <a:schemeClr val="bg1"/>
                </a:solidFill>
              </a:rPr>
              <a:t> ل </a:t>
            </a:r>
            <a:r>
              <a:rPr lang="en-US" sz="2400" dirty="0" smtClean="0">
                <a:solidFill>
                  <a:schemeClr val="bg1"/>
                </a:solidFill>
              </a:rPr>
              <a:t>component $react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92080" y="764232"/>
            <a:ext cx="2406993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عمل </a:t>
            </a:r>
            <a:r>
              <a:rPr lang="en-US" sz="2400" dirty="0" smtClean="0">
                <a:solidFill>
                  <a:schemeClr val="bg1"/>
                </a:solidFill>
              </a:rPr>
              <a:t>export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0231"/>
            <a:ext cx="3912498" cy="19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284879"/>
            <a:ext cx="1924050" cy="120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78" y="3284479"/>
            <a:ext cx="3150907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7" grpId="0" animBg="1" autoUpdateAnimBg="0"/>
      <p:bldP spid="9" grpId="0" animBg="1" autoUpdateAnimBg="0"/>
    </p:bldLst>
  </p:timing>
</p:sld>
</file>

<file path=ppt/theme/theme1.xml><?xml version="1.0" encoding="utf-8"?>
<a:theme xmlns:a="http://schemas.openxmlformats.org/drawingml/2006/main" name="أفق">
  <a:themeElements>
    <a:clrScheme name="أف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أف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أف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655</Words>
  <Application>Microsoft Office PowerPoint</Application>
  <PresentationFormat>عرض على الشاشة (3:4)‏</PresentationFormat>
  <Paragraphs>115</Paragraphs>
  <Slides>36</Slides>
  <Notes>10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36</vt:i4>
      </vt:variant>
    </vt:vector>
  </HeadingPairs>
  <TitlesOfParts>
    <vt:vector size="40" baseType="lpstr">
      <vt:lpstr>Arial</vt:lpstr>
      <vt:lpstr>Arial Narrow</vt:lpstr>
      <vt:lpstr>Calibri</vt:lpstr>
      <vt:lpstr>أفق</vt:lpstr>
      <vt:lpstr>عرض تقديمي في PowerPoint</vt:lpstr>
      <vt:lpstr>عرض تقديمي في PowerPoint</vt:lpstr>
      <vt:lpstr>فاضل المصري الفيديو 5 --&lt; 9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خاصية state </vt:lpstr>
      <vt:lpstr>خاصية state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قسورة شهلة الفديو: 10--14</vt:lpstr>
      <vt:lpstr>EVENT HANDLING </vt:lpstr>
      <vt:lpstr>ملاحظة</vt:lpstr>
      <vt:lpstr>list,loops,print matrex</vt:lpstr>
      <vt:lpstr>ملاحظات</vt:lpstr>
      <vt:lpstr>The conditions</vt:lpstr>
      <vt:lpstr>Life cycle</vt:lpstr>
      <vt:lpstr>ملاحظات</vt:lpstr>
      <vt:lpstr>علي  الرستم الفيديو 15 --&lt; 19</vt:lpstr>
      <vt:lpstr>بحال كان لدينا الشرط معقد فيمكن تعريف متغير والشرط مثل التالي :    هنا استخدمنا كود جافا سكريبت</vt:lpstr>
      <vt:lpstr>بفرض لدينا مصفوفة اغراض :</vt:lpstr>
      <vt:lpstr>يمكننا ايضا اضافة index بالشكل :</vt:lpstr>
      <vt:lpstr>عرض تقديمي في PowerPoint</vt:lpstr>
      <vt:lpstr>عرض تقديمي في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2021-02-05T19:00:04Z</dcterms:created>
  <dcterms:modified xsi:type="dcterms:W3CDTF">2022-05-11T19:55:27Z</dcterms:modified>
</cp:coreProperties>
</file>