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8" r:id="rId3"/>
    <p:sldId id="259" r:id="rId4"/>
    <p:sldId id="260" r:id="rId5"/>
    <p:sldId id="264" r:id="rId6"/>
    <p:sldId id="262" r:id="rId7"/>
    <p:sldId id="267" r:id="rId8"/>
    <p:sldId id="268"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876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63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3989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7685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9487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5392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1025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605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56684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373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27830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53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5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009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749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612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40865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AB42-A7CE-457F-A110-2E8956A3BE25}"/>
              </a:ext>
            </a:extLst>
          </p:cNvPr>
          <p:cNvSpPr>
            <a:spLocks noGrp="1"/>
          </p:cNvSpPr>
          <p:nvPr>
            <p:ph type="ctrTitle"/>
          </p:nvPr>
        </p:nvSpPr>
        <p:spPr/>
        <p:txBody>
          <a:bodyPr/>
          <a:lstStyle/>
          <a:p>
            <a:r>
              <a:rPr lang="en-US" sz="4000" dirty="0"/>
              <a:t>Employee Attrition</a:t>
            </a:r>
            <a:br>
              <a:rPr lang="en-US" sz="4000" dirty="0"/>
            </a:br>
            <a:r>
              <a:rPr lang="en-US" sz="3000" dirty="0"/>
              <a:t>Why We Need to Reduce?</a:t>
            </a:r>
            <a:endParaRPr lang="en-ID" sz="3000" dirty="0"/>
          </a:p>
        </p:txBody>
      </p:sp>
      <p:sp>
        <p:nvSpPr>
          <p:cNvPr id="3" name="Subtitle 2">
            <a:extLst>
              <a:ext uri="{FF2B5EF4-FFF2-40B4-BE49-F238E27FC236}">
                <a16:creationId xmlns:a16="http://schemas.microsoft.com/office/drawing/2014/main" id="{4DA9C9C9-808D-48B9-AA8D-6C90E2E54321}"/>
              </a:ext>
            </a:extLst>
          </p:cNvPr>
          <p:cNvSpPr>
            <a:spLocks noGrp="1"/>
          </p:cNvSpPr>
          <p:nvPr>
            <p:ph type="subTitle" idx="1"/>
          </p:nvPr>
        </p:nvSpPr>
        <p:spPr/>
        <p:txBody>
          <a:bodyPr>
            <a:normAutofit fontScale="77500" lnSpcReduction="20000"/>
          </a:bodyPr>
          <a:lstStyle/>
          <a:p>
            <a:r>
              <a:rPr lang="en-US" dirty="0"/>
              <a:t>Fadel Ahmad </a:t>
            </a:r>
            <a:r>
              <a:rPr lang="en-US" dirty="0" err="1"/>
              <a:t>Fadhilah</a:t>
            </a:r>
            <a:endParaRPr lang="en-US" dirty="0"/>
          </a:p>
          <a:p>
            <a:r>
              <a:rPr lang="en-US" sz="2400" dirty="0" err="1"/>
              <a:t>Purwadhika</a:t>
            </a:r>
            <a:r>
              <a:rPr lang="en-US" sz="2400" dirty="0"/>
              <a:t> JCDS Final Project</a:t>
            </a:r>
          </a:p>
          <a:p>
            <a:r>
              <a:rPr lang="en-US" dirty="0"/>
              <a:t>16 November 2020</a:t>
            </a:r>
            <a:br>
              <a:rPr lang="en-US" dirty="0"/>
            </a:br>
            <a:endParaRPr lang="en-ID" dirty="0"/>
          </a:p>
        </p:txBody>
      </p:sp>
    </p:spTree>
    <p:extLst>
      <p:ext uri="{BB962C8B-B14F-4D97-AF65-F5344CB8AC3E}">
        <p14:creationId xmlns:p14="http://schemas.microsoft.com/office/powerpoint/2010/main" val="7137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3DFB-A92C-4E14-86E8-A990781100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174B85-B9A1-413E-96E7-8427DF0CE7B9}"/>
              </a:ext>
            </a:extLst>
          </p:cNvPr>
          <p:cNvSpPr>
            <a:spLocks noGrp="1"/>
          </p:cNvSpPr>
          <p:nvPr>
            <p:ph idx="1"/>
          </p:nvPr>
        </p:nvSpPr>
        <p:spPr/>
        <p:txBody>
          <a:bodyPr/>
          <a:lstStyle/>
          <a:p>
            <a:r>
              <a:rPr lang="en-US" dirty="0"/>
              <a:t>Visualization and;</a:t>
            </a:r>
          </a:p>
          <a:p>
            <a:r>
              <a:rPr lang="en-US" dirty="0"/>
              <a:t>Model result will be shown at </a:t>
            </a:r>
            <a:r>
              <a:rPr lang="en-US" dirty="0" err="1"/>
              <a:t>Jupyter</a:t>
            </a:r>
            <a:r>
              <a:rPr lang="en-US" dirty="0"/>
              <a:t> Notebook</a:t>
            </a:r>
          </a:p>
        </p:txBody>
      </p:sp>
    </p:spTree>
    <p:extLst>
      <p:ext uri="{BB962C8B-B14F-4D97-AF65-F5344CB8AC3E}">
        <p14:creationId xmlns:p14="http://schemas.microsoft.com/office/powerpoint/2010/main" val="243083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9B4C-3E44-47DD-8CDA-AD34C9065068}"/>
              </a:ext>
            </a:extLst>
          </p:cNvPr>
          <p:cNvSpPr>
            <a:spLocks noGrp="1"/>
          </p:cNvSpPr>
          <p:nvPr>
            <p:ph type="title"/>
          </p:nvPr>
        </p:nvSpPr>
        <p:spPr>
          <a:xfrm>
            <a:off x="677334" y="609600"/>
            <a:ext cx="8596668" cy="1040780"/>
          </a:xfrm>
        </p:spPr>
        <p:txBody>
          <a:bodyPr/>
          <a:lstStyle/>
          <a:p>
            <a:r>
              <a:rPr lang="en-US" dirty="0"/>
              <a:t>Employee Attrition</a:t>
            </a:r>
            <a:endParaRPr lang="en-ID" dirty="0"/>
          </a:p>
        </p:txBody>
      </p:sp>
      <p:sp>
        <p:nvSpPr>
          <p:cNvPr id="3" name="Content Placeholder 2">
            <a:extLst>
              <a:ext uri="{FF2B5EF4-FFF2-40B4-BE49-F238E27FC236}">
                <a16:creationId xmlns:a16="http://schemas.microsoft.com/office/drawing/2014/main" id="{9CF78B89-54D1-4E51-AD12-E8320698FCB3}"/>
              </a:ext>
            </a:extLst>
          </p:cNvPr>
          <p:cNvSpPr>
            <a:spLocks noGrp="1"/>
          </p:cNvSpPr>
          <p:nvPr>
            <p:ph idx="1"/>
          </p:nvPr>
        </p:nvSpPr>
        <p:spPr>
          <a:xfrm>
            <a:off x="677334" y="1873405"/>
            <a:ext cx="8596668" cy="4167957"/>
          </a:xfrm>
        </p:spPr>
        <p:txBody>
          <a:bodyPr>
            <a:normAutofit fontScale="62500" lnSpcReduction="20000"/>
          </a:bodyPr>
          <a:lstStyle/>
          <a:p>
            <a:r>
              <a:rPr lang="en-US" dirty="0"/>
              <a:t>Employee attrition is a normal cycle in a company where employees decide to leave, such as retirement, resignation, personal health, new opportunities for advance career, not fit with company culture, and other similar reasons. Attrition seemed to be more voluntary and normal because the influences of attrition come from employee itself rather than company. Due to that, attrition always be compared to turnover, which also have similar things but seemed to be more negative.</a:t>
            </a:r>
          </a:p>
          <a:p>
            <a:r>
              <a:rPr lang="en-US" dirty="0"/>
              <a:t>However, there are some cons with attrition which cause some problem to the company.</a:t>
            </a:r>
          </a:p>
          <a:p>
            <a:r>
              <a:rPr lang="en-US" dirty="0"/>
              <a:t>- •	Reduction in size or strength of workforce</a:t>
            </a:r>
          </a:p>
          <a:p>
            <a:r>
              <a:rPr lang="en-US" dirty="0"/>
              <a:t>- •	Remaining job duties can increase the work load for remaining employees</a:t>
            </a:r>
          </a:p>
          <a:p>
            <a:r>
              <a:rPr lang="en-US" dirty="0"/>
              <a:t>- •	Losing an employee can lead to the loss of all this acquired knowledge, which is not easily replaceable. </a:t>
            </a:r>
          </a:p>
          <a:p>
            <a:r>
              <a:rPr lang="en-US" dirty="0"/>
              <a:t>- •	Losing an employee can affect the smooth functioning of a team and lead to productivity losses.</a:t>
            </a:r>
          </a:p>
          <a:p>
            <a:r>
              <a:rPr lang="en-US" dirty="0"/>
              <a:t>- •	Losing potential employee</a:t>
            </a:r>
          </a:p>
          <a:p>
            <a:r>
              <a:rPr lang="en-US" dirty="0"/>
              <a:t>- •	Require not small cost for recruitment and training.</a:t>
            </a:r>
          </a:p>
          <a:p>
            <a:endParaRPr lang="en-US" dirty="0"/>
          </a:p>
          <a:p>
            <a:r>
              <a:rPr lang="en-US" dirty="0"/>
              <a:t>I have a dataset from unknown company. I want to look the employee’s characteristic which are doing attrition through the data and predict if the employee will leave the company from the model (I use gradient boosting classifier). The result is expected to give some advice for the company in order to get the employees stay and reduce attrition’s level.</a:t>
            </a:r>
          </a:p>
          <a:p>
            <a:r>
              <a:rPr lang="en-US" dirty="0"/>
              <a:t>The data is from Kaggle (https://www.kaggle.com/vjchoudhary7/hr-analytics-case-study)</a:t>
            </a:r>
          </a:p>
          <a:p>
            <a:endParaRPr lang="en-US" dirty="0"/>
          </a:p>
        </p:txBody>
      </p:sp>
    </p:spTree>
    <p:extLst>
      <p:ext uri="{BB962C8B-B14F-4D97-AF65-F5344CB8AC3E}">
        <p14:creationId xmlns:p14="http://schemas.microsoft.com/office/powerpoint/2010/main" val="203829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3B416-B004-4B6C-802D-F28B748CB579}"/>
              </a:ext>
            </a:extLst>
          </p:cNvPr>
          <p:cNvSpPr>
            <a:spLocks noGrp="1"/>
          </p:cNvSpPr>
          <p:nvPr>
            <p:ph type="title"/>
          </p:nvPr>
        </p:nvSpPr>
        <p:spPr/>
        <p:txBody>
          <a:bodyPr/>
          <a:lstStyle/>
          <a:p>
            <a:r>
              <a:rPr lang="en-US" dirty="0"/>
              <a:t>Output and Features</a:t>
            </a:r>
            <a:endParaRPr lang="en-ID" dirty="0"/>
          </a:p>
        </p:txBody>
      </p:sp>
      <p:sp>
        <p:nvSpPr>
          <p:cNvPr id="3" name="Content Placeholder 2">
            <a:extLst>
              <a:ext uri="{FF2B5EF4-FFF2-40B4-BE49-F238E27FC236}">
                <a16:creationId xmlns:a16="http://schemas.microsoft.com/office/drawing/2014/main" id="{F1CC2658-F6D7-42A7-9E2D-FDAC83019F2A}"/>
              </a:ext>
            </a:extLst>
          </p:cNvPr>
          <p:cNvSpPr>
            <a:spLocks noGrp="1"/>
          </p:cNvSpPr>
          <p:nvPr>
            <p:ph idx="1"/>
          </p:nvPr>
        </p:nvSpPr>
        <p:spPr/>
        <p:txBody>
          <a:bodyPr/>
          <a:lstStyle/>
          <a:p>
            <a:r>
              <a:rPr lang="en-US" dirty="0"/>
              <a:t>Output variable, divided into 2: Target Yes and Target No</a:t>
            </a:r>
          </a:p>
          <a:p>
            <a:r>
              <a:rPr lang="en-ID" dirty="0"/>
              <a:t>Features: 24</a:t>
            </a:r>
          </a:p>
          <a:p>
            <a:r>
              <a:rPr lang="en-ID" dirty="0"/>
              <a:t>Target: Attrition :Yes, Attrition: No</a:t>
            </a:r>
          </a:p>
          <a:p>
            <a:r>
              <a:rPr lang="en-ID" dirty="0"/>
              <a:t>‘Yes’ means target left the company on the previous year, ‘No’ means target stay on company</a:t>
            </a:r>
          </a:p>
        </p:txBody>
      </p:sp>
    </p:spTree>
    <p:extLst>
      <p:ext uri="{BB962C8B-B14F-4D97-AF65-F5344CB8AC3E}">
        <p14:creationId xmlns:p14="http://schemas.microsoft.com/office/powerpoint/2010/main" val="18237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37C1-7F29-479D-8B3E-E4EEE078CEFD}"/>
              </a:ext>
            </a:extLst>
          </p:cNvPr>
          <p:cNvSpPr>
            <a:spLocks noGrp="1"/>
          </p:cNvSpPr>
          <p:nvPr>
            <p:ph type="title"/>
          </p:nvPr>
        </p:nvSpPr>
        <p:spPr/>
        <p:txBody>
          <a:bodyPr/>
          <a:lstStyle/>
          <a:p>
            <a:r>
              <a:rPr lang="en-US" dirty="0"/>
              <a:t>Objectives</a:t>
            </a:r>
            <a:endParaRPr lang="en-ID" dirty="0"/>
          </a:p>
        </p:txBody>
      </p:sp>
      <p:sp>
        <p:nvSpPr>
          <p:cNvPr id="3" name="Content Placeholder 2">
            <a:extLst>
              <a:ext uri="{FF2B5EF4-FFF2-40B4-BE49-F238E27FC236}">
                <a16:creationId xmlns:a16="http://schemas.microsoft.com/office/drawing/2014/main" id="{5AB7742F-1293-447B-B2C7-9D73EAEBD1A5}"/>
              </a:ext>
            </a:extLst>
          </p:cNvPr>
          <p:cNvSpPr>
            <a:spLocks noGrp="1"/>
          </p:cNvSpPr>
          <p:nvPr>
            <p:ph idx="1"/>
          </p:nvPr>
        </p:nvSpPr>
        <p:spPr/>
        <p:txBody>
          <a:bodyPr>
            <a:normAutofit/>
          </a:bodyPr>
          <a:lstStyle/>
          <a:p>
            <a:r>
              <a:rPr lang="en-US" dirty="0"/>
              <a:t>Gain insight of Employees data to give some advice to the company:</a:t>
            </a:r>
          </a:p>
          <a:p>
            <a:pPr lvl="2"/>
            <a:r>
              <a:rPr lang="en-US" dirty="0"/>
              <a:t>Who are more likely to left the company ?</a:t>
            </a:r>
          </a:p>
          <a:p>
            <a:pPr lvl="2"/>
            <a:r>
              <a:rPr lang="en-US" dirty="0"/>
              <a:t>How is the evaluation of the company from the employee ?</a:t>
            </a:r>
          </a:p>
          <a:p>
            <a:r>
              <a:rPr lang="en-US" dirty="0"/>
              <a:t>Using machine learning to identifying employees attrition</a:t>
            </a:r>
          </a:p>
          <a:p>
            <a:pPr lvl="1"/>
            <a:r>
              <a:rPr lang="en-US" dirty="0"/>
              <a:t>Training models </a:t>
            </a:r>
          </a:p>
          <a:p>
            <a:pPr lvl="1"/>
            <a:r>
              <a:rPr lang="en-US" dirty="0"/>
              <a:t>Help company to classified employee that likely to leave</a:t>
            </a:r>
          </a:p>
          <a:p>
            <a:pPr lvl="1"/>
            <a:r>
              <a:rPr lang="en-US" dirty="0"/>
              <a:t>Could help company to retain talent employee</a:t>
            </a:r>
            <a:endParaRPr lang="en-ID" dirty="0"/>
          </a:p>
          <a:p>
            <a:pPr lvl="1"/>
            <a:endParaRPr lang="en-ID" dirty="0"/>
          </a:p>
        </p:txBody>
      </p:sp>
    </p:spTree>
    <p:extLst>
      <p:ext uri="{BB962C8B-B14F-4D97-AF65-F5344CB8AC3E}">
        <p14:creationId xmlns:p14="http://schemas.microsoft.com/office/powerpoint/2010/main" val="31076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B8B7E-BF19-400F-8D25-D69792AA6610}"/>
              </a:ext>
            </a:extLst>
          </p:cNvPr>
          <p:cNvSpPr>
            <a:spLocks noGrp="1"/>
          </p:cNvSpPr>
          <p:nvPr>
            <p:ph type="title"/>
          </p:nvPr>
        </p:nvSpPr>
        <p:spPr/>
        <p:txBody>
          <a:bodyPr/>
          <a:lstStyle/>
          <a:p>
            <a:r>
              <a:rPr lang="en-US" dirty="0"/>
              <a:t>DATA PRE PROCESSING</a:t>
            </a:r>
            <a:endParaRPr lang="en-ID" dirty="0"/>
          </a:p>
        </p:txBody>
      </p:sp>
      <p:sp>
        <p:nvSpPr>
          <p:cNvPr id="3" name="Content Placeholder 2">
            <a:extLst>
              <a:ext uri="{FF2B5EF4-FFF2-40B4-BE49-F238E27FC236}">
                <a16:creationId xmlns:a16="http://schemas.microsoft.com/office/drawing/2014/main" id="{5BDB8FF8-F164-4876-8BB5-2827BA39C971}"/>
              </a:ext>
            </a:extLst>
          </p:cNvPr>
          <p:cNvSpPr>
            <a:spLocks noGrp="1"/>
          </p:cNvSpPr>
          <p:nvPr>
            <p:ph idx="1"/>
          </p:nvPr>
        </p:nvSpPr>
        <p:spPr/>
        <p:txBody>
          <a:bodyPr>
            <a:normAutofit/>
          </a:bodyPr>
          <a:lstStyle/>
          <a:p>
            <a:pPr marL="0" indent="0">
              <a:buNone/>
            </a:pPr>
            <a:endParaRPr lang="en-US" dirty="0"/>
          </a:p>
          <a:p>
            <a:pPr lvl="1"/>
            <a:r>
              <a:rPr lang="en-US" dirty="0"/>
              <a:t>Checking if there is any duplicate data</a:t>
            </a:r>
          </a:p>
          <a:p>
            <a:pPr lvl="1"/>
            <a:r>
              <a:rPr lang="en-US" dirty="0"/>
              <a:t>Checking if there is any inconsistent values in a variable</a:t>
            </a:r>
          </a:p>
        </p:txBody>
      </p:sp>
    </p:spTree>
    <p:extLst>
      <p:ext uri="{BB962C8B-B14F-4D97-AF65-F5344CB8AC3E}">
        <p14:creationId xmlns:p14="http://schemas.microsoft.com/office/powerpoint/2010/main" val="192454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7C96-AE7A-40D3-954C-426BB8140C63}"/>
              </a:ext>
            </a:extLst>
          </p:cNvPr>
          <p:cNvSpPr>
            <a:spLocks noGrp="1"/>
          </p:cNvSpPr>
          <p:nvPr>
            <p:ph type="title"/>
          </p:nvPr>
        </p:nvSpPr>
        <p:spPr/>
        <p:txBody>
          <a:bodyPr/>
          <a:lstStyle/>
          <a:p>
            <a:r>
              <a:rPr lang="en-US" dirty="0"/>
              <a:t>WORKING FLOW</a:t>
            </a:r>
            <a:endParaRPr lang="en-ID" dirty="0"/>
          </a:p>
        </p:txBody>
      </p:sp>
      <p:sp>
        <p:nvSpPr>
          <p:cNvPr id="3" name="Content Placeholder 2">
            <a:extLst>
              <a:ext uri="{FF2B5EF4-FFF2-40B4-BE49-F238E27FC236}">
                <a16:creationId xmlns:a16="http://schemas.microsoft.com/office/drawing/2014/main" id="{82F51D43-8DEC-444B-9D97-2B4FDB8EB3CA}"/>
              </a:ext>
            </a:extLst>
          </p:cNvPr>
          <p:cNvSpPr>
            <a:spLocks noGrp="1"/>
          </p:cNvSpPr>
          <p:nvPr>
            <p:ph idx="1"/>
          </p:nvPr>
        </p:nvSpPr>
        <p:spPr>
          <a:xfrm>
            <a:off x="677334" y="1488613"/>
            <a:ext cx="8596668" cy="3880773"/>
          </a:xfrm>
        </p:spPr>
        <p:txBody>
          <a:bodyPr>
            <a:normAutofit/>
          </a:bodyPr>
          <a:lstStyle/>
          <a:p>
            <a:r>
              <a:rPr lang="en-US" sz="1200" dirty="0"/>
              <a:t>Data Pre Processing</a:t>
            </a:r>
          </a:p>
          <a:p>
            <a:r>
              <a:rPr lang="en-US" sz="1200" dirty="0"/>
              <a:t>Exploratory Data Analysis</a:t>
            </a:r>
            <a:endParaRPr lang="en-US" sz="1200" b="1" dirty="0"/>
          </a:p>
          <a:p>
            <a:r>
              <a:rPr lang="en-US" sz="1200" dirty="0"/>
              <a:t>Feature Engineering</a:t>
            </a:r>
          </a:p>
          <a:p>
            <a:pPr lvl="1"/>
            <a:r>
              <a:rPr lang="en-US" sz="1100" dirty="0"/>
              <a:t>Dropping some columns</a:t>
            </a:r>
          </a:p>
          <a:p>
            <a:pPr lvl="1"/>
            <a:r>
              <a:rPr lang="en-US" sz="1100" dirty="0"/>
              <a:t>Filling Missing Value</a:t>
            </a:r>
          </a:p>
          <a:p>
            <a:r>
              <a:rPr lang="en-ID" sz="1200" dirty="0"/>
              <a:t>Modelling</a:t>
            </a:r>
          </a:p>
          <a:p>
            <a:pPr lvl="1"/>
            <a:r>
              <a:rPr lang="en-ID" sz="1100" dirty="0"/>
              <a:t>Logistic Regression</a:t>
            </a:r>
          </a:p>
          <a:p>
            <a:pPr lvl="1"/>
            <a:r>
              <a:rPr lang="en-ID" sz="1100" dirty="0"/>
              <a:t>Random Forest Classifier</a:t>
            </a:r>
          </a:p>
          <a:p>
            <a:pPr lvl="1"/>
            <a:r>
              <a:rPr lang="en-ID" sz="1100" dirty="0" err="1"/>
              <a:t>GradientBoosting</a:t>
            </a:r>
            <a:endParaRPr lang="en-ID" sz="1100" dirty="0"/>
          </a:p>
          <a:p>
            <a:pPr lvl="1"/>
            <a:r>
              <a:rPr lang="en-ID" sz="1100" dirty="0" err="1"/>
              <a:t>Hyperparamater</a:t>
            </a:r>
            <a:r>
              <a:rPr lang="en-ID" sz="1100" dirty="0"/>
              <a:t> Tuning</a:t>
            </a:r>
          </a:p>
          <a:p>
            <a:r>
              <a:rPr lang="en-ID" sz="1200" dirty="0"/>
              <a:t>Model Deployment</a:t>
            </a:r>
          </a:p>
          <a:p>
            <a:r>
              <a:rPr lang="en-ID" sz="1200" dirty="0"/>
              <a:t>Dashboard</a:t>
            </a:r>
          </a:p>
        </p:txBody>
      </p:sp>
    </p:spTree>
    <p:extLst>
      <p:ext uri="{BB962C8B-B14F-4D97-AF65-F5344CB8AC3E}">
        <p14:creationId xmlns:p14="http://schemas.microsoft.com/office/powerpoint/2010/main" val="377909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4CDE-F0A7-4C85-A318-500717C741E0}"/>
              </a:ext>
            </a:extLst>
          </p:cNvPr>
          <p:cNvSpPr>
            <a:spLocks noGrp="1"/>
          </p:cNvSpPr>
          <p:nvPr>
            <p:ph type="title"/>
          </p:nvPr>
        </p:nvSpPr>
        <p:spPr/>
        <p:txBody>
          <a:bodyPr/>
          <a:lstStyle/>
          <a:p>
            <a:r>
              <a:rPr lang="en-US" dirty="0"/>
              <a:t>MODEL EVALUATION</a:t>
            </a:r>
          </a:p>
        </p:txBody>
      </p:sp>
      <p:pic>
        <p:nvPicPr>
          <p:cNvPr id="9" name="Content Placeholder 8">
            <a:extLst>
              <a:ext uri="{FF2B5EF4-FFF2-40B4-BE49-F238E27FC236}">
                <a16:creationId xmlns:a16="http://schemas.microsoft.com/office/drawing/2014/main" id="{C2DA85CB-5AE9-4001-A7E0-AF4031997185}"/>
              </a:ext>
            </a:extLst>
          </p:cNvPr>
          <p:cNvPicPr>
            <a:picLocks noGrp="1" noChangeAspect="1"/>
          </p:cNvPicPr>
          <p:nvPr>
            <p:ph idx="1"/>
          </p:nvPr>
        </p:nvPicPr>
        <p:blipFill>
          <a:blip r:embed="rId2"/>
          <a:stretch>
            <a:fillRect/>
          </a:stretch>
        </p:blipFill>
        <p:spPr>
          <a:xfrm>
            <a:off x="1751356" y="2338935"/>
            <a:ext cx="6449325" cy="3524742"/>
          </a:xfrm>
        </p:spPr>
      </p:pic>
    </p:spTree>
    <p:extLst>
      <p:ext uri="{BB962C8B-B14F-4D97-AF65-F5344CB8AC3E}">
        <p14:creationId xmlns:p14="http://schemas.microsoft.com/office/powerpoint/2010/main" val="259056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ED93-F6CA-46D1-8539-1BBCE57AF773}"/>
              </a:ext>
            </a:extLst>
          </p:cNvPr>
          <p:cNvSpPr>
            <a:spLocks noGrp="1"/>
          </p:cNvSpPr>
          <p:nvPr>
            <p:ph type="title"/>
          </p:nvPr>
        </p:nvSpPr>
        <p:spPr/>
        <p:txBody>
          <a:bodyPr/>
          <a:lstStyle/>
          <a:p>
            <a:r>
              <a:rPr lang="en-US" dirty="0"/>
              <a:t>MODEL EVALUATION ROC-AUC</a:t>
            </a:r>
          </a:p>
        </p:txBody>
      </p:sp>
      <p:pic>
        <p:nvPicPr>
          <p:cNvPr id="5" name="Content Placeholder 4">
            <a:extLst>
              <a:ext uri="{FF2B5EF4-FFF2-40B4-BE49-F238E27FC236}">
                <a16:creationId xmlns:a16="http://schemas.microsoft.com/office/drawing/2014/main" id="{56A10C86-F01F-4A42-AC03-F092F66CE89E}"/>
              </a:ext>
            </a:extLst>
          </p:cNvPr>
          <p:cNvPicPr>
            <a:picLocks noGrp="1" noChangeAspect="1"/>
          </p:cNvPicPr>
          <p:nvPr>
            <p:ph idx="1"/>
          </p:nvPr>
        </p:nvPicPr>
        <p:blipFill>
          <a:blip r:embed="rId2"/>
          <a:stretch>
            <a:fillRect/>
          </a:stretch>
        </p:blipFill>
        <p:spPr>
          <a:xfrm>
            <a:off x="2649151" y="1496291"/>
            <a:ext cx="6229883" cy="4495557"/>
          </a:xfrm>
        </p:spPr>
      </p:pic>
    </p:spTree>
    <p:extLst>
      <p:ext uri="{BB962C8B-B14F-4D97-AF65-F5344CB8AC3E}">
        <p14:creationId xmlns:p14="http://schemas.microsoft.com/office/powerpoint/2010/main" val="374202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8753-553F-4A5A-8D98-E08E5AC9DD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1118B1C-8F0A-4C4C-B293-BDFA1AEB8ABA}"/>
              </a:ext>
            </a:extLst>
          </p:cNvPr>
          <p:cNvSpPr>
            <a:spLocks noGrp="1"/>
          </p:cNvSpPr>
          <p:nvPr>
            <p:ph idx="1"/>
          </p:nvPr>
        </p:nvSpPr>
        <p:spPr/>
        <p:txBody>
          <a:bodyPr/>
          <a:lstStyle/>
          <a:p>
            <a:r>
              <a:rPr lang="en-US" dirty="0"/>
              <a:t>This project help company to gain insight of their employee condition, such us their satisfaction, their performance, their background, their job at the company.</a:t>
            </a:r>
          </a:p>
          <a:p>
            <a:r>
              <a:rPr lang="en-US" dirty="0"/>
              <a:t>We can continue for specific topic to gain insight for the company, such as factors for satisfaction, training and development, retain system of the company to get better recommendation on how to retain employee</a:t>
            </a:r>
          </a:p>
        </p:txBody>
      </p:sp>
    </p:spTree>
    <p:extLst>
      <p:ext uri="{BB962C8B-B14F-4D97-AF65-F5344CB8AC3E}">
        <p14:creationId xmlns:p14="http://schemas.microsoft.com/office/powerpoint/2010/main" val="22609742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1044</TotalTime>
  <Words>528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Employee Attrition Why We Need to Reduce?</vt:lpstr>
      <vt:lpstr>Employee Attrition</vt:lpstr>
      <vt:lpstr>Output and Features</vt:lpstr>
      <vt:lpstr>Objectives</vt:lpstr>
      <vt:lpstr>DATA PRE PROCESSING</vt:lpstr>
      <vt:lpstr>WORKING FLOW</vt:lpstr>
      <vt:lpstr>MODEL EVALUATION</vt:lpstr>
      <vt:lpstr>MODEL EVALUATION ROC-AUC</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Insights and Prototype classification models</dc:title>
  <dc:creator>Listia Yan</dc:creator>
  <cp:lastModifiedBy>Asus</cp:lastModifiedBy>
  <cp:revision>32</cp:revision>
  <dcterms:created xsi:type="dcterms:W3CDTF">2020-03-31T09:43:28Z</dcterms:created>
  <dcterms:modified xsi:type="dcterms:W3CDTF">2020-11-16T11:22:02Z</dcterms:modified>
</cp:coreProperties>
</file>