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aven Pro" pitchFamily="2" charset="77"/>
      <p:regular r:id="rId15"/>
      <p:bold r:id="rId16"/>
    </p:embeddedFont>
    <p:embeddedFont>
      <p:font typeface="Nunito"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Mon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4835e0263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4835e026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4835e026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4835e026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8494ab1b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8494ab1b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260de6ad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260de6a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260de6ad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260de6ad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260de6ad9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260de6ad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1f982bc22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1f982bc22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1f982bc22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1f982bc22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720abd2f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720abd2f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fe3434a8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fe3434a8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84835e026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84835e026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1600"/>
              </a:spcBef>
              <a:spcAft>
                <a:spcPts val="0"/>
              </a:spcAft>
              <a:buClr>
                <a:schemeClr val="lt1"/>
              </a:buClr>
              <a:buSzPts val="1100"/>
              <a:buChar char="○"/>
              <a:defRPr>
                <a:solidFill>
                  <a:schemeClr val="lt1"/>
                </a:solidFill>
              </a:defRPr>
            </a:lvl2pPr>
            <a:lvl3pPr marL="1371600" lvl="2" indent="-298450" algn="ctr" rtl="0">
              <a:spcBef>
                <a:spcPts val="1600"/>
              </a:spcBef>
              <a:spcAft>
                <a:spcPts val="0"/>
              </a:spcAft>
              <a:buClr>
                <a:schemeClr val="lt1"/>
              </a:buClr>
              <a:buSzPts val="1100"/>
              <a:buChar char="■"/>
              <a:defRPr>
                <a:solidFill>
                  <a:schemeClr val="lt1"/>
                </a:solidFill>
              </a:defRPr>
            </a:lvl3pPr>
            <a:lvl4pPr marL="1828800" lvl="3" indent="-298450" algn="ctr" rtl="0">
              <a:spcBef>
                <a:spcPts val="1600"/>
              </a:spcBef>
              <a:spcAft>
                <a:spcPts val="0"/>
              </a:spcAft>
              <a:buClr>
                <a:schemeClr val="lt1"/>
              </a:buClr>
              <a:buSzPts val="1100"/>
              <a:buChar char="●"/>
              <a:defRPr>
                <a:solidFill>
                  <a:schemeClr val="lt1"/>
                </a:solidFill>
              </a:defRPr>
            </a:lvl4pPr>
            <a:lvl5pPr marL="2286000" lvl="4" indent="-298450" algn="ctr" rtl="0">
              <a:spcBef>
                <a:spcPts val="1600"/>
              </a:spcBef>
              <a:spcAft>
                <a:spcPts val="0"/>
              </a:spcAft>
              <a:buClr>
                <a:schemeClr val="lt1"/>
              </a:buClr>
              <a:buSzPts val="1100"/>
              <a:buChar char="○"/>
              <a:defRPr>
                <a:solidFill>
                  <a:schemeClr val="lt1"/>
                </a:solidFill>
              </a:defRPr>
            </a:lvl5pPr>
            <a:lvl6pPr marL="2743200" lvl="5" indent="-298450" algn="ctr" rtl="0">
              <a:spcBef>
                <a:spcPts val="1600"/>
              </a:spcBef>
              <a:spcAft>
                <a:spcPts val="0"/>
              </a:spcAft>
              <a:buClr>
                <a:schemeClr val="lt1"/>
              </a:buClr>
              <a:buSzPts val="1100"/>
              <a:buChar char="■"/>
              <a:defRPr>
                <a:solidFill>
                  <a:schemeClr val="lt1"/>
                </a:solidFill>
              </a:defRPr>
            </a:lvl6pPr>
            <a:lvl7pPr marL="3200400" lvl="6" indent="-298450" algn="ctr" rtl="0">
              <a:spcBef>
                <a:spcPts val="1600"/>
              </a:spcBef>
              <a:spcAft>
                <a:spcPts val="0"/>
              </a:spcAft>
              <a:buClr>
                <a:schemeClr val="lt1"/>
              </a:buClr>
              <a:buSzPts val="1100"/>
              <a:buChar char="●"/>
              <a:defRPr>
                <a:solidFill>
                  <a:schemeClr val="lt1"/>
                </a:solidFill>
              </a:defRPr>
            </a:lvl7pPr>
            <a:lvl8pPr marL="3657600" lvl="7" indent="-298450" algn="ctr" rtl="0">
              <a:spcBef>
                <a:spcPts val="1600"/>
              </a:spcBef>
              <a:spcAft>
                <a:spcPts val="0"/>
              </a:spcAft>
              <a:buClr>
                <a:schemeClr val="lt1"/>
              </a:buClr>
              <a:buSzPts val="1100"/>
              <a:buChar char="○"/>
              <a:defRPr>
                <a:solidFill>
                  <a:schemeClr val="lt1"/>
                </a:solidFill>
              </a:defRPr>
            </a:lvl8pPr>
            <a:lvl9pPr marL="4114800" lvl="8" indent="-298450" algn="ctr" rtl="0">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systems.jhu.edu/"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o/core/covid-19#resource-time-series-19-covid-combine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2650" y="1357075"/>
            <a:ext cx="6028800" cy="18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DS 201 </a:t>
            </a:r>
            <a:endParaRPr/>
          </a:p>
          <a:p>
            <a:pPr marL="0" lvl="0" indent="0" algn="l" rtl="0">
              <a:spcBef>
                <a:spcPts val="0"/>
              </a:spcBef>
              <a:spcAft>
                <a:spcPts val="0"/>
              </a:spcAft>
              <a:buNone/>
            </a:pPr>
            <a:r>
              <a:rPr lang="en"/>
              <a:t>COVID-19 vs. Latitude and Longitude</a:t>
            </a:r>
            <a:endParaRPr/>
          </a:p>
          <a:p>
            <a:pPr marL="0" lvl="0" indent="0" algn="l" rtl="0">
              <a:spcBef>
                <a:spcPts val="0"/>
              </a:spcBef>
              <a:spcAft>
                <a:spcPts val="0"/>
              </a:spcAft>
              <a:buNone/>
            </a:pPr>
            <a:r>
              <a:rPr lang="en"/>
              <a:t>Final Project Pt 1</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Ahmed Hassan, Fadel Alshammasi, Mohamed Almansoori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22"/>
          <p:cNvPicPr preferRelativeResize="0"/>
          <p:nvPr/>
        </p:nvPicPr>
        <p:blipFill>
          <a:blip r:embed="rId3">
            <a:alphaModFix/>
          </a:blip>
          <a:stretch>
            <a:fillRect/>
          </a:stretch>
        </p:blipFill>
        <p:spPr>
          <a:xfrm>
            <a:off x="1452425" y="2776725"/>
            <a:ext cx="5604900" cy="2172621"/>
          </a:xfrm>
          <a:prstGeom prst="rect">
            <a:avLst/>
          </a:prstGeom>
          <a:noFill/>
          <a:ln>
            <a:noFill/>
          </a:ln>
        </p:spPr>
      </p:pic>
      <p:pic>
        <p:nvPicPr>
          <p:cNvPr id="337" name="Google Shape;337;p22"/>
          <p:cNvPicPr preferRelativeResize="0"/>
          <p:nvPr/>
        </p:nvPicPr>
        <p:blipFill>
          <a:blip r:embed="rId4">
            <a:alphaModFix/>
          </a:blip>
          <a:stretch>
            <a:fillRect/>
          </a:stretch>
        </p:blipFill>
        <p:spPr>
          <a:xfrm>
            <a:off x="1144350" y="791025"/>
            <a:ext cx="6677787" cy="1927350"/>
          </a:xfrm>
          <a:prstGeom prst="rect">
            <a:avLst/>
          </a:prstGeom>
          <a:noFill/>
          <a:ln>
            <a:noFill/>
          </a:ln>
        </p:spPr>
      </p:pic>
      <p:sp>
        <p:nvSpPr>
          <p:cNvPr id="338" name="Google Shape;338;p22"/>
          <p:cNvSpPr txBox="1"/>
          <p:nvPr/>
        </p:nvSpPr>
        <p:spPr>
          <a:xfrm>
            <a:off x="1568775" y="97475"/>
            <a:ext cx="5604900" cy="2844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250" i="1">
                <a:highlight>
                  <a:srgbClr val="F7F7F7"/>
                </a:highlight>
                <a:latin typeface="Roboto Mono"/>
                <a:ea typeface="Roboto Mono"/>
                <a:cs typeface="Roboto Mono"/>
                <a:sym typeface="Roboto Mono"/>
              </a:rPr>
              <a:t>Here we are splitting our main dataset to training and test sets</a:t>
            </a:r>
            <a:endParaRPr sz="1250" i="1">
              <a:highlight>
                <a:srgbClr val="F7F7F7"/>
              </a:highlight>
              <a:latin typeface="Roboto Mono"/>
              <a:ea typeface="Roboto Mono"/>
              <a:cs typeface="Roboto Mono"/>
              <a:sym typeface="Roboto Mon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1701525" y="130975"/>
            <a:ext cx="4564200" cy="8349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 sz="2400" b="0">
                <a:solidFill>
                  <a:srgbClr val="000000"/>
                </a:solidFill>
                <a:latin typeface="Arial"/>
                <a:ea typeface="Arial"/>
                <a:cs typeface="Arial"/>
                <a:sym typeface="Arial"/>
              </a:rPr>
              <a:t>Stage 5: Communicate the Data</a:t>
            </a:r>
            <a:endParaRPr sz="2400" b="0">
              <a:solidFill>
                <a:srgbClr val="000000"/>
              </a:solidFill>
              <a:latin typeface="Arial"/>
              <a:ea typeface="Arial"/>
              <a:cs typeface="Arial"/>
              <a:sym typeface="Arial"/>
            </a:endParaRPr>
          </a:p>
          <a:p>
            <a:pPr marL="0" lvl="0" indent="0" algn="l" rtl="0">
              <a:spcBef>
                <a:spcPts val="600"/>
              </a:spcBef>
              <a:spcAft>
                <a:spcPts val="0"/>
              </a:spcAft>
              <a:buNone/>
            </a:pPr>
            <a:endParaRPr/>
          </a:p>
        </p:txBody>
      </p:sp>
      <p:pic>
        <p:nvPicPr>
          <p:cNvPr id="344" name="Google Shape;344;p23"/>
          <p:cNvPicPr preferRelativeResize="0"/>
          <p:nvPr/>
        </p:nvPicPr>
        <p:blipFill>
          <a:blip r:embed="rId3">
            <a:alphaModFix/>
          </a:blip>
          <a:stretch>
            <a:fillRect/>
          </a:stretch>
        </p:blipFill>
        <p:spPr>
          <a:xfrm>
            <a:off x="775385" y="873052"/>
            <a:ext cx="3893216" cy="3656400"/>
          </a:xfrm>
          <a:prstGeom prst="rect">
            <a:avLst/>
          </a:prstGeom>
          <a:noFill/>
          <a:ln>
            <a:noFill/>
          </a:ln>
        </p:spPr>
      </p:pic>
      <p:sp>
        <p:nvSpPr>
          <p:cNvPr id="345" name="Google Shape;345;p23"/>
          <p:cNvSpPr txBox="1"/>
          <p:nvPr/>
        </p:nvSpPr>
        <p:spPr>
          <a:xfrm>
            <a:off x="4883250" y="1134525"/>
            <a:ext cx="4177200" cy="365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FF0000"/>
                </a:solidFill>
                <a:latin typeface="Nunito"/>
                <a:ea typeface="Nunito"/>
                <a:cs typeface="Nunito"/>
                <a:sym typeface="Nunito"/>
              </a:rPr>
              <a:t>Does Latitude and Longitude have direct effects on the livelihood of the COVID-19 virus? Does where someone lives based on their latitude &amp; longitude pose a threat to the their health and chances of getting the virus? </a:t>
            </a:r>
            <a:endParaRPr sz="1600">
              <a:solidFill>
                <a:srgbClr val="FF0000"/>
              </a:solidFill>
              <a:latin typeface="Nunito"/>
              <a:ea typeface="Nunito"/>
              <a:cs typeface="Nunito"/>
              <a:sym typeface="Nunito"/>
            </a:endParaRPr>
          </a:p>
          <a:p>
            <a:pPr marL="457200" lvl="0" indent="-323850" algn="l" rtl="0">
              <a:lnSpc>
                <a:spcPct val="115000"/>
              </a:lnSpc>
              <a:spcBef>
                <a:spcPts val="1600"/>
              </a:spcBef>
              <a:spcAft>
                <a:spcPts val="0"/>
              </a:spcAft>
              <a:buClr>
                <a:schemeClr val="dk2"/>
              </a:buClr>
              <a:buSzPts val="1500"/>
              <a:buFont typeface="Nunito"/>
              <a:buChar char="●"/>
            </a:pPr>
            <a:r>
              <a:rPr lang="en" sz="1500">
                <a:solidFill>
                  <a:schemeClr val="dk2"/>
                </a:solidFill>
                <a:latin typeface="Nunito"/>
                <a:ea typeface="Nunito"/>
                <a:cs typeface="Nunito"/>
                <a:sym typeface="Nunito"/>
              </a:rPr>
              <a:t>We decided to not conduct the research on longitude, because based on the the Professor's recommendation, longitude is not an area of interest because there’s no relationship between population density and longitude (as with the case with latitude).</a:t>
            </a:r>
            <a:endParaRPr sz="1500">
              <a:solidFill>
                <a:schemeClr val="dk2"/>
              </a:solidFill>
              <a:latin typeface="Nunito"/>
              <a:ea typeface="Nunito"/>
              <a:cs typeface="Nunito"/>
              <a:sym typeface="Nunito"/>
            </a:endParaRPr>
          </a:p>
          <a:p>
            <a:pPr marL="457200" lvl="0" indent="0" algn="l" rtl="0">
              <a:lnSpc>
                <a:spcPct val="115000"/>
              </a:lnSpc>
              <a:spcBef>
                <a:spcPts val="1600"/>
              </a:spcBef>
              <a:spcAft>
                <a:spcPts val="0"/>
              </a:spcAft>
              <a:buNone/>
            </a:pPr>
            <a:endParaRPr sz="1300">
              <a:solidFill>
                <a:schemeClr val="dk2"/>
              </a:solidFill>
              <a:latin typeface="Nunito"/>
              <a:ea typeface="Nunito"/>
              <a:cs typeface="Nunito"/>
              <a:sym typeface="Nunito"/>
            </a:endParaRPr>
          </a:p>
          <a:p>
            <a:pPr marL="0" lvl="0" indent="0" algn="l" rtl="0">
              <a:spcBef>
                <a:spcPts val="1600"/>
              </a:spcBef>
              <a:spcAft>
                <a:spcPts val="0"/>
              </a:spcAft>
              <a:buNone/>
            </a:pP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4"/>
          <p:cNvSpPr txBox="1">
            <a:spLocks noGrp="1"/>
          </p:cNvSpPr>
          <p:nvPr>
            <p:ph type="title"/>
          </p:nvPr>
        </p:nvSpPr>
        <p:spPr>
          <a:xfrm>
            <a:off x="1204250" y="3796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Perspective analysis </a:t>
            </a:r>
            <a:endParaRPr/>
          </a:p>
        </p:txBody>
      </p:sp>
      <p:sp>
        <p:nvSpPr>
          <p:cNvPr id="351" name="Google Shape;351;p24"/>
          <p:cNvSpPr txBox="1">
            <a:spLocks noGrp="1"/>
          </p:cNvSpPr>
          <p:nvPr>
            <p:ph type="body" idx="1"/>
          </p:nvPr>
        </p:nvSpPr>
        <p:spPr>
          <a:xfrm>
            <a:off x="660950" y="1136250"/>
            <a:ext cx="8272800" cy="4007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700">
                <a:solidFill>
                  <a:srgbClr val="2D3B45"/>
                </a:solidFill>
                <a:latin typeface="Arial"/>
                <a:ea typeface="Arial"/>
                <a:cs typeface="Arial"/>
                <a:sym typeface="Arial"/>
              </a:rPr>
              <a:t>1.</a:t>
            </a:r>
            <a:r>
              <a:rPr lang="en">
                <a:solidFill>
                  <a:srgbClr val="2D3B45"/>
                </a:solidFill>
                <a:latin typeface="Times New Roman"/>
                <a:ea typeface="Times New Roman"/>
                <a:cs typeface="Times New Roman"/>
                <a:sym typeface="Times New Roman"/>
              </a:rPr>
              <a:t>     </a:t>
            </a:r>
            <a:r>
              <a:rPr lang="en" sz="1700">
                <a:solidFill>
                  <a:srgbClr val="FF0000"/>
                </a:solidFill>
                <a:latin typeface="Arial"/>
                <a:ea typeface="Arial"/>
                <a:cs typeface="Arial"/>
                <a:sym typeface="Arial"/>
              </a:rPr>
              <a:t>What action can you make after seeing the result of this project?</a:t>
            </a:r>
            <a:endParaRPr sz="1700">
              <a:solidFill>
                <a:srgbClr val="FF0000"/>
              </a:solidFill>
              <a:latin typeface="Arial"/>
              <a:ea typeface="Arial"/>
              <a:cs typeface="Arial"/>
              <a:sym typeface="Arial"/>
            </a:endParaRPr>
          </a:p>
          <a:p>
            <a:pPr marL="457200" lvl="0" indent="-336550" algn="l" rtl="0">
              <a:spcBef>
                <a:spcPts val="1200"/>
              </a:spcBef>
              <a:spcAft>
                <a:spcPts val="0"/>
              </a:spcAft>
              <a:buClr>
                <a:srgbClr val="2D3B45"/>
              </a:buClr>
              <a:buSzPts val="1700"/>
              <a:buFont typeface="Arial"/>
              <a:buChar char="●"/>
            </a:pPr>
            <a:r>
              <a:rPr lang="en" sz="1700">
                <a:solidFill>
                  <a:srgbClr val="2D3B45"/>
                </a:solidFill>
                <a:latin typeface="Arial"/>
                <a:ea typeface="Arial"/>
                <a:cs typeface="Arial"/>
                <a:sym typeface="Arial"/>
              </a:rPr>
              <a:t>We could obtain more up-to-date data, as well as use data that included more features to test more hypotheses.</a:t>
            </a:r>
            <a:endParaRPr sz="1700">
              <a:solidFill>
                <a:srgbClr val="2D3B45"/>
              </a:solidFill>
              <a:latin typeface="Arial"/>
              <a:ea typeface="Arial"/>
              <a:cs typeface="Arial"/>
              <a:sym typeface="Arial"/>
            </a:endParaRPr>
          </a:p>
          <a:p>
            <a:pPr marL="0" lvl="0" indent="0" algn="l" rtl="0">
              <a:spcBef>
                <a:spcPts val="1200"/>
              </a:spcBef>
              <a:spcAft>
                <a:spcPts val="0"/>
              </a:spcAft>
              <a:buNone/>
            </a:pPr>
            <a:r>
              <a:rPr lang="en" sz="1700">
                <a:solidFill>
                  <a:srgbClr val="2D3B45"/>
                </a:solidFill>
                <a:latin typeface="Arial"/>
                <a:ea typeface="Arial"/>
                <a:cs typeface="Arial"/>
                <a:sym typeface="Arial"/>
              </a:rPr>
              <a:t>2.</a:t>
            </a:r>
            <a:r>
              <a:rPr lang="en">
                <a:solidFill>
                  <a:srgbClr val="2D3B45"/>
                </a:solidFill>
                <a:latin typeface="Times New Roman"/>
                <a:ea typeface="Times New Roman"/>
                <a:cs typeface="Times New Roman"/>
                <a:sym typeface="Times New Roman"/>
              </a:rPr>
              <a:t>     </a:t>
            </a:r>
            <a:r>
              <a:rPr lang="en" sz="1700">
                <a:solidFill>
                  <a:srgbClr val="FF0000"/>
                </a:solidFill>
                <a:latin typeface="Arial"/>
                <a:ea typeface="Arial"/>
                <a:cs typeface="Arial"/>
                <a:sym typeface="Arial"/>
              </a:rPr>
              <a:t>What are the potential applications for this project?</a:t>
            </a:r>
            <a:endParaRPr sz="1700">
              <a:solidFill>
                <a:srgbClr val="FF0000"/>
              </a:solidFill>
              <a:latin typeface="Arial"/>
              <a:ea typeface="Arial"/>
              <a:cs typeface="Arial"/>
              <a:sym typeface="Arial"/>
            </a:endParaRPr>
          </a:p>
          <a:p>
            <a:pPr marL="457200" lvl="0" indent="-336550" algn="l" rtl="0">
              <a:spcBef>
                <a:spcPts val="1200"/>
              </a:spcBef>
              <a:spcAft>
                <a:spcPts val="0"/>
              </a:spcAft>
              <a:buClr>
                <a:srgbClr val="2D3B45"/>
              </a:buClr>
              <a:buSzPts val="1700"/>
              <a:buFont typeface="Arial"/>
              <a:buChar char="●"/>
            </a:pPr>
            <a:r>
              <a:rPr lang="en" sz="1700">
                <a:solidFill>
                  <a:srgbClr val="2D3B45"/>
                </a:solidFill>
                <a:latin typeface="Arial"/>
                <a:ea typeface="Arial"/>
                <a:cs typeface="Arial"/>
                <a:sym typeface="Arial"/>
              </a:rPr>
              <a:t>Our project can be used by various institutions such as governments or hospitals to track or observe the spread of COVID-19. </a:t>
            </a:r>
            <a:endParaRPr sz="1700">
              <a:solidFill>
                <a:srgbClr val="2D3B45"/>
              </a:solidFill>
              <a:latin typeface="Arial"/>
              <a:ea typeface="Arial"/>
              <a:cs typeface="Arial"/>
              <a:sym typeface="Arial"/>
            </a:endParaRPr>
          </a:p>
          <a:p>
            <a:pPr marL="0" lvl="0" indent="0" algn="l" rtl="0">
              <a:spcBef>
                <a:spcPts val="1200"/>
              </a:spcBef>
              <a:spcAft>
                <a:spcPts val="0"/>
              </a:spcAft>
              <a:buNone/>
            </a:pPr>
            <a:r>
              <a:rPr lang="en" sz="1700">
                <a:solidFill>
                  <a:srgbClr val="000000"/>
                </a:solidFill>
                <a:latin typeface="Arial"/>
                <a:ea typeface="Arial"/>
                <a:cs typeface="Arial"/>
                <a:sym typeface="Arial"/>
              </a:rPr>
              <a:t>3.</a:t>
            </a:r>
            <a:r>
              <a:rPr lang="en">
                <a:solidFill>
                  <a:srgbClr val="000000"/>
                </a:solidFill>
                <a:latin typeface="Times New Roman"/>
                <a:ea typeface="Times New Roman"/>
                <a:cs typeface="Times New Roman"/>
                <a:sym typeface="Times New Roman"/>
              </a:rPr>
              <a:t>  </a:t>
            </a:r>
            <a:r>
              <a:rPr lang="en">
                <a:solidFill>
                  <a:srgbClr val="FF0000"/>
                </a:solidFill>
                <a:latin typeface="Times New Roman"/>
                <a:ea typeface="Times New Roman"/>
                <a:cs typeface="Times New Roman"/>
                <a:sym typeface="Times New Roman"/>
              </a:rPr>
              <a:t>   </a:t>
            </a:r>
            <a:r>
              <a:rPr lang="en" sz="1700">
                <a:solidFill>
                  <a:srgbClr val="FF0000"/>
                </a:solidFill>
                <a:latin typeface="Arial"/>
                <a:ea typeface="Arial"/>
                <a:cs typeface="Arial"/>
                <a:sym typeface="Arial"/>
              </a:rPr>
              <a:t>What could benefit the direct benefit to an organization?</a:t>
            </a:r>
            <a:endParaRPr sz="1700">
              <a:solidFill>
                <a:srgbClr val="FF0000"/>
              </a:solidFill>
              <a:latin typeface="Arial"/>
              <a:ea typeface="Arial"/>
              <a:cs typeface="Arial"/>
              <a:sym typeface="Arial"/>
            </a:endParaRPr>
          </a:p>
          <a:p>
            <a:pPr marL="457200" lvl="0" indent="-336550" algn="l" rtl="0">
              <a:spcBef>
                <a:spcPts val="1200"/>
              </a:spcBef>
              <a:spcAft>
                <a:spcPts val="0"/>
              </a:spcAft>
              <a:buClr>
                <a:srgbClr val="2D3B45"/>
              </a:buClr>
              <a:buSzPts val="1700"/>
              <a:buFont typeface="Arial"/>
              <a:buChar char="●"/>
            </a:pPr>
            <a:r>
              <a:rPr lang="en" sz="1700">
                <a:solidFill>
                  <a:srgbClr val="2D3B45"/>
                </a:solidFill>
                <a:latin typeface="Arial"/>
                <a:ea typeface="Arial"/>
                <a:cs typeface="Arial"/>
                <a:sym typeface="Arial"/>
              </a:rPr>
              <a:t>Medical organizations can now ignore lat when observing the spread of COVID-19 due to the fact that our results show a weak negative correlation between Lat and spread of the disease. </a:t>
            </a:r>
            <a:endParaRPr sz="1700">
              <a:solidFill>
                <a:srgbClr val="2D3B45"/>
              </a:solidFill>
              <a:latin typeface="Arial"/>
              <a:ea typeface="Arial"/>
              <a:cs typeface="Arial"/>
              <a:sym typeface="Arial"/>
            </a:endParaRPr>
          </a:p>
          <a:p>
            <a:pPr marL="0" lvl="0" indent="0" algn="l" rtl="0">
              <a:spcBef>
                <a:spcPts val="12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46670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 1: Ask a question </a:t>
            </a:r>
            <a:endParaRPr/>
          </a:p>
        </p:txBody>
      </p:sp>
      <p:sp>
        <p:nvSpPr>
          <p:cNvPr id="284" name="Google Shape;284;p14"/>
          <p:cNvSpPr txBox="1">
            <a:spLocks noGrp="1"/>
          </p:cNvSpPr>
          <p:nvPr>
            <p:ph type="body" idx="1"/>
          </p:nvPr>
        </p:nvSpPr>
        <p:spPr>
          <a:xfrm>
            <a:off x="913875" y="1092125"/>
            <a:ext cx="7030500" cy="254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FF0000"/>
              </a:buClr>
              <a:buSzPts val="1500"/>
              <a:buChar char="●"/>
            </a:pPr>
            <a:r>
              <a:rPr lang="en" sz="1500">
                <a:solidFill>
                  <a:srgbClr val="FF0000"/>
                </a:solidFill>
              </a:rPr>
              <a:t>What is the dataset? </a:t>
            </a:r>
            <a:endParaRPr sz="1500">
              <a:solidFill>
                <a:srgbClr val="FF0000"/>
              </a:solidFill>
            </a:endParaRPr>
          </a:p>
          <a:p>
            <a:pPr marL="914400" lvl="1" indent="-323850" algn="l" rtl="0">
              <a:spcBef>
                <a:spcPts val="0"/>
              </a:spcBef>
              <a:spcAft>
                <a:spcPts val="0"/>
              </a:spcAft>
              <a:buSzPts val="1500"/>
              <a:buChar char="○"/>
            </a:pPr>
            <a:r>
              <a:rPr lang="en" sz="1500"/>
              <a:t>The dataset was collected by </a:t>
            </a:r>
            <a:r>
              <a:rPr lang="en" sz="1500">
                <a:solidFill>
                  <a:srgbClr val="000000"/>
                </a:solidFill>
                <a:highlight>
                  <a:srgbClr val="FFFFFF"/>
                </a:highlight>
                <a:latin typeface="Roboto"/>
                <a:ea typeface="Roboto"/>
                <a:cs typeface="Roboto"/>
                <a:sym typeface="Roboto"/>
              </a:rPr>
              <a:t> </a:t>
            </a:r>
            <a:r>
              <a:rPr lang="en" sz="1500">
                <a:solidFill>
                  <a:srgbClr val="FF7900"/>
                </a:solidFill>
                <a:highlight>
                  <a:srgbClr val="FFFFFF"/>
                </a:highlight>
                <a:uFill>
                  <a:noFill/>
                </a:uFill>
                <a:latin typeface="Roboto"/>
                <a:ea typeface="Roboto"/>
                <a:cs typeface="Roboto"/>
                <a:sym typeface="Roboto"/>
                <a:hlinkClick r:id="rId3"/>
              </a:rPr>
              <a:t>Johns Hopkins University Center for Systems Science and Engineering</a:t>
            </a:r>
            <a:r>
              <a:rPr lang="en" sz="1500"/>
              <a:t>. The data itself shows the total number of confirmed, recovered and deaths caused by COVID-19, based on a different areas within a country by way of Longitude and Latitude.</a:t>
            </a:r>
            <a:endParaRPr sz="1500"/>
          </a:p>
          <a:p>
            <a:pPr marL="457200" lvl="0" indent="-323850" algn="l" rtl="0">
              <a:spcBef>
                <a:spcPts val="0"/>
              </a:spcBef>
              <a:spcAft>
                <a:spcPts val="0"/>
              </a:spcAft>
              <a:buSzPts val="1500"/>
              <a:buChar char="●"/>
            </a:pPr>
            <a:r>
              <a:rPr lang="en" sz="1500">
                <a:solidFill>
                  <a:srgbClr val="FF0000"/>
                </a:solidFill>
              </a:rPr>
              <a:t>What questions/answer you expect to find? </a:t>
            </a:r>
            <a:r>
              <a:rPr lang="en" sz="1500"/>
              <a:t>	</a:t>
            </a:r>
            <a:endParaRPr sz="1500"/>
          </a:p>
          <a:p>
            <a:pPr marL="914400" lvl="1" indent="-323850" algn="l" rtl="0">
              <a:spcBef>
                <a:spcPts val="0"/>
              </a:spcBef>
              <a:spcAft>
                <a:spcPts val="0"/>
              </a:spcAft>
              <a:buSzPts val="1500"/>
              <a:buChar char="○"/>
            </a:pPr>
            <a:r>
              <a:rPr lang="en" sz="1500"/>
              <a:t>Does Latitude and Longitude have direct effects on the livelihood of the COVID-19 virus? Does where someone lives based on their Latitude &amp; Longitude pose a threat to the their health and chances of getting the virus? </a:t>
            </a:r>
            <a:endParaRPr sz="1500"/>
          </a:p>
          <a:p>
            <a:pPr marL="457200" lvl="0" indent="-323850" algn="l" rtl="0">
              <a:spcBef>
                <a:spcPts val="0"/>
              </a:spcBef>
              <a:spcAft>
                <a:spcPts val="0"/>
              </a:spcAft>
              <a:buClr>
                <a:srgbClr val="FF0000"/>
              </a:buClr>
              <a:buSzPts val="1500"/>
              <a:buChar char="●"/>
            </a:pPr>
            <a:r>
              <a:rPr lang="en" sz="1500">
                <a:solidFill>
                  <a:srgbClr val="FF0000"/>
                </a:solidFill>
              </a:rPr>
              <a:t>What are the benefits of this project? </a:t>
            </a:r>
            <a:endParaRPr sz="1500">
              <a:solidFill>
                <a:srgbClr val="FF0000"/>
              </a:solidFill>
            </a:endParaRPr>
          </a:p>
          <a:p>
            <a:pPr marL="914400" lvl="1" indent="-317500" algn="l" rtl="0">
              <a:spcBef>
                <a:spcPts val="0"/>
              </a:spcBef>
              <a:spcAft>
                <a:spcPts val="0"/>
              </a:spcAft>
              <a:buSzPts val="1400"/>
              <a:buChar char="○"/>
            </a:pPr>
            <a:r>
              <a:rPr lang="en" sz="1500"/>
              <a:t>If we can observe that there is a High correlation between Longitude &amp; Latitude and likelihood of getting COVID-19, Medical Industries can optimize where certain services are allocated efficiently</a:t>
            </a:r>
            <a:r>
              <a:rPr lang="en" sz="1400"/>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 2: Get the data</a:t>
            </a:r>
            <a:endParaRPr/>
          </a:p>
        </p:txBody>
      </p:sp>
      <p:sp>
        <p:nvSpPr>
          <p:cNvPr id="290" name="Google Shape;290;p15"/>
          <p:cNvSpPr txBox="1">
            <a:spLocks noGrp="1"/>
          </p:cNvSpPr>
          <p:nvPr>
            <p:ph type="body" idx="1"/>
          </p:nvPr>
        </p:nvSpPr>
        <p:spPr>
          <a:xfrm>
            <a:off x="1303800" y="1218699"/>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u="sng" dirty="0">
                <a:solidFill>
                  <a:srgbClr val="1155CC"/>
                </a:solidFill>
                <a:hlinkClick r:id="rId3"/>
              </a:rPr>
              <a:t>https://datahub.io/core/covid-19#resource-time-series-19-covid-combined</a:t>
            </a:r>
            <a:endParaRPr dirty="0"/>
          </a:p>
          <a:p>
            <a:pPr marL="457200" lvl="0" indent="-311150" algn="l" rtl="0">
              <a:spcBef>
                <a:spcPts val="0"/>
              </a:spcBef>
              <a:spcAft>
                <a:spcPts val="0"/>
              </a:spcAft>
              <a:buSzPts val="1300"/>
              <a:buChar char="●"/>
            </a:pPr>
            <a:r>
              <a:rPr lang="en" dirty="0"/>
              <a:t>We are getting our data from a </a:t>
            </a:r>
            <a:r>
              <a:rPr lang="en" dirty="0" err="1"/>
              <a:t>DataHub</a:t>
            </a:r>
            <a:r>
              <a:rPr lang="en" dirty="0"/>
              <a:t> excel spreadsheet that was created on March 22, 2020. (We got it already made from the web).</a:t>
            </a:r>
            <a:endParaRPr dirty="0"/>
          </a:p>
          <a:p>
            <a:pPr marL="457200" lvl="0" indent="-311150" algn="l" rtl="0">
              <a:spcBef>
                <a:spcPts val="0"/>
              </a:spcBef>
              <a:spcAft>
                <a:spcPts val="0"/>
              </a:spcAft>
              <a:buSzPts val="1300"/>
              <a:buChar char="●"/>
            </a:pPr>
            <a:r>
              <a:rPr lang="en" dirty="0"/>
              <a:t>We cleaned our data by going through it and checking if there were any values that didn’t make sense(e.g., cruise ships, ..</a:t>
            </a:r>
            <a:r>
              <a:rPr lang="en" dirty="0" err="1"/>
              <a:t>etc</a:t>
            </a:r>
            <a:r>
              <a:rPr lang="en" dirty="0"/>
              <a:t>). We needed to change some inaccurate country names because it was causing problems with our convert to continent function.</a:t>
            </a:r>
            <a:endParaRPr dirty="0"/>
          </a:p>
          <a:p>
            <a:pPr marL="457200" lvl="0" indent="-311150" algn="l" rtl="0">
              <a:spcBef>
                <a:spcPts val="0"/>
              </a:spcBef>
              <a:spcAft>
                <a:spcPts val="0"/>
              </a:spcAft>
              <a:buSzPts val="1300"/>
              <a:buChar char="●"/>
            </a:pPr>
            <a:r>
              <a:rPr lang="en" dirty="0"/>
              <a:t> We also made sure that there were no duplicates or missing values. There were already no duplicates but we found missing values in the Province/State column AND for the “Recovered” column. For the former, we filled in the missing value by “Not Applicable” since some countries don’t have a province/state. For the later, I interpolated the missing values we ended up giving all of them a value of 0. </a:t>
            </a:r>
            <a:endParaRPr dirty="0"/>
          </a:p>
          <a:p>
            <a:pPr marL="457200" lvl="0" indent="-311150" algn="l" rtl="0">
              <a:spcBef>
                <a:spcPts val="0"/>
              </a:spcBef>
              <a:spcAft>
                <a:spcPts val="0"/>
              </a:spcAft>
              <a:buSzPts val="1300"/>
              <a:buChar char="●"/>
            </a:pPr>
            <a:r>
              <a:rPr lang="en" dirty="0"/>
              <a:t>We prepared the data by adding another column called “continent” to examine useful information (e.g., in what continent the virus is spreading the most?, latitude longitude in these continents and if there’s a correlation between that and confirmed cases,...</a:t>
            </a:r>
            <a:r>
              <a:rPr lang="en" dirty="0" err="1"/>
              <a:t>etc</a:t>
            </a:r>
            <a:r>
              <a:rPr lang="en" dirty="0"/>
              <a:t>). </a:t>
            </a:r>
            <a:endParaRPr dirty="0"/>
          </a:p>
          <a:p>
            <a:pPr marL="457200" lvl="0" indent="-311150" algn="l" rtl="0">
              <a:spcBef>
                <a:spcPts val="0"/>
              </a:spcBef>
              <a:spcAft>
                <a:spcPts val="0"/>
              </a:spcAft>
              <a:buSzPts val="1300"/>
              <a:buChar char="●"/>
            </a:pPr>
            <a:r>
              <a:rPr lang="en" dirty="0"/>
              <a:t>For now, we did not need to acquire more related dataset.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 3: Explore the data</a:t>
            </a:r>
            <a:endParaRPr/>
          </a:p>
        </p:txBody>
      </p:sp>
      <p:pic>
        <p:nvPicPr>
          <p:cNvPr id="296" name="Google Shape;296;p16"/>
          <p:cNvPicPr preferRelativeResize="0"/>
          <p:nvPr/>
        </p:nvPicPr>
        <p:blipFill>
          <a:blip r:embed="rId3">
            <a:alphaModFix/>
          </a:blip>
          <a:stretch>
            <a:fillRect/>
          </a:stretch>
        </p:blipFill>
        <p:spPr>
          <a:xfrm>
            <a:off x="573925" y="2067921"/>
            <a:ext cx="3607375" cy="2657725"/>
          </a:xfrm>
          <a:prstGeom prst="rect">
            <a:avLst/>
          </a:prstGeom>
          <a:noFill/>
          <a:ln w="9525" cap="flat" cmpd="sng">
            <a:solidFill>
              <a:srgbClr val="000000"/>
            </a:solidFill>
            <a:prstDash val="solid"/>
            <a:round/>
            <a:headEnd type="none" w="sm" len="sm"/>
            <a:tailEnd type="none" w="sm" len="sm"/>
          </a:ln>
        </p:spPr>
      </p:pic>
      <p:pic>
        <p:nvPicPr>
          <p:cNvPr id="297" name="Google Shape;297;p16"/>
          <p:cNvPicPr preferRelativeResize="0"/>
          <p:nvPr/>
        </p:nvPicPr>
        <p:blipFill>
          <a:blip r:embed="rId4">
            <a:alphaModFix/>
          </a:blip>
          <a:stretch>
            <a:fillRect/>
          </a:stretch>
        </p:blipFill>
        <p:spPr>
          <a:xfrm>
            <a:off x="4518350" y="2067925"/>
            <a:ext cx="3631550" cy="2657725"/>
          </a:xfrm>
          <a:prstGeom prst="rect">
            <a:avLst/>
          </a:prstGeom>
          <a:noFill/>
          <a:ln w="9525" cap="flat" cmpd="sng">
            <a:solidFill>
              <a:srgbClr val="000000"/>
            </a:solidFill>
            <a:prstDash val="solid"/>
            <a:round/>
            <a:headEnd type="none" w="sm" len="sm"/>
            <a:tailEnd type="none" w="sm" len="sm"/>
          </a:ln>
        </p:spPr>
      </p:pic>
      <p:sp>
        <p:nvSpPr>
          <p:cNvPr id="298" name="Google Shape;298;p16"/>
          <p:cNvSpPr txBox="1"/>
          <p:nvPr/>
        </p:nvSpPr>
        <p:spPr>
          <a:xfrm>
            <a:off x="6312800" y="785950"/>
            <a:ext cx="2546700" cy="103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Nunito"/>
                <a:ea typeface="Nunito"/>
                <a:cs typeface="Nunito"/>
                <a:sym typeface="Nunito"/>
              </a:rPr>
              <a:t>Is there any correlation in </a:t>
            </a:r>
            <a:r>
              <a:rPr lang="en" b="1">
                <a:solidFill>
                  <a:srgbClr val="FF0000"/>
                </a:solidFill>
                <a:latin typeface="Nunito"/>
                <a:ea typeface="Nunito"/>
                <a:cs typeface="Nunito"/>
                <a:sym typeface="Nunito"/>
              </a:rPr>
              <a:t>COVID-19</a:t>
            </a:r>
            <a:r>
              <a:rPr lang="en" b="1">
                <a:latin typeface="Nunito"/>
                <a:ea typeface="Nunito"/>
                <a:cs typeface="Nunito"/>
                <a:sym typeface="Nunito"/>
              </a:rPr>
              <a:t> spread between Longitude and Latitude regions ?</a:t>
            </a:r>
            <a:endParaRPr b="1">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7"/>
          <p:cNvPicPr preferRelativeResize="0"/>
          <p:nvPr/>
        </p:nvPicPr>
        <p:blipFill>
          <a:blip r:embed="rId3">
            <a:alphaModFix/>
          </a:blip>
          <a:stretch>
            <a:fillRect/>
          </a:stretch>
        </p:blipFill>
        <p:spPr>
          <a:xfrm>
            <a:off x="301328" y="832176"/>
            <a:ext cx="3240872" cy="2022975"/>
          </a:xfrm>
          <a:prstGeom prst="rect">
            <a:avLst/>
          </a:prstGeom>
          <a:noFill/>
          <a:ln w="9525" cap="flat" cmpd="sng">
            <a:solidFill>
              <a:srgbClr val="000000"/>
            </a:solidFill>
            <a:prstDash val="solid"/>
            <a:round/>
            <a:headEnd type="none" w="sm" len="sm"/>
            <a:tailEnd type="none" w="sm" len="sm"/>
          </a:ln>
        </p:spPr>
      </p:pic>
      <p:pic>
        <p:nvPicPr>
          <p:cNvPr id="304" name="Google Shape;304;p17"/>
          <p:cNvPicPr preferRelativeResize="0"/>
          <p:nvPr/>
        </p:nvPicPr>
        <p:blipFill>
          <a:blip r:embed="rId4">
            <a:alphaModFix/>
          </a:blip>
          <a:stretch>
            <a:fillRect/>
          </a:stretch>
        </p:blipFill>
        <p:spPr>
          <a:xfrm>
            <a:off x="4017250" y="832175"/>
            <a:ext cx="3426700" cy="2058650"/>
          </a:xfrm>
          <a:prstGeom prst="rect">
            <a:avLst/>
          </a:prstGeom>
          <a:noFill/>
          <a:ln w="9525" cap="flat" cmpd="sng">
            <a:solidFill>
              <a:srgbClr val="000000"/>
            </a:solidFill>
            <a:prstDash val="solid"/>
            <a:round/>
            <a:headEnd type="none" w="sm" len="sm"/>
            <a:tailEnd type="none" w="sm" len="sm"/>
          </a:ln>
        </p:spPr>
      </p:pic>
      <p:pic>
        <p:nvPicPr>
          <p:cNvPr id="305" name="Google Shape;305;p17"/>
          <p:cNvPicPr preferRelativeResize="0"/>
          <p:nvPr/>
        </p:nvPicPr>
        <p:blipFill>
          <a:blip r:embed="rId5">
            <a:alphaModFix/>
          </a:blip>
          <a:stretch>
            <a:fillRect/>
          </a:stretch>
        </p:blipFill>
        <p:spPr>
          <a:xfrm>
            <a:off x="301325" y="2993150"/>
            <a:ext cx="3767099" cy="20229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 3: Hypothesis</a:t>
            </a:r>
            <a:endParaRPr/>
          </a:p>
        </p:txBody>
      </p:sp>
      <p:sp>
        <p:nvSpPr>
          <p:cNvPr id="311" name="Google Shape;311;p18"/>
          <p:cNvSpPr txBox="1">
            <a:spLocks noGrp="1"/>
          </p:cNvSpPr>
          <p:nvPr>
            <p:ph type="body" idx="1"/>
          </p:nvPr>
        </p:nvSpPr>
        <p:spPr>
          <a:xfrm>
            <a:off x="442950" y="1258325"/>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can observe, based on the longitude and latitude spread of COVID-19, that regions that are located in the range of 50 - 100 longitude and 30 - 60 latitude have the highest infection rate of the disease. </a:t>
            </a:r>
            <a:endParaRPr sz="16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1600"/>
          </a:p>
          <a:p>
            <a:pPr marL="457200" lvl="0" indent="-330200" algn="l" rtl="0">
              <a:spcBef>
                <a:spcPts val="1600"/>
              </a:spcBef>
              <a:spcAft>
                <a:spcPts val="0"/>
              </a:spcAft>
              <a:buSzPts val="1600"/>
              <a:buChar char="●"/>
            </a:pPr>
            <a:r>
              <a:rPr lang="en" sz="1600"/>
              <a:t>Based on continents, </a:t>
            </a:r>
            <a:r>
              <a:rPr lang="en" sz="1600">
                <a:solidFill>
                  <a:srgbClr val="FF0000"/>
                </a:solidFill>
              </a:rPr>
              <a:t>Asia and Europe</a:t>
            </a:r>
            <a:r>
              <a:rPr lang="en" sz="1600"/>
              <a:t> have the highest confirmed and death cases.</a:t>
            </a:r>
            <a:endParaRPr sz="1600"/>
          </a:p>
        </p:txBody>
      </p:sp>
      <p:pic>
        <p:nvPicPr>
          <p:cNvPr id="312" name="Google Shape;312;p18"/>
          <p:cNvPicPr preferRelativeResize="0"/>
          <p:nvPr/>
        </p:nvPicPr>
        <p:blipFill>
          <a:blip r:embed="rId3">
            <a:alphaModFix/>
          </a:blip>
          <a:stretch>
            <a:fillRect/>
          </a:stretch>
        </p:blipFill>
        <p:spPr>
          <a:xfrm>
            <a:off x="4344775" y="2286300"/>
            <a:ext cx="4351675" cy="17004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 3: Problems with data?</a:t>
            </a:r>
            <a:endParaRPr/>
          </a:p>
        </p:txBody>
      </p:sp>
      <p:sp>
        <p:nvSpPr>
          <p:cNvPr id="318" name="Google Shape;318;p19"/>
          <p:cNvSpPr txBox="1">
            <a:spLocks noGrp="1"/>
          </p:cNvSpPr>
          <p:nvPr>
            <p:ph type="body" idx="1"/>
          </p:nvPr>
        </p:nvSpPr>
        <p:spPr>
          <a:xfrm>
            <a:off x="1221175" y="1597875"/>
            <a:ext cx="7030500" cy="254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Not all country names were actually correct. Some were misspelled, some were not even countries. </a:t>
            </a:r>
            <a:endParaRPr sz="1800"/>
          </a:p>
          <a:p>
            <a:pPr marL="457200" lvl="0" indent="-342900" algn="l" rtl="0">
              <a:spcBef>
                <a:spcPts val="0"/>
              </a:spcBef>
              <a:spcAft>
                <a:spcPts val="0"/>
              </a:spcAft>
              <a:buSzPts val="1800"/>
              <a:buChar char="●"/>
            </a:pPr>
            <a:r>
              <a:rPr lang="en" sz="1800"/>
              <a:t>The data may become old later since this is an ongoing issue (if the trend continues then there will be more confirmed cases in Europe than Asia).</a:t>
            </a:r>
            <a:endParaRPr sz="1800"/>
          </a:p>
          <a:p>
            <a:pPr marL="457200" lvl="0" indent="-342900" algn="l" rtl="0">
              <a:spcBef>
                <a:spcPts val="0"/>
              </a:spcBef>
              <a:spcAft>
                <a:spcPts val="0"/>
              </a:spcAft>
              <a:buSzPts val="1800"/>
              <a:buChar char="●"/>
            </a:pPr>
            <a:r>
              <a:rPr lang="en" sz="1800"/>
              <a:t>Ways to improve it? We may incorporate more dataset in the future to keep our data up to date to reach a better conclusion to our hypothesis.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Stage 4: Model the Data</a:t>
            </a:r>
            <a:endParaRPr/>
          </a:p>
        </p:txBody>
      </p:sp>
      <p:sp>
        <p:nvSpPr>
          <p:cNvPr id="324" name="Google Shape;324;p20"/>
          <p:cNvSpPr txBox="1">
            <a:spLocks noGrp="1"/>
          </p:cNvSpPr>
          <p:nvPr>
            <p:ph type="body" idx="1"/>
          </p:nvPr>
        </p:nvSpPr>
        <p:spPr>
          <a:xfrm>
            <a:off x="972300" y="1442925"/>
            <a:ext cx="7362000" cy="30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We wanted to predict if Latitude and have a positive correlation on number of COVID-19 cases. So, we selected two countries within our data: </a:t>
            </a:r>
            <a:r>
              <a:rPr lang="en" sz="1700">
                <a:solidFill>
                  <a:srgbClr val="FF0000"/>
                </a:solidFill>
              </a:rPr>
              <a:t>China and Canada</a:t>
            </a:r>
            <a:r>
              <a:rPr lang="en" sz="1700"/>
              <a:t>. We compared Provinces/States in those countries vs Confirmed/Death cases and Latitude. </a:t>
            </a:r>
            <a:endParaRPr sz="1700"/>
          </a:p>
          <a:p>
            <a:pPr marL="0" lvl="0" indent="0" algn="l" rtl="0">
              <a:spcBef>
                <a:spcPts val="1600"/>
              </a:spcBef>
              <a:spcAft>
                <a:spcPts val="0"/>
              </a:spcAft>
              <a:buNone/>
            </a:pPr>
            <a:r>
              <a:rPr lang="en" sz="1700">
                <a:solidFill>
                  <a:srgbClr val="FF0000"/>
                </a:solidFill>
              </a:rPr>
              <a:t>Explain how you select this ML model:</a:t>
            </a:r>
            <a:endParaRPr sz="1700">
              <a:solidFill>
                <a:srgbClr val="FF0000"/>
              </a:solidFill>
            </a:endParaRPr>
          </a:p>
          <a:p>
            <a:pPr marL="0" lvl="0" indent="0" algn="l" rtl="0">
              <a:spcBef>
                <a:spcPts val="1600"/>
              </a:spcBef>
              <a:spcAft>
                <a:spcPts val="0"/>
              </a:spcAft>
              <a:buNone/>
            </a:pPr>
            <a:r>
              <a:rPr lang="en" sz="1800"/>
              <a:t>We decided to use the kNN (n=2) Method, since it randomly selects a sample from the data, and compares it to its neighbors, which are going to be the States/Provinces that this sample might relate to.</a:t>
            </a:r>
            <a:endParaRPr sz="1800"/>
          </a:p>
          <a:p>
            <a:pPr marL="0" lvl="0" indent="0" algn="l" rtl="0">
              <a:spcBef>
                <a:spcPts val="1600"/>
              </a:spcBef>
              <a:spcAft>
                <a:spcPts val="0"/>
              </a:spcAft>
              <a:buNone/>
            </a:pPr>
            <a:endParaRPr/>
          </a:p>
          <a:p>
            <a:pPr marL="0" lvl="0" indent="0" algn="l" rtl="0">
              <a:spcBef>
                <a:spcPts val="1600"/>
              </a:spcBef>
              <a:spcAft>
                <a:spcPts val="0"/>
              </a:spcAft>
              <a:buNone/>
            </a:pPr>
            <a:endParaRPr/>
          </a:p>
          <a:p>
            <a:pPr marL="91440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 vs Features :</a:t>
            </a:r>
            <a:endParaRPr/>
          </a:p>
        </p:txBody>
      </p:sp>
      <p:sp>
        <p:nvSpPr>
          <p:cNvPr id="330" name="Google Shape;330;p21"/>
          <p:cNvSpPr txBox="1">
            <a:spLocks noGrp="1"/>
          </p:cNvSpPr>
          <p:nvPr>
            <p:ph type="body" idx="1"/>
          </p:nvPr>
        </p:nvSpPr>
        <p:spPr>
          <a:xfrm>
            <a:off x="5220100" y="1678700"/>
            <a:ext cx="3816600" cy="322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a:solidFill>
                  <a:srgbClr val="FF0000"/>
                </a:solidFill>
              </a:rPr>
              <a:t>Our selected target is:</a:t>
            </a:r>
            <a:endParaRPr sz="1500">
              <a:solidFill>
                <a:srgbClr val="FF0000"/>
              </a:solidFill>
            </a:endParaRPr>
          </a:p>
          <a:p>
            <a:pPr marL="0" lvl="0" indent="0" algn="l" rtl="0">
              <a:lnSpc>
                <a:spcPct val="100000"/>
              </a:lnSpc>
              <a:spcBef>
                <a:spcPts val="1600"/>
              </a:spcBef>
              <a:spcAft>
                <a:spcPts val="0"/>
              </a:spcAft>
              <a:buNone/>
            </a:pPr>
            <a:r>
              <a:rPr lang="en" sz="1400" b="1"/>
              <a:t>Province/State (in Canada &amp; China)</a:t>
            </a:r>
            <a:endParaRPr sz="1400" b="1"/>
          </a:p>
          <a:p>
            <a:pPr marL="0" lvl="0" indent="0" algn="l" rtl="0">
              <a:lnSpc>
                <a:spcPct val="100000"/>
              </a:lnSpc>
              <a:spcBef>
                <a:spcPts val="1600"/>
              </a:spcBef>
              <a:spcAft>
                <a:spcPts val="0"/>
              </a:spcAft>
              <a:buNone/>
            </a:pPr>
            <a:r>
              <a:rPr lang="en" sz="1500">
                <a:solidFill>
                  <a:srgbClr val="FF0000"/>
                </a:solidFill>
              </a:rPr>
              <a:t>Our selected features were the following columns:</a:t>
            </a:r>
            <a:endParaRPr sz="1500" b="1" i="1">
              <a:solidFill>
                <a:srgbClr val="FF0000"/>
              </a:solidFill>
            </a:endParaRPr>
          </a:p>
          <a:p>
            <a:pPr marL="0" lvl="0" indent="0" algn="l" rtl="0">
              <a:lnSpc>
                <a:spcPct val="100000"/>
              </a:lnSpc>
              <a:spcBef>
                <a:spcPts val="1600"/>
              </a:spcBef>
              <a:spcAft>
                <a:spcPts val="0"/>
              </a:spcAft>
              <a:buNone/>
            </a:pPr>
            <a:r>
              <a:rPr lang="en" sz="1400" b="1" i="1"/>
              <a:t>Confirmed</a:t>
            </a:r>
            <a:endParaRPr sz="1400" b="1" i="1"/>
          </a:p>
          <a:p>
            <a:pPr marL="0" lvl="0" indent="0" algn="l" rtl="0">
              <a:lnSpc>
                <a:spcPct val="100000"/>
              </a:lnSpc>
              <a:spcBef>
                <a:spcPts val="1600"/>
              </a:spcBef>
              <a:spcAft>
                <a:spcPts val="0"/>
              </a:spcAft>
              <a:buNone/>
            </a:pPr>
            <a:r>
              <a:rPr lang="en" sz="1400" b="1" i="1"/>
              <a:t>Deaths </a:t>
            </a:r>
            <a:endParaRPr sz="1400" b="1" i="1"/>
          </a:p>
          <a:p>
            <a:pPr marL="0" lvl="0" indent="0" algn="l" rtl="0">
              <a:lnSpc>
                <a:spcPct val="100000"/>
              </a:lnSpc>
              <a:spcBef>
                <a:spcPts val="1600"/>
              </a:spcBef>
              <a:spcAft>
                <a:spcPts val="1600"/>
              </a:spcAft>
              <a:buNone/>
            </a:pPr>
            <a:r>
              <a:rPr lang="en" sz="1400" b="1" i="1"/>
              <a:t>Lat</a:t>
            </a:r>
            <a:endParaRPr sz="1400" b="1" i="1"/>
          </a:p>
        </p:txBody>
      </p:sp>
      <p:pic>
        <p:nvPicPr>
          <p:cNvPr id="331" name="Google Shape;331;p21"/>
          <p:cNvPicPr preferRelativeResize="0"/>
          <p:nvPr/>
        </p:nvPicPr>
        <p:blipFill>
          <a:blip r:embed="rId3">
            <a:alphaModFix/>
          </a:blip>
          <a:stretch>
            <a:fillRect/>
          </a:stretch>
        </p:blipFill>
        <p:spPr>
          <a:xfrm>
            <a:off x="252775" y="1331475"/>
            <a:ext cx="4319226" cy="36303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922</Words>
  <Application>Microsoft Macintosh PowerPoint</Application>
  <PresentationFormat>On-screen Show (16:9)</PresentationFormat>
  <Paragraphs>53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 Mono</vt:lpstr>
      <vt:lpstr>Nunito</vt:lpstr>
      <vt:lpstr>Times New Roman</vt:lpstr>
      <vt:lpstr>Maven Pro</vt:lpstr>
      <vt:lpstr>Arial</vt:lpstr>
      <vt:lpstr>Roboto</vt:lpstr>
      <vt:lpstr>Momentum</vt:lpstr>
      <vt:lpstr>DS 201  COVID-19 vs. Latitude and Longitude Final Project Pt 1</vt:lpstr>
      <vt:lpstr>Stage 1: Ask a question </vt:lpstr>
      <vt:lpstr>Stage 2: Get the data</vt:lpstr>
      <vt:lpstr>Stage 3: Explore the data</vt:lpstr>
      <vt:lpstr>PowerPoint Presentation</vt:lpstr>
      <vt:lpstr>Stage 3: Hypothesis</vt:lpstr>
      <vt:lpstr>Stage 3: Problems with data?</vt:lpstr>
      <vt:lpstr>Stage 4: Model the Data</vt:lpstr>
      <vt:lpstr>Target vs Features :</vt:lpstr>
      <vt:lpstr>PowerPoint Presentation</vt:lpstr>
      <vt:lpstr>Stage 5: Communicate the Data </vt:lpstr>
      <vt:lpstr>Perspective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201  COVID-19 vs. Latitude and Longitude Final Project Pt 1</dc:title>
  <cp:lastModifiedBy>Alshammasi, Fadel A</cp:lastModifiedBy>
  <cp:revision>1</cp:revision>
  <dcterms:modified xsi:type="dcterms:W3CDTF">2020-05-03T23:42:42Z</dcterms:modified>
</cp:coreProperties>
</file>