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9575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000000"/>
          </p15:clr>
        </p15:guide>
        <p15:guide id="4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jeK9NjbzCkk8U2Tr0v4to4gXy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D7D70F-4F2D-4A02-983D-6E395901EFD3}">
  <a:tblStyle styleId="{A2D7D70F-4F2D-4A02-983D-6E395901EFD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61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8889" y="-114326"/>
            <a:ext cx="12368190" cy="70755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" name="Google Shape;17;p11"/>
          <p:cNvSpPr txBox="1"/>
          <p:nvPr>
            <p:ph type="ctrTitle"/>
          </p:nvPr>
        </p:nvSpPr>
        <p:spPr>
          <a:xfrm>
            <a:off x="914281" y="3229724"/>
            <a:ext cx="10361851" cy="101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828562" y="4374046"/>
            <a:ext cx="8533289" cy="61185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lvl="0" algn="ctr">
              <a:spcBef>
                <a:spcPts val="860"/>
              </a:spcBef>
              <a:spcAft>
                <a:spcPts val="0"/>
              </a:spcAft>
              <a:buClr>
                <a:srgbClr val="888888"/>
              </a:buClr>
              <a:buSzPts val="4300"/>
              <a:buNone/>
              <a:defRPr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74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 rot="5400000">
            <a:off x="3831701" y="-1621609"/>
            <a:ext cx="4527011" cy="109713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 rot="5400000">
            <a:off x="7283031" y="1829721"/>
            <a:ext cx="5852880" cy="274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 rot="5400000">
            <a:off x="1695758" y="-811536"/>
            <a:ext cx="5852880" cy="80253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>
  <p:cSld name="標題及物件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609521" y="1333809"/>
            <a:ext cx="10971372" cy="781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  <a:defRPr b="1" i="0" sz="53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609521" y="2371216"/>
            <a:ext cx="10971372" cy="3375277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501650" lvl="0" marL="457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463550" lvl="1" marL="9144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400050" lvl="3" marL="1828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400050" lvl="4" marL="22860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頭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962959" y="4407922"/>
            <a:ext cx="10361851" cy="136239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b="1" sz="53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962959" y="2907386"/>
            <a:ext cx="10361851" cy="1500534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indent="-228600" lvl="0" marL="457200" algn="l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609521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463550" lvl="0" marL="4572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6196793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463550" lvl="0" marL="4572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521" y="1535469"/>
            <a:ext cx="5386216" cy="639911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09521" y="2175378"/>
            <a:ext cx="5386216" cy="3952203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46" name="Google Shape;46;p16"/>
          <p:cNvSpPr txBox="1"/>
          <p:nvPr>
            <p:ph idx="3" type="body"/>
          </p:nvPr>
        </p:nvSpPr>
        <p:spPr>
          <a:xfrm>
            <a:off x="6192562" y="1535469"/>
            <a:ext cx="5388332" cy="639911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47" name="Google Shape;47;p16"/>
          <p:cNvSpPr txBox="1"/>
          <p:nvPr>
            <p:ph idx="4" type="body"/>
          </p:nvPr>
        </p:nvSpPr>
        <p:spPr>
          <a:xfrm>
            <a:off x="6192562" y="2175378"/>
            <a:ext cx="5388332" cy="3952203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609523" y="273112"/>
            <a:ext cx="4010562" cy="1162320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4766113" y="273114"/>
            <a:ext cx="6814779" cy="58544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501650" lvl="0" marL="457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indent="-463550" lvl="1" marL="9144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400050" lvl="3" marL="1828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indent="-400050" lvl="4" marL="22860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indent="-400050" lvl="5" marL="2743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indent="-400050" lvl="6" marL="3200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indent="-400050" lvl="7" marL="3657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indent="-400050" lvl="8" marL="4114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609523" y="1435434"/>
            <a:ext cx="4010562" cy="469214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2389406" y="4801712"/>
            <a:ext cx="7314248" cy="566870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/>
          <p:nvPr>
            <p:ph idx="2" type="pic"/>
          </p:nvPr>
        </p:nvSpPr>
        <p:spPr>
          <a:xfrm>
            <a:off x="2389406" y="612916"/>
            <a:ext cx="7314248" cy="4115753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lvl="0" marR="0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2389406" y="5368581"/>
            <a:ext cx="7314248" cy="80504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" y="3172"/>
            <a:ext cx="12184776" cy="68564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  <a:defRPr b="0" i="0" sz="5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501650" lvl="0" marL="457200" marR="0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3550" lvl="1" marL="914400" marR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2100263" y="2292921"/>
            <a:ext cx="8233013" cy="1689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小組專題製作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" name="Google Shape;87;p1"/>
          <p:cNvSpPr txBox="1"/>
          <p:nvPr>
            <p:ph idx="4294967295" type="subTitle"/>
          </p:nvPr>
        </p:nvSpPr>
        <p:spPr>
          <a:xfrm>
            <a:off x="3729037" y="3672095"/>
            <a:ext cx="5132625" cy="1155968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700"/>
              <a:buFont typeface="Arial"/>
              <a:buNone/>
            </a:pPr>
            <a:r>
              <a:rPr b="1" i="0" lang="zh-TW" sz="37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實施要點說明</a:t>
            </a:r>
            <a:endParaRPr b="1" i="0" sz="3700" u="none" cap="none" strike="noStrik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1843089" y="772942"/>
            <a:ext cx="8472486" cy="781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小組專題製作所應具備的基礎技術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1107163" y="2034387"/>
            <a:ext cx="9951364" cy="19804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-457189" lvl="0" marL="45718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zh-TW" sz="3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整合影像辨識與雲端訊息傳遞：</a:t>
            </a: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小組自行定義應用的情境，透過影像辨識識別出環境狀態的改變，並且透過雲端訊息傳遞達成遠端監控環境狀態。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3875600"/>
            <a:ext cx="3000371" cy="21293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雲端– 免費資源網路社群" id="101" name="Google Shape;101;p3"/>
          <p:cNvPicPr preferRelativeResize="0"/>
          <p:nvPr/>
        </p:nvPicPr>
        <p:blipFill rotWithShape="1">
          <a:blip r:embed="rId4">
            <a:alphaModFix/>
          </a:blip>
          <a:srcRect b="5524" l="7975" r="7149" t="15400"/>
          <a:stretch/>
        </p:blipFill>
        <p:spPr>
          <a:xfrm>
            <a:off x="3214687" y="1567663"/>
            <a:ext cx="5442440" cy="4411487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NDROID 應用」LINE 鈴聲更換好簡單- 第1頁- Android討論區- ePrice 行動版" id="102" name="Google Shape;102;p3"/>
          <p:cNvPicPr preferRelativeResize="0"/>
          <p:nvPr/>
        </p:nvPicPr>
        <p:blipFill rotWithShape="1">
          <a:blip r:embed="rId5">
            <a:alphaModFix/>
          </a:blip>
          <a:srcRect b="0" l="4870" r="45546" t="0"/>
          <a:stretch/>
        </p:blipFill>
        <p:spPr>
          <a:xfrm>
            <a:off x="9708560" y="2520177"/>
            <a:ext cx="1478017" cy="168088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3346845" y="2817512"/>
            <a:ext cx="2182418" cy="1680882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 Hooks</a:t>
            </a:r>
            <a:endParaRPr b="1" i="0" sz="20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5456048" y="1986515"/>
            <a:ext cx="17235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IFTTT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雲端服務橋接</a:t>
            </a:r>
            <a:endParaRPr b="1" i="0" sz="2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0646896" y="1922660"/>
            <a:ext cx="12105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行動裝置</a:t>
            </a:r>
            <a:endParaRPr b="1" i="0" sz="2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接收訊息</a:t>
            </a:r>
            <a:endParaRPr b="1" i="0" sz="20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848050" y="4420648"/>
            <a:ext cx="3809078" cy="1515228"/>
          </a:xfrm>
          <a:prstGeom prst="ellipse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Google Cloud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Sheets</a:t>
            </a:r>
            <a:endParaRPr b="1"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" name="Google Shape;107;p3"/>
          <p:cNvSpPr/>
          <p:nvPr/>
        </p:nvSpPr>
        <p:spPr>
          <a:xfrm rot="-1349595">
            <a:off x="1847363" y="2986298"/>
            <a:ext cx="2213660" cy="71845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923593" y="1988154"/>
            <a:ext cx="14670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訊息投送至</a:t>
            </a:r>
            <a:endParaRPr b="1" sz="2000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其他設備</a:t>
            </a:r>
            <a:endParaRPr b="1" sz="2000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3"/>
          <p:cNvSpPr/>
          <p:nvPr/>
        </p:nvSpPr>
        <p:spPr>
          <a:xfrm rot="-1349595">
            <a:off x="8209870" y="2743559"/>
            <a:ext cx="1832702" cy="81237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110741" y="3149744"/>
            <a:ext cx="2583191" cy="105808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Messenger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229224" y="3215039"/>
            <a:ext cx="1088598" cy="885825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" name="Google Shape;112;p3"/>
          <p:cNvSpPr/>
          <p:nvPr/>
        </p:nvSpPr>
        <p:spPr>
          <a:xfrm rot="2369633">
            <a:off x="4689886" y="4047386"/>
            <a:ext cx="1088598" cy="885825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利用Google 試算表(Google Sheet) 作為外部資料來源| Kuro&amp;#39;s Blog" id="113" name="Google Shape;113;p3"/>
          <p:cNvPicPr preferRelativeResize="0"/>
          <p:nvPr/>
        </p:nvPicPr>
        <p:blipFill rotWithShape="1">
          <a:blip r:embed="rId6">
            <a:alphaModFix/>
          </a:blip>
          <a:srcRect b="28830" l="34997" r="35669" t="7590"/>
          <a:stretch/>
        </p:blipFill>
        <p:spPr>
          <a:xfrm>
            <a:off x="7401413" y="4735199"/>
            <a:ext cx="712426" cy="1008876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1991181" y="1608552"/>
            <a:ext cx="172354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透過API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發送辨識結果</a:t>
            </a:r>
            <a:endParaRPr b="1" sz="2000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至</a:t>
            </a:r>
            <a:endParaRPr b="1" sz="2000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雲端伺服器</a:t>
            </a:r>
            <a:endParaRPr b="1" sz="2000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42924" y="3969014"/>
            <a:ext cx="1448257" cy="1042568"/>
          </a:xfrm>
          <a:prstGeom prst="rightArrowCallout">
            <a:avLst>
              <a:gd fmla="val 25000" name="adj1"/>
              <a:gd fmla="val 25000" name="adj2"/>
              <a:gd fmla="val 25000" name="adj3"/>
              <a:gd fmla="val 56698" name="adj4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影像辨識</a:t>
            </a:r>
            <a:endParaRPr b="1"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6" name="Google Shape;116;p3"/>
          <p:cNvSpPr txBox="1"/>
          <p:nvPr>
            <p:ph type="title"/>
          </p:nvPr>
        </p:nvSpPr>
        <p:spPr>
          <a:xfrm>
            <a:off x="4029075" y="501479"/>
            <a:ext cx="4600575" cy="781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專題作品系統概念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/>
        </p:nvSpPr>
        <p:spPr>
          <a:xfrm>
            <a:off x="2740172" y="455456"/>
            <a:ext cx="6772274" cy="781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專題應用情境發想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23" name="Google Shape;123;p4"/>
          <p:cNvGrpSpPr/>
          <p:nvPr/>
        </p:nvGrpSpPr>
        <p:grpSpPr>
          <a:xfrm>
            <a:off x="2097237" y="1702540"/>
            <a:ext cx="7045105" cy="2909289"/>
            <a:chOff x="400050" y="1567663"/>
            <a:chExt cx="10786527" cy="4437291"/>
          </a:xfrm>
        </p:grpSpPr>
        <p:pic>
          <p:nvPicPr>
            <p:cNvPr id="124" name="Google Shape;12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0050" y="3875600"/>
              <a:ext cx="3000371" cy="21293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雲端– 免費資源網路社群" id="125" name="Google Shape;125;p4"/>
            <p:cNvPicPr preferRelativeResize="0"/>
            <p:nvPr/>
          </p:nvPicPr>
          <p:blipFill rotWithShape="1">
            <a:blip r:embed="rId4">
              <a:alphaModFix/>
            </a:blip>
            <a:srcRect b="5524" l="7975" r="7149" t="15400"/>
            <a:stretch/>
          </p:blipFill>
          <p:spPr>
            <a:xfrm>
              <a:off x="3214687" y="1567663"/>
              <a:ext cx="5442440" cy="4411487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descr="ANDROID 應用」LINE 鈴聲更換好簡單- 第1頁- Android討論區- ePrice 行動版" id="126" name="Google Shape;126;p4"/>
            <p:cNvPicPr preferRelativeResize="0"/>
            <p:nvPr/>
          </p:nvPicPr>
          <p:blipFill rotWithShape="1">
            <a:blip r:embed="rId5">
              <a:alphaModFix/>
            </a:blip>
            <a:srcRect b="0" l="4870" r="45546" t="0"/>
            <a:stretch/>
          </p:blipFill>
          <p:spPr>
            <a:xfrm>
              <a:off x="9708560" y="2520177"/>
              <a:ext cx="1478017" cy="1680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4"/>
            <p:cNvSpPr/>
            <p:nvPr/>
          </p:nvSpPr>
          <p:spPr>
            <a:xfrm>
              <a:off x="3346845" y="2817512"/>
              <a:ext cx="2182418" cy="1680882"/>
            </a:xfrm>
            <a:prstGeom prst="ellipse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4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Web Hooks</a:t>
              </a:r>
              <a:endParaRPr b="1" sz="1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5194639" y="1986515"/>
              <a:ext cx="2246370" cy="909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IFTTT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雲端服務橋接</a:t>
              </a:r>
              <a:endParaRPr b="1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848050" y="4420648"/>
              <a:ext cx="3809078" cy="1515228"/>
            </a:xfrm>
            <a:prstGeom prst="ellipse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Google Cloud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Sheets</a:t>
              </a:r>
              <a:endParaRPr b="1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 rot="-1349595">
              <a:off x="1847363" y="2986298"/>
              <a:ext cx="2213660" cy="718450"/>
            </a:xfrm>
            <a:prstGeom prst="curvedDown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4"/>
            </a:solidFill>
            <a:ln cap="flat" cmpd="sng" w="25400">
              <a:solidFill>
                <a:srgbClr val="5D48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 rot="-1349595">
              <a:off x="8209870" y="2743559"/>
              <a:ext cx="1832702" cy="812370"/>
            </a:xfrm>
            <a:prstGeom prst="curvedDown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6"/>
            </a:solidFill>
            <a:ln cap="flat" cmpd="sng" w="25400">
              <a:solidFill>
                <a:srgbClr val="B46D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110741" y="3149744"/>
              <a:ext cx="2583191" cy="1058089"/>
            </a:xfrm>
            <a:prstGeom prst="ellipse">
              <a:avLst/>
            </a:prstGeom>
            <a:solidFill>
              <a:schemeClr val="accent6"/>
            </a:solidFill>
            <a:ln cap="flat" cmpd="sng" w="25400">
              <a:solidFill>
                <a:srgbClr val="B46D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4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Line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4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Messenger</a:t>
              </a:r>
              <a:endParaRPr b="1" sz="1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229224" y="3215039"/>
              <a:ext cx="1088598" cy="885825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25400">
              <a:solidFill>
                <a:srgbClr val="5D48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 rot="2369633">
              <a:off x="4689886" y="4047386"/>
              <a:ext cx="1088598" cy="885825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25400">
              <a:solidFill>
                <a:srgbClr val="5D48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pic>
          <p:nvPicPr>
            <p:cNvPr descr="利用Google 試算表(Google Sheet) 作為外部資料來源| Kuro&amp;#39;s Blog" id="135" name="Google Shape;135;p4"/>
            <p:cNvPicPr preferRelativeResize="0"/>
            <p:nvPr/>
          </p:nvPicPr>
          <p:blipFill rotWithShape="1">
            <a:blip r:embed="rId6">
              <a:alphaModFix/>
            </a:blip>
            <a:srcRect b="28830" l="34997" r="35669" t="7590"/>
            <a:stretch/>
          </p:blipFill>
          <p:spPr>
            <a:xfrm>
              <a:off x="7401413" y="4735199"/>
              <a:ext cx="712426" cy="1008876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sp>
        <p:nvSpPr>
          <p:cNvPr id="136" name="Google Shape;136;p4"/>
          <p:cNvSpPr/>
          <p:nvPr/>
        </p:nvSpPr>
        <p:spPr>
          <a:xfrm>
            <a:off x="568471" y="2114311"/>
            <a:ext cx="2171701" cy="2917550"/>
          </a:xfrm>
          <a:prstGeom prst="rightArrowCallout">
            <a:avLst>
              <a:gd fmla="val 18218" name="adj1"/>
              <a:gd fmla="val 19187" name="adj2"/>
              <a:gd fmla="val 15385" name="adj3"/>
              <a:gd fmla="val 73631" name="adj4"/>
            </a:avLst>
          </a:prstGeom>
          <a:gradFill>
            <a:gsLst>
              <a:gs pos="0">
                <a:srgbClr val="A0C94A"/>
              </a:gs>
              <a:gs pos="100000">
                <a:srgbClr val="DBFF9C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 rot="5400000">
            <a:off x="-90802" y="2773552"/>
            <a:ext cx="2917550" cy="1599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環境監控</a:t>
            </a:r>
            <a:endParaRPr b="1" sz="500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" name="Google Shape;138;p4"/>
          <p:cNvSpPr/>
          <p:nvPr/>
        </p:nvSpPr>
        <p:spPr>
          <a:xfrm flipH="1" rot="822701">
            <a:off x="8854533" y="714444"/>
            <a:ext cx="2642670" cy="3718325"/>
          </a:xfrm>
          <a:prstGeom prst="irregularSeal2">
            <a:avLst/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 rot="5400000">
            <a:off x="9018756" y="2226092"/>
            <a:ext cx="265713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狀況通報</a:t>
            </a:r>
            <a:endParaRPr b="1" sz="500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4758783" y="4835293"/>
            <a:ext cx="2178405" cy="1351304"/>
          </a:xfrm>
          <a:prstGeom prst="wedgeRoundRectCallout">
            <a:avLst>
              <a:gd fmla="val 21798" name="adj1"/>
              <a:gd fmla="val -92925" name="adj2"/>
              <a:gd fmla="val 16667" name="adj3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4409117" y="4683442"/>
            <a:ext cx="2877735" cy="1643968"/>
          </a:xfrm>
          <a:prstGeom prst="flowChartMagneticDisk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4523472" y="5189024"/>
            <a:ext cx="274947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紀錄分析</a:t>
            </a:r>
            <a:endParaRPr b="1" sz="50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2767020" y="438272"/>
            <a:ext cx="6772274" cy="781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專題應用情境發想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2767020" y="1187581"/>
            <a:ext cx="6772274" cy="54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Microsoft JhengHei"/>
              <a:buNone/>
            </a:pPr>
            <a:r>
              <a:rPr b="1" lang="zh-TW" sz="28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居家安全監控</a:t>
            </a:r>
            <a:endParaRPr b="1" sz="28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50" name="Google Shape;150;p5"/>
          <p:cNvGraphicFramePr/>
          <p:nvPr/>
        </p:nvGraphicFramePr>
        <p:xfrm>
          <a:off x="971557" y="17287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{A2D7D70F-4F2D-4A02-983D-6E395901EFD3}</a:tableStyleId>
              </a:tblPr>
              <a:tblGrid>
                <a:gridCol w="2680375"/>
                <a:gridCol w="4377650"/>
                <a:gridCol w="3305175"/>
              </a:tblGrid>
              <a:tr h="28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200" u="none" cap="none" strike="noStrike">
                          <a:solidFill>
                            <a:srgbClr val="00206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環境監控</a:t>
                      </a:r>
                      <a:endParaRPr sz="3200" u="none" cap="none" strike="noStrike">
                        <a:solidFill>
                          <a:srgbClr val="00206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200" u="none" cap="none" strike="noStrike">
                          <a:solidFill>
                            <a:srgbClr val="FFFF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狀況通報</a:t>
                      </a:r>
                      <a:endParaRPr sz="3200" u="none" cap="none" strike="noStrike">
                        <a:solidFill>
                          <a:srgbClr val="FFFF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200" u="none" cap="none" strike="noStrike">
                          <a:solidFill>
                            <a:srgbClr val="FF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紀錄分析</a:t>
                      </a:r>
                      <a:endParaRPr sz="3200" u="none" cap="none" strike="noStrike">
                        <a:solidFill>
                          <a:srgbClr val="FF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</a:tr>
              <a:tr h="82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可疑人物、車輛出現在監控區域。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住戶立刻透過手機訊息得知目前狀態、或是連動到警民防護網路通報。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紀錄何時、何地、何事，以供日後查證。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</a:tr>
              <a:tr h="77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環境防災，如：防火巷、防火門淨空。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住戶透過手機得知環境不符安全規範，通報相關管理單位進行舉發。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紀錄何時、何地、何事，以供日後查證。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</a:tr>
              <a:tr h="90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嬰幼童安全，如：嬰幼童出入家中廚房或接近樓梯。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家長透過手機立刻得知嬰幼童安全疑慮狀況，立刻進行處理。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紀錄何時、何地、何事，以供日後查證。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pic>
        <p:nvPicPr>
          <p:cNvPr id="151" name="Google Shape;1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/>
        </p:nvSpPr>
        <p:spPr>
          <a:xfrm>
            <a:off x="2757489" y="555464"/>
            <a:ext cx="6772274" cy="781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專題應用情境發想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2781308" y="1187583"/>
            <a:ext cx="6772274" cy="54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Microsoft JhengHei"/>
              <a:buNone/>
            </a:pPr>
            <a:r>
              <a:rPr b="1" lang="zh-TW" sz="28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農場管理監控</a:t>
            </a:r>
            <a:endParaRPr b="1" sz="28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58" name="Google Shape;158;p6"/>
          <p:cNvGraphicFramePr/>
          <p:nvPr/>
        </p:nvGraphicFramePr>
        <p:xfrm>
          <a:off x="985845" y="183195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{A2D7D70F-4F2D-4A02-983D-6E395901EFD3}</a:tableStyleId>
              </a:tblPr>
              <a:tblGrid>
                <a:gridCol w="2680375"/>
                <a:gridCol w="4377650"/>
                <a:gridCol w="3305175"/>
              </a:tblGrid>
              <a:tr h="28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200" u="none" cap="none" strike="noStrike">
                          <a:solidFill>
                            <a:srgbClr val="00206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環境監控</a:t>
                      </a:r>
                      <a:endParaRPr sz="3200" u="none" cap="none" strike="noStrike">
                        <a:solidFill>
                          <a:srgbClr val="00206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200" u="none" cap="none" strike="noStrike">
                          <a:solidFill>
                            <a:srgbClr val="FFFF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狀況通報</a:t>
                      </a:r>
                      <a:endParaRPr sz="3200" u="none" cap="none" strike="noStrike">
                        <a:solidFill>
                          <a:srgbClr val="FFFF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200" u="none" cap="none" strike="noStrike">
                          <a:solidFill>
                            <a:srgbClr val="FF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紀錄分析</a:t>
                      </a:r>
                      <a:endParaRPr sz="3200" u="none" cap="none" strike="noStrike">
                        <a:solidFill>
                          <a:srgbClr val="FF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</a:tr>
              <a:tr h="85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動物襲擾(如：熊、猴、野狗等)。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農主透過手機訊息得知狀況，並且立刻做出處置，或通知農政機關或動保團體。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紀錄何時、何地、何事，以供日後查證。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環境防災，如圍護欄設施損壞、溝渠積水或堵塞等。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農主透過手機得知環境不符安全規範，通報相關管理單位進行舉發。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紀錄何時、何地、何事，以供日後查證。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</a:tr>
              <a:tr h="90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病蟲害長期監控。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針對特定害蟲進行誘捕箱籠監控，若特定的病蟲出現在箱籠內，則通報農主進行處理。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紀錄何種害蟲於何時、何地出現，以供長期監控分析。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pic>
        <p:nvPicPr>
          <p:cNvPr id="159" name="Google Shape;15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/>
        </p:nvSpPr>
        <p:spPr>
          <a:xfrm>
            <a:off x="2757489" y="555464"/>
            <a:ext cx="6772274" cy="781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專題應用情境發想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2781308" y="1187583"/>
            <a:ext cx="6772274" cy="54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Microsoft JhengHei"/>
              <a:buNone/>
            </a:pPr>
            <a:r>
              <a:rPr b="1" lang="zh-TW" sz="28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醫院照護管理</a:t>
            </a:r>
            <a:endParaRPr b="1" sz="28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66" name="Google Shape;166;p7"/>
          <p:cNvGraphicFramePr/>
          <p:nvPr/>
        </p:nvGraphicFramePr>
        <p:xfrm>
          <a:off x="985845" y="183195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{A2D7D70F-4F2D-4A02-983D-6E395901EFD3}</a:tableStyleId>
              </a:tblPr>
              <a:tblGrid>
                <a:gridCol w="2680375"/>
                <a:gridCol w="4377650"/>
                <a:gridCol w="3305175"/>
              </a:tblGrid>
              <a:tr h="28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200" u="none" cap="none" strike="noStrike">
                          <a:solidFill>
                            <a:srgbClr val="00206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環境監控</a:t>
                      </a:r>
                      <a:endParaRPr sz="3200" u="none" cap="none" strike="noStrike">
                        <a:solidFill>
                          <a:srgbClr val="00206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200" u="none" cap="none" strike="noStrike">
                          <a:solidFill>
                            <a:srgbClr val="FFFF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狀況通報</a:t>
                      </a:r>
                      <a:endParaRPr sz="3200" u="none" cap="none" strike="noStrike">
                        <a:solidFill>
                          <a:srgbClr val="FFFF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200" u="none" cap="none" strike="noStrike">
                          <a:solidFill>
                            <a:srgbClr val="FF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紀錄分析</a:t>
                      </a:r>
                      <a:endParaRPr sz="3200" u="none" cap="none" strike="noStrike">
                        <a:solidFill>
                          <a:srgbClr val="FF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</a:tr>
              <a:tr h="102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病患點滴施打或便溺容器監控。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點滴耗盡或是便溺容器屆滿通報護理站，醫護人員透過手機群組狀況可得知應更換的時機。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自動紀錄更換時間，以供日後病況分析。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</a:tr>
              <a:tr h="77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緊急通道、急診處門口有無違停物品或車輛。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醫院保全人員可透過手機訊息群組得知狀況，並且進行相關處理作業。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紀錄何時、何地、何事，以供日後查證。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pic>
        <p:nvPicPr>
          <p:cNvPr id="167" name="Google Shape;16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8"/>
          <p:cNvGraphicFramePr/>
          <p:nvPr/>
        </p:nvGraphicFramePr>
        <p:xfrm>
          <a:off x="659924" y="148869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{A2D7D70F-4F2D-4A02-983D-6E395901EFD3}</a:tableStyleId>
              </a:tblPr>
              <a:tblGrid>
                <a:gridCol w="2026125"/>
                <a:gridCol w="7115175"/>
                <a:gridCol w="200025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項目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定義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分數</a:t>
                      </a:r>
                      <a:endParaRPr/>
                    </a:p>
                  </a:txBody>
                  <a:tcPr marT="0" marB="0" marR="68575" marL="68575" anchor="ctr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問題分析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對於問題有明確定義與理解，並有長期發展改進的可能性。</a:t>
                      </a:r>
                      <a:endParaRPr sz="2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20%</a:t>
                      </a:r>
                      <a:endParaRPr/>
                    </a:p>
                  </a:txBody>
                  <a:tcPr marT="0" marB="0" marR="68575" marL="68575" anchor="ctr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社會影響力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提案具體可行，能幫助主題所影響的對象，以及影響力的深度及廣度。</a:t>
                      </a:r>
                      <a:endParaRPr sz="2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20%</a:t>
                      </a:r>
                      <a:endParaRPr/>
                    </a:p>
                  </a:txBody>
                  <a:tcPr marT="0" marB="0" marR="68575" marL="68575" anchor="ctr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創意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解決方案的策略與設計，具有創意與多樣性，且適合該問題的在地條件。</a:t>
                      </a:r>
                      <a:endParaRPr sz="2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10%</a:t>
                      </a:r>
                      <a:endParaRPr/>
                    </a:p>
                  </a:txBody>
                  <a:tcPr marT="0" marB="0" marR="68575" marL="68575" anchor="ctr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專業技能運用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選擇的技術與工具能搭配運用，有效達到目標，請以本次課程教學內容為優先。</a:t>
                      </a:r>
                      <a:endParaRPr sz="2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30%</a:t>
                      </a:r>
                      <a:endParaRPr/>
                    </a:p>
                  </a:txBody>
                  <a:tcPr marT="0" marB="0" marR="68575" marL="68575" anchor="ctr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簡報設計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表現重點清楚，報告內容具體易懂。</a:t>
                      </a:r>
                      <a:endParaRPr sz="22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20%</a:t>
                      </a:r>
                      <a:endParaRPr/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173" name="Google Shape;173;p8"/>
          <p:cNvSpPr txBox="1"/>
          <p:nvPr/>
        </p:nvSpPr>
        <p:spPr>
          <a:xfrm>
            <a:off x="3043239" y="572916"/>
            <a:ext cx="6572250" cy="781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小組專題製作評分標準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74" name="Google Shape;17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/>
        </p:nvSpPr>
        <p:spPr>
          <a:xfrm>
            <a:off x="2900364" y="572916"/>
            <a:ext cx="6572250" cy="781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小組專題製作簡報規定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607220" y="1500188"/>
            <a:ext cx="1120854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zh-TW" sz="2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封面頁應有實作主題名稱、小組成員名單、組別。</a:t>
            </a:r>
            <a:endParaRPr sz="25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14350" lvl="0" marL="514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zh-TW" sz="2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應詳實介紹小組組員分工或協作任務分配狀況。</a:t>
            </a:r>
            <a:endParaRPr sz="25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14350" lvl="0" marL="514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zh-TW" sz="2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應明確指出專題製作成果的哪個功能使用何種課程資源或內容。</a:t>
            </a:r>
            <a:endParaRPr sz="25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14350" lvl="0" marL="514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zh-TW" sz="2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若有引用其他參考資料，應於簡報中註明參考資料出處。</a:t>
            </a:r>
            <a:endParaRPr sz="25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14350" lvl="0" marL="514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zh-TW" sz="2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可事先將專題成果的動作狀況進行錄影，並在簡報頁中插入影片播放物件。</a:t>
            </a:r>
            <a:endParaRPr sz="25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14350" lvl="0" marL="514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zh-TW" sz="2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可針對評分標準項目，進行簡報內容的安排與設計。</a:t>
            </a:r>
            <a:endParaRPr sz="25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2018-03-02T10:42:12Z</dcterms:created>
  <dc:creator>Wu Sherry</dc:creator>
</cp:coreProperties>
</file>