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9575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RhgIRx9v63rM2peKflvrLGfu1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61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6340"/>
            <a:ext cx="12190413" cy="684690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8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" name="Google Shape;17;p18"/>
          <p:cNvSpPr txBox="1"/>
          <p:nvPr>
            <p:ph type="ctrTitle"/>
          </p:nvPr>
        </p:nvSpPr>
        <p:spPr>
          <a:xfrm>
            <a:off x="914281" y="3229724"/>
            <a:ext cx="10361851" cy="10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1828562" y="4374046"/>
            <a:ext cx="8533289" cy="61185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lvl="0" algn="ctr">
              <a:spcBef>
                <a:spcPts val="860"/>
              </a:spcBef>
              <a:spcAft>
                <a:spcPts val="0"/>
              </a:spcAft>
              <a:buClr>
                <a:srgbClr val="888888"/>
              </a:buClr>
              <a:buSzPts val="4300"/>
              <a:buNone/>
              <a:defRPr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74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 rot="5400000">
            <a:off x="3831701" y="-1621609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title"/>
          </p:nvPr>
        </p:nvSpPr>
        <p:spPr>
          <a:xfrm rot="5400000">
            <a:off x="7283031" y="1829721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 rot="5400000">
            <a:off x="1695758" y="-811536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>
  <p:cSld name="標題及物件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20"/>
          <p:cNvSpPr txBox="1"/>
          <p:nvPr>
            <p:ph type="title"/>
          </p:nvPr>
        </p:nvSpPr>
        <p:spPr>
          <a:xfrm>
            <a:off x="609521" y="1333809"/>
            <a:ext cx="10971372" cy="781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  <a:defRPr b="1" i="0" sz="5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609521" y="2371216"/>
            <a:ext cx="10971372" cy="3375277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501650" lvl="0" marL="457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463550" lvl="1" marL="914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40005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頭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962959" y="4407922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sz="53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962959" y="2907386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indent="-228600" lvl="0" marL="457200" algn="l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609521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63550" lvl="0" marL="457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6196793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63550" lvl="0" marL="457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609521" y="1535469"/>
            <a:ext cx="5386216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609521" y="2175378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46" name="Google Shape;46;p23"/>
          <p:cNvSpPr txBox="1"/>
          <p:nvPr>
            <p:ph idx="3" type="body"/>
          </p:nvPr>
        </p:nvSpPr>
        <p:spPr>
          <a:xfrm>
            <a:off x="6192562" y="1535469"/>
            <a:ext cx="5388332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47" name="Google Shape;47;p23"/>
          <p:cNvSpPr txBox="1"/>
          <p:nvPr>
            <p:ph idx="4" type="body"/>
          </p:nvPr>
        </p:nvSpPr>
        <p:spPr>
          <a:xfrm>
            <a:off x="6192562" y="2175378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609523" y="273112"/>
            <a:ext cx="4010562" cy="1162320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4766113" y="273114"/>
            <a:ext cx="6814779" cy="58544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501650" lvl="0" marL="457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indent="-463550" lvl="1" marL="914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005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indent="-40005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indent="-400050" lvl="5" marL="2743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indent="-400050" lvl="6" marL="3200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indent="-400050" lvl="7" marL="3657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indent="-400050" lvl="8" marL="4114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/>
        </p:txBody>
      </p:sp>
      <p:sp>
        <p:nvSpPr>
          <p:cNvPr id="59" name="Google Shape;59;p25"/>
          <p:cNvSpPr txBox="1"/>
          <p:nvPr>
            <p:ph idx="2" type="body"/>
          </p:nvPr>
        </p:nvSpPr>
        <p:spPr>
          <a:xfrm>
            <a:off x="609523" y="1435434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2389406" y="4801712"/>
            <a:ext cx="7314248" cy="566870"/>
          </a:xfrm>
          <a:prstGeom prst="rect">
            <a:avLst/>
          </a:prstGeom>
          <a:noFill/>
          <a:ln>
            <a:noFill/>
          </a:ln>
        </p:spPr>
        <p:txBody>
          <a:bodyPr anchorCtr="0" anchor="b" bIns="60950" lIns="121900" spcFirstLastPara="1" rIns="121900" wrap="square" tIns="60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/>
          <p:nvPr>
            <p:ph idx="2" type="pic"/>
          </p:nvPr>
        </p:nvSpPr>
        <p:spPr>
          <a:xfrm>
            <a:off x="2389406" y="612916"/>
            <a:ext cx="7314248" cy="41157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lvl="0" marR="0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6"/>
          <p:cNvSpPr txBox="1"/>
          <p:nvPr>
            <p:ph idx="1" type="body"/>
          </p:nvPr>
        </p:nvSpPr>
        <p:spPr>
          <a:xfrm>
            <a:off x="2389406" y="5368581"/>
            <a:ext cx="7314248" cy="80504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" y="3172"/>
            <a:ext cx="12184776" cy="68564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7"/>
          <p:cNvSpPr txBox="1"/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 b="0" i="0" sz="5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7"/>
          <p:cNvSpPr txBox="1"/>
          <p:nvPr>
            <p:ph idx="1" type="body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>
            <a:lvl1pPr indent="-501650" lvl="0" marL="457200" marR="0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0" type="dt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1" type="ftr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2" type="sldNum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google-coral/pycoral/releases/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naconda.com/products/individual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517890" y="2270310"/>
            <a:ext cx="8333026" cy="1960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icrosoft JhengHei"/>
              <a:buNone/>
            </a:pPr>
            <a:r>
              <a:rPr lang="zh-TW" sz="5300">
                <a:latin typeface="Microsoft JhengHei"/>
                <a:ea typeface="Microsoft JhengHei"/>
                <a:cs typeface="Microsoft JhengHei"/>
                <a:sym typeface="Microsoft JhengHei"/>
              </a:rPr>
              <a:t>人工智慧物聯網 AIoT 實作</a:t>
            </a:r>
            <a:br>
              <a:rPr lang="zh-TW" sz="53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4300">
                <a:latin typeface="Microsoft JhengHei"/>
                <a:ea typeface="Microsoft JhengHei"/>
                <a:cs typeface="Microsoft JhengHei"/>
                <a:sym typeface="Microsoft JhengHei"/>
              </a:rPr>
              <a:t>雲端居家影像辨識監控系統</a:t>
            </a:r>
            <a:endParaRPr sz="4300"/>
          </a:p>
        </p:txBody>
      </p:sp>
      <p:sp>
        <p:nvSpPr>
          <p:cNvPr id="87" name="Google Shape;87;p1"/>
          <p:cNvSpPr txBox="1"/>
          <p:nvPr>
            <p:ph idx="4294967295" type="subTitle"/>
          </p:nvPr>
        </p:nvSpPr>
        <p:spPr>
          <a:xfrm>
            <a:off x="1132128" y="3950572"/>
            <a:ext cx="8561626" cy="803928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/>
          <a:p>
            <a:pPr indent="-457189" lvl="0" marL="457189" marR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700"/>
              <a:buFont typeface="Arial"/>
              <a:buChar char="•"/>
            </a:pPr>
            <a:r>
              <a:rPr b="1" i="0" lang="zh-TW" sz="37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Anaconda 虛擬環境安裝與設定</a:t>
            </a:r>
            <a:endParaRPr b="1" i="0" sz="3700" u="none" cap="none" strike="noStrik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>
            <p:ph type="title"/>
          </p:nvPr>
        </p:nvSpPr>
        <p:spPr>
          <a:xfrm>
            <a:off x="812721" y="419409"/>
            <a:ext cx="10971372" cy="781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安裝Anaconda環境</a:t>
            </a:r>
            <a:endParaRPr sz="3600"/>
          </a:p>
        </p:txBody>
      </p:sp>
      <p:pic>
        <p:nvPicPr>
          <p:cNvPr id="233" name="Google Shape;2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688" y="1200641"/>
            <a:ext cx="5141437" cy="399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2416" y="1200641"/>
            <a:ext cx="5130879" cy="399798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0"/>
          <p:cNvSpPr/>
          <p:nvPr/>
        </p:nvSpPr>
        <p:spPr>
          <a:xfrm>
            <a:off x="5213421" y="2690225"/>
            <a:ext cx="802467" cy="6400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3910045" y="4742545"/>
            <a:ext cx="924560" cy="37592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9384253" y="4742545"/>
            <a:ext cx="924560" cy="37592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675053" y="394009"/>
            <a:ext cx="10971372" cy="781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安裝Anaconda環境</a:t>
            </a:r>
            <a:endParaRPr sz="3600"/>
          </a:p>
        </p:txBody>
      </p:sp>
      <p:grpSp>
        <p:nvGrpSpPr>
          <p:cNvPr id="244" name="Google Shape;244;p11"/>
          <p:cNvGrpSpPr/>
          <p:nvPr/>
        </p:nvGrpSpPr>
        <p:grpSpPr>
          <a:xfrm>
            <a:off x="1236733" y="1239908"/>
            <a:ext cx="9443799" cy="3460624"/>
            <a:chOff x="783988" y="1175241"/>
            <a:chExt cx="10377012" cy="3917825"/>
          </a:xfrm>
        </p:grpSpPr>
        <p:pic>
          <p:nvPicPr>
            <p:cNvPr id="245" name="Google Shape;24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3988" y="1175242"/>
              <a:ext cx="4995829" cy="391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45543" y="1175241"/>
              <a:ext cx="5015457" cy="3917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11"/>
            <p:cNvSpPr/>
            <p:nvPr/>
          </p:nvSpPr>
          <p:spPr>
            <a:xfrm>
              <a:off x="5274080" y="2814113"/>
              <a:ext cx="802467" cy="64008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3953987" y="4635865"/>
              <a:ext cx="924560" cy="37592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9303227" y="4635865"/>
              <a:ext cx="924560" cy="37592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0" name="Google Shape;25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707644" y="378288"/>
            <a:ext cx="10971372" cy="781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安裝Anaconda環境</a:t>
            </a:r>
            <a:endParaRPr sz="3600"/>
          </a:p>
        </p:txBody>
      </p:sp>
      <p:pic>
        <p:nvPicPr>
          <p:cNvPr id="256" name="Google Shape;256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3299" y="1328618"/>
            <a:ext cx="4374781" cy="338624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57" name="Google Shape;257;p12"/>
          <p:cNvGrpSpPr/>
          <p:nvPr/>
        </p:nvGrpSpPr>
        <p:grpSpPr>
          <a:xfrm>
            <a:off x="1117600" y="1328618"/>
            <a:ext cx="4965700" cy="3386249"/>
            <a:chOff x="241300" y="1363551"/>
            <a:chExt cx="5448324" cy="3939488"/>
          </a:xfrm>
        </p:grpSpPr>
        <p:pic>
          <p:nvPicPr>
            <p:cNvPr id="258" name="Google Shape;258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1300" y="1363551"/>
              <a:ext cx="5080079" cy="3939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2"/>
            <p:cNvSpPr/>
            <p:nvPr/>
          </p:nvSpPr>
          <p:spPr>
            <a:xfrm>
              <a:off x="4887157" y="3065400"/>
              <a:ext cx="802467" cy="64008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3482419" y="4886479"/>
              <a:ext cx="924560" cy="37592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2"/>
          <p:cNvSpPr/>
          <p:nvPr/>
        </p:nvSpPr>
        <p:spPr>
          <a:xfrm>
            <a:off x="8741743" y="4330410"/>
            <a:ext cx="924560" cy="37592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/>
        </p:nvSpPr>
        <p:spPr>
          <a:xfrm>
            <a:off x="165894" y="341843"/>
            <a:ext cx="10387012" cy="781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 Anaconda 虛擬環境套裝軟體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1143795" y="1265767"/>
            <a:ext cx="8813005" cy="2844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189" lvl="0" marL="45718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開啟軟體-Anaconda Prompt </a:t>
            </a:r>
            <a:endParaRPr/>
          </a:p>
          <a:p>
            <a:pPr indent="-457189" lvl="0" marL="457189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安裝Anaconda虛擬環境套裝軟體。</a:t>
            </a:r>
            <a:endParaRPr b="1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189" lvl="0" marL="457189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本次課程以 </a:t>
            </a:r>
            <a:r>
              <a:rPr b="1"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DIGI_AI</a:t>
            </a:r>
            <a:r>
              <a:rPr b="1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命名建立虛擬環境。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189" lvl="0" marL="457189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⮚"/>
            </a:pPr>
            <a:r>
              <a:rPr b="1"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conda create --name </a:t>
            </a:r>
            <a:r>
              <a:rPr b="1"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DIGI_AI</a:t>
            </a:r>
            <a:r>
              <a:rPr b="1" lang="zh-TW" sz="24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python=3.7 anaconda</a:t>
            </a:r>
            <a:endParaRPr b="1" sz="240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69" name="Google Shape;269;p13"/>
          <p:cNvPicPr preferRelativeResize="0"/>
          <p:nvPr/>
        </p:nvPicPr>
        <p:blipFill rotWithShape="1">
          <a:blip r:embed="rId3">
            <a:alphaModFix/>
          </a:blip>
          <a:srcRect b="73370" l="0" r="36206" t="0"/>
          <a:stretch/>
        </p:blipFill>
        <p:spPr>
          <a:xfrm>
            <a:off x="1349440" y="3881436"/>
            <a:ext cx="8415207" cy="17706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70" name="Google Shape;2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>
            <p:ph type="title"/>
          </p:nvPr>
        </p:nvSpPr>
        <p:spPr>
          <a:xfrm>
            <a:off x="1538288" y="695324"/>
            <a:ext cx="8777288" cy="781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DIGI_AI</a:t>
            </a:r>
            <a:r>
              <a:rPr b="1"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 虛擬環境安裝課程套件程式</a:t>
            </a:r>
            <a:endParaRPr b="1"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328613" y="1799166"/>
            <a:ext cx="11515725" cy="408728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-457189" lvl="0" marL="45718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開啟軟體-Anaconda Prompt(</a:t>
            </a:r>
            <a:r>
              <a:rPr b="1" i="0"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DIGI_AI</a:t>
            </a:r>
            <a: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</a:t>
            </a:r>
            <a:endParaRPr b="1" i="0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189" lvl="0" marL="457189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</a:t>
            </a:r>
            <a:r>
              <a:rPr b="1" i="0" lang="zh-TW" sz="2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Tensorflow Lite Runtime 2.5.0、OpenCV </a:t>
            </a:r>
            <a:r>
              <a:rPr b="1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流程如下：</a:t>
            </a:r>
            <a:endParaRPr b="1" i="0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189" lvl="0" marL="457189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⮚"/>
            </a:pPr>
            <a:r>
              <a:rPr b="1" i="0" lang="zh-TW" sz="20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pip install https://github.com/google-coral/pycoral/releases/download/v1.0.1/tflite_runtime-2.5.0-cp37-cp37m-win_amd64.whl</a:t>
            </a:r>
            <a:endParaRPr/>
          </a:p>
          <a:p>
            <a:pPr indent="-457189" lvl="0" marL="457189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⮚"/>
            </a:pPr>
            <a:r>
              <a:rPr b="1" i="0" lang="zh-TW" sz="20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conda install opencv</a:t>
            </a:r>
            <a:br>
              <a:rPr b="0" i="0"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0" i="0"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77" name="Google Shape;2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328613" y="832377"/>
            <a:ext cx="11087100" cy="781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Tensorflow Lite Runtime</a:t>
            </a: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 2.5.0 套件介紹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328613" y="1799166"/>
            <a:ext cx="11444287" cy="404442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TensorFlow 是一個開源軟體庫，用於各種感知和語言理解任務的機器學習。</a:t>
            </a:r>
            <a:endParaRPr b="0" i="0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Tensorflow 可用以建立深度學習的神經網路框架。</a:t>
            </a:r>
            <a:endParaRPr b="0" i="0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Tensorflow Lite 是一種輕量化的 Tensorflow 神經網路框架，主要可運用於邊緣運算裝置。</a:t>
            </a:r>
            <a:endParaRPr b="0" i="0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Tensorflow Lite Runtime 是將 Tensorflow 套件程式中凡是處理Tensorflow Lite格式運算的API函式，將之獨立而成的套件程式。</a:t>
            </a:r>
            <a:endParaRPr b="0" i="0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針對不同的作業系統有不同的安裝版別：</a:t>
            </a:r>
            <a:r>
              <a:rPr b="0" i="0" lang="zh-TW" sz="2400" u="sng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連結網址</a:t>
            </a:r>
            <a:endParaRPr b="0" i="0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84" name="Google Shape;2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>
            <p:ph type="title"/>
          </p:nvPr>
        </p:nvSpPr>
        <p:spPr>
          <a:xfrm>
            <a:off x="328613" y="832377"/>
            <a:ext cx="11087100" cy="781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OpenCV</a:t>
            </a: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 套件介紹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328613" y="1799167"/>
            <a:ext cx="11444287" cy="3687234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全稱是Open Source Computer Vision Library，是一個跨平台的電腦視覺庫。</a:t>
            </a:r>
            <a:endParaRPr b="0" i="0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OpenCV 可用於開發即時的圖像處理、電腦視覺以及圖型識別程式。</a:t>
            </a:r>
            <a:endParaRPr b="0" i="0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OpenCV可用於解決如下領域的問題：</a:t>
            </a:r>
            <a:b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擴增實境、臉部辨識、手勢辨識、人機互動、動作辨識、運動跟蹤、物體辨識、</a:t>
            </a:r>
            <a:b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圖像分割、機器人</a:t>
            </a:r>
            <a:endParaRPr b="0" i="0"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91" name="Google Shape;2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1406938" y="1452563"/>
            <a:ext cx="3843336" cy="338613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18204" y="426512"/>
            <a:ext cx="10387012" cy="781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i="0" lang="zh-TW" sz="3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為何需要安裝虛擬環境 ? </a:t>
            </a:r>
            <a:r>
              <a:rPr b="1" i="0" lang="zh-TW" sz="36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(未設虛擬環境)</a:t>
            </a:r>
            <a:endParaRPr b="1" i="0" sz="36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5" name="Google Shape;95;p2"/>
          <p:cNvGrpSpPr/>
          <p:nvPr/>
        </p:nvGrpSpPr>
        <p:grpSpPr>
          <a:xfrm>
            <a:off x="1651689" y="1328308"/>
            <a:ext cx="3236497" cy="3436113"/>
            <a:chOff x="663324" y="-124255"/>
            <a:chExt cx="3236497" cy="3436113"/>
          </a:xfrm>
        </p:grpSpPr>
        <p:sp>
          <p:nvSpPr>
            <p:cNvPr id="96" name="Google Shape;96;p2"/>
            <p:cNvSpPr/>
            <p:nvPr/>
          </p:nvSpPr>
          <p:spPr>
            <a:xfrm>
              <a:off x="1869493" y="1388745"/>
              <a:ext cx="1697355" cy="1697355"/>
            </a:xfrm>
            <a:custGeom>
              <a:rect b="b" l="l" r="r" t="t"/>
              <a:pathLst>
                <a:path extrusionOk="0" h="120000" w="12000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49ACC5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2210737" y="1786342"/>
              <a:ext cx="1014867" cy="872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套件C</a:t>
              </a:r>
              <a:b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1.5版</a:t>
              </a:r>
              <a:endParaRPr b="1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81941" y="987552"/>
              <a:ext cx="1234440" cy="1234440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5FDF45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192715" y="1300204"/>
              <a:ext cx="612892" cy="609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套件B</a:t>
              </a:r>
              <a:b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3.0版</a:t>
              </a:r>
              <a:endParaRPr b="1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 rot="-900000">
              <a:off x="1573353" y="135914"/>
              <a:ext cx="1209499" cy="1209499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F6944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838632" y="401193"/>
              <a:ext cx="678942" cy="67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套件A</a:t>
              </a:r>
              <a:b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2.3版</a:t>
              </a:r>
              <a:endParaRPr b="1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727206" y="1139243"/>
              <a:ext cx="2172615" cy="2172615"/>
            </a:xfrm>
            <a:custGeom>
              <a:rect b="b" l="l" r="r" t="t"/>
              <a:pathLst>
                <a:path extrusionOk="0" h="120000" w="120000">
                  <a:moveTo>
                    <a:pt x="55690" y="3915"/>
                  </a:moveTo>
                  <a:lnTo>
                    <a:pt x="55690" y="3915"/>
                  </a:lnTo>
                  <a:cubicBezTo>
                    <a:pt x="78555" y="2158"/>
                    <a:pt x="100198" y="14458"/>
                    <a:pt x="110390" y="35001"/>
                  </a:cubicBezTo>
                  <a:cubicBezTo>
                    <a:pt x="120581" y="55544"/>
                    <a:pt x="117282" y="80218"/>
                    <a:pt x="102050" y="97361"/>
                  </a:cubicBezTo>
                  <a:lnTo>
                    <a:pt x="104631" y="100067"/>
                  </a:lnTo>
                  <a:lnTo>
                    <a:pt x="96882" y="98669"/>
                  </a:lnTo>
                  <a:lnTo>
                    <a:pt x="95572" y="90569"/>
                  </a:lnTo>
                  <a:lnTo>
                    <a:pt x="98153" y="93275"/>
                  </a:lnTo>
                  <a:lnTo>
                    <a:pt x="98153" y="93275"/>
                  </a:lnTo>
                  <a:cubicBezTo>
                    <a:pt x="111663" y="77784"/>
                    <a:pt x="114465" y="55663"/>
                    <a:pt x="105246" y="37293"/>
                  </a:cubicBezTo>
                  <a:cubicBezTo>
                    <a:pt x="96027" y="18922"/>
                    <a:pt x="76615" y="7950"/>
                    <a:pt x="56121" y="9524"/>
                  </a:cubicBezTo>
                  <a:close/>
                </a:path>
              </a:pathLst>
            </a:cu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63324" y="719173"/>
              <a:ext cx="1578540" cy="1578540"/>
            </a:xfrm>
            <a:custGeom>
              <a:rect b="b" l="l" r="r" t="t"/>
              <a:pathLst>
                <a:path extrusionOk="0" h="120000" w="12000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5FDF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93583" y="-124255"/>
              <a:ext cx="1701984" cy="1701984"/>
            </a:xfrm>
            <a:custGeom>
              <a:rect b="b" l="l" r="r" t="t"/>
              <a:pathLst>
                <a:path extrusionOk="0" h="120000" w="12000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F69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"/>
          <p:cNvSpPr txBox="1"/>
          <p:nvPr/>
        </p:nvSpPr>
        <p:spPr>
          <a:xfrm>
            <a:off x="143965" y="2884022"/>
            <a:ext cx="114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先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918498" y="1452563"/>
            <a:ext cx="3843336" cy="338613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9899038" y="2884022"/>
            <a:ext cx="11240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</a:t>
            </a: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5918490" y="1377648"/>
            <a:ext cx="3739829" cy="3393807"/>
            <a:chOff x="461428" y="54129"/>
            <a:chExt cx="3739829" cy="3393807"/>
          </a:xfrm>
        </p:grpSpPr>
        <p:sp>
          <p:nvSpPr>
            <p:cNvPr id="109" name="Google Shape;109;p2"/>
            <p:cNvSpPr/>
            <p:nvPr/>
          </p:nvSpPr>
          <p:spPr>
            <a:xfrm>
              <a:off x="2183843" y="1388745"/>
              <a:ext cx="1697355" cy="1697355"/>
            </a:xfrm>
            <a:custGeom>
              <a:rect b="b" l="l" r="r" t="t"/>
              <a:pathLst>
                <a:path extrusionOk="0" h="120000" w="12000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2525087" y="1786342"/>
              <a:ext cx="1014867" cy="872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套件F</a:t>
              </a:r>
              <a:b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1.5版</a:t>
              </a:r>
              <a:endParaRPr b="1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53763" y="1242958"/>
              <a:ext cx="1567875" cy="1572010"/>
            </a:xfrm>
            <a:custGeom>
              <a:rect b="b" l="l" r="r" t="t"/>
              <a:pathLst>
                <a:path extrusionOk="0" h="120000" w="120000">
                  <a:moveTo>
                    <a:pt x="89790" y="30360"/>
                  </a:moveTo>
                  <a:lnTo>
                    <a:pt x="107502" y="25067"/>
                  </a:lnTo>
                  <a:lnTo>
                    <a:pt x="114029" y="36383"/>
                  </a:lnTo>
                  <a:lnTo>
                    <a:pt x="100535" y="48993"/>
                  </a:lnTo>
                  <a:lnTo>
                    <a:pt x="100535" y="48993"/>
                  </a:lnTo>
                  <a:cubicBezTo>
                    <a:pt x="102488" y="56201"/>
                    <a:pt x="102488" y="63799"/>
                    <a:pt x="100535" y="71007"/>
                  </a:cubicBezTo>
                  <a:lnTo>
                    <a:pt x="114029" y="83617"/>
                  </a:lnTo>
                  <a:lnTo>
                    <a:pt x="107502" y="94933"/>
                  </a:lnTo>
                  <a:lnTo>
                    <a:pt x="89790" y="89640"/>
                  </a:lnTo>
                  <a:cubicBezTo>
                    <a:pt x="84531" y="94938"/>
                    <a:pt x="77957" y="98737"/>
                    <a:pt x="70746" y="100648"/>
                  </a:cubicBezTo>
                  <a:lnTo>
                    <a:pt x="66514" y="118601"/>
                  </a:lnTo>
                  <a:lnTo>
                    <a:pt x="53486" y="118601"/>
                  </a:lnTo>
                  <a:lnTo>
                    <a:pt x="49254" y="100648"/>
                  </a:lnTo>
                  <a:cubicBezTo>
                    <a:pt x="42043" y="98737"/>
                    <a:pt x="35469" y="94938"/>
                    <a:pt x="30210" y="89640"/>
                  </a:cubicBezTo>
                  <a:lnTo>
                    <a:pt x="12498" y="94933"/>
                  </a:lnTo>
                  <a:lnTo>
                    <a:pt x="5971" y="83617"/>
                  </a:lnTo>
                  <a:lnTo>
                    <a:pt x="19465" y="71007"/>
                  </a:lnTo>
                  <a:lnTo>
                    <a:pt x="19465" y="71007"/>
                  </a:lnTo>
                  <a:cubicBezTo>
                    <a:pt x="17512" y="63799"/>
                    <a:pt x="17512" y="56201"/>
                    <a:pt x="19465" y="48993"/>
                  </a:cubicBezTo>
                  <a:lnTo>
                    <a:pt x="5971" y="36383"/>
                  </a:lnTo>
                  <a:lnTo>
                    <a:pt x="12498" y="25067"/>
                  </a:lnTo>
                  <a:lnTo>
                    <a:pt x="30210" y="30360"/>
                  </a:lnTo>
                  <a:cubicBezTo>
                    <a:pt x="35469" y="25062"/>
                    <a:pt x="42043" y="21263"/>
                    <a:pt x="49254" y="19352"/>
                  </a:cubicBezTo>
                  <a:lnTo>
                    <a:pt x="53486" y="1399"/>
                  </a:lnTo>
                  <a:lnTo>
                    <a:pt x="66514" y="1399"/>
                  </a:lnTo>
                  <a:lnTo>
                    <a:pt x="70746" y="19352"/>
                  </a:lnTo>
                  <a:lnTo>
                    <a:pt x="70746" y="19352"/>
                  </a:lnTo>
                  <a:cubicBezTo>
                    <a:pt x="77957" y="21263"/>
                    <a:pt x="84531" y="25062"/>
                    <a:pt x="89790" y="30360"/>
                  </a:cubicBezTo>
                  <a:close/>
                </a:path>
              </a:pathLst>
            </a:custGeom>
            <a:solidFill>
              <a:srgbClr val="5FDF45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1148480" y="1640671"/>
              <a:ext cx="778441" cy="776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套件B</a:t>
              </a:r>
              <a:b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4.0版</a:t>
              </a:r>
              <a:endParaRPr b="1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 rot="-900000">
              <a:off x="2662870" y="314295"/>
              <a:ext cx="1209499" cy="1209499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2928149" y="579574"/>
              <a:ext cx="678942" cy="67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套件D</a:t>
              </a:r>
              <a:b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2.0版</a:t>
              </a:r>
              <a:endParaRPr b="1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 rot="4863902">
              <a:off x="2167400" y="1413047"/>
              <a:ext cx="1892304" cy="1904623"/>
            </a:xfrm>
            <a:custGeom>
              <a:rect b="b" l="l" r="r" t="t"/>
              <a:pathLst>
                <a:path extrusionOk="0" h="120000" w="120000">
                  <a:moveTo>
                    <a:pt x="55661" y="3893"/>
                  </a:moveTo>
                  <a:cubicBezTo>
                    <a:pt x="78495" y="2126"/>
                    <a:pt x="100121" y="14385"/>
                    <a:pt x="110340" y="34890"/>
                  </a:cubicBezTo>
                  <a:cubicBezTo>
                    <a:pt x="120559" y="55395"/>
                    <a:pt x="117331" y="80051"/>
                    <a:pt x="102179" y="97232"/>
                  </a:cubicBezTo>
                  <a:lnTo>
                    <a:pt x="104759" y="99920"/>
                  </a:lnTo>
                  <a:lnTo>
                    <a:pt x="97022" y="98565"/>
                  </a:lnTo>
                  <a:lnTo>
                    <a:pt x="95699" y="90483"/>
                  </a:lnTo>
                  <a:lnTo>
                    <a:pt x="98279" y="93169"/>
                  </a:lnTo>
                  <a:cubicBezTo>
                    <a:pt x="111710" y="77632"/>
                    <a:pt x="114443" y="55512"/>
                    <a:pt x="105196" y="37166"/>
                  </a:cubicBezTo>
                  <a:cubicBezTo>
                    <a:pt x="95950" y="18821"/>
                    <a:pt x="76555" y="7880"/>
                    <a:pt x="56092" y="9466"/>
                  </a:cubicBezTo>
                  <a:close/>
                </a:path>
              </a:pathLst>
            </a:cu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61428" y="1160328"/>
              <a:ext cx="1578540" cy="1578540"/>
            </a:xfrm>
            <a:custGeom>
              <a:rect b="b" l="l" r="r" t="t"/>
              <a:pathLst>
                <a:path extrusionOk="0" h="120000" w="12000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5FDF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83109" y="54129"/>
              <a:ext cx="1701984" cy="1701984"/>
            </a:xfrm>
            <a:custGeom>
              <a:rect b="b" l="l" r="r" t="t"/>
              <a:pathLst>
                <a:path extrusionOk="0" h="120000" w="12000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F69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" name="Google Shape;1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1416988" y="1471167"/>
            <a:ext cx="3843336" cy="338613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24" name="Google Shape;124;p3"/>
          <p:cNvGrpSpPr/>
          <p:nvPr/>
        </p:nvGrpSpPr>
        <p:grpSpPr>
          <a:xfrm>
            <a:off x="1661739" y="1346912"/>
            <a:ext cx="3236497" cy="3436113"/>
            <a:chOff x="663324" y="-124255"/>
            <a:chExt cx="3236497" cy="3436113"/>
          </a:xfrm>
        </p:grpSpPr>
        <p:sp>
          <p:nvSpPr>
            <p:cNvPr id="125" name="Google Shape;125;p3"/>
            <p:cNvSpPr/>
            <p:nvPr/>
          </p:nvSpPr>
          <p:spPr>
            <a:xfrm>
              <a:off x="1869493" y="1388745"/>
              <a:ext cx="1697355" cy="1697355"/>
            </a:xfrm>
            <a:custGeom>
              <a:rect b="b" l="l" r="r" t="t"/>
              <a:pathLst>
                <a:path extrusionOk="0" h="120000" w="12000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49ACC5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2210737" y="1786342"/>
              <a:ext cx="1014867" cy="872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套件C</a:t>
              </a:r>
              <a:b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1.5版</a:t>
              </a:r>
              <a:endParaRPr b="1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68987" y="823976"/>
              <a:ext cx="1660347" cy="1561591"/>
            </a:xfrm>
            <a:custGeom>
              <a:rect b="b" l="l" r="r" t="t"/>
              <a:pathLst>
                <a:path extrusionOk="0" h="120000" w="120000">
                  <a:moveTo>
                    <a:pt x="90549" y="30393"/>
                  </a:moveTo>
                  <a:lnTo>
                    <a:pt x="106996" y="24384"/>
                  </a:lnTo>
                  <a:lnTo>
                    <a:pt x="113775" y="35835"/>
                  </a:lnTo>
                  <a:lnTo>
                    <a:pt x="101569" y="49005"/>
                  </a:lnTo>
                  <a:cubicBezTo>
                    <a:pt x="103571" y="56205"/>
                    <a:pt x="103571" y="63795"/>
                    <a:pt x="101569" y="70995"/>
                  </a:cubicBezTo>
                  <a:lnTo>
                    <a:pt x="113775" y="84165"/>
                  </a:lnTo>
                  <a:lnTo>
                    <a:pt x="106996" y="95616"/>
                  </a:lnTo>
                  <a:lnTo>
                    <a:pt x="90549" y="89607"/>
                  </a:lnTo>
                  <a:cubicBezTo>
                    <a:pt x="85156" y="94898"/>
                    <a:pt x="78415" y="98693"/>
                    <a:pt x="71020" y="100602"/>
                  </a:cubicBezTo>
                  <a:lnTo>
                    <a:pt x="67040" y="118602"/>
                  </a:lnTo>
                  <a:lnTo>
                    <a:pt x="52960" y="118602"/>
                  </a:lnTo>
                  <a:lnTo>
                    <a:pt x="48980" y="100602"/>
                  </a:lnTo>
                  <a:cubicBezTo>
                    <a:pt x="41585" y="98693"/>
                    <a:pt x="34844" y="94898"/>
                    <a:pt x="29451" y="89607"/>
                  </a:cubicBezTo>
                  <a:lnTo>
                    <a:pt x="13004" y="95616"/>
                  </a:lnTo>
                  <a:lnTo>
                    <a:pt x="6225" y="84165"/>
                  </a:lnTo>
                  <a:lnTo>
                    <a:pt x="18431" y="70995"/>
                  </a:lnTo>
                  <a:cubicBezTo>
                    <a:pt x="16429" y="63795"/>
                    <a:pt x="16429" y="56205"/>
                    <a:pt x="18431" y="49005"/>
                  </a:cubicBezTo>
                  <a:lnTo>
                    <a:pt x="6225" y="35835"/>
                  </a:lnTo>
                  <a:lnTo>
                    <a:pt x="13004" y="24384"/>
                  </a:lnTo>
                  <a:lnTo>
                    <a:pt x="29451" y="30393"/>
                  </a:lnTo>
                  <a:lnTo>
                    <a:pt x="29451" y="30393"/>
                  </a:lnTo>
                  <a:cubicBezTo>
                    <a:pt x="34844" y="25102"/>
                    <a:pt x="41585" y="21307"/>
                    <a:pt x="48980" y="19398"/>
                  </a:cubicBezTo>
                  <a:lnTo>
                    <a:pt x="52960" y="1398"/>
                  </a:lnTo>
                  <a:lnTo>
                    <a:pt x="67040" y="1398"/>
                  </a:lnTo>
                  <a:lnTo>
                    <a:pt x="71020" y="19398"/>
                  </a:lnTo>
                  <a:lnTo>
                    <a:pt x="71020" y="19398"/>
                  </a:lnTo>
                  <a:cubicBezTo>
                    <a:pt x="78415" y="21307"/>
                    <a:pt x="85156" y="25102"/>
                    <a:pt x="90549" y="30393"/>
                  </a:cubicBezTo>
                  <a:close/>
                </a:path>
              </a:pathLst>
            </a:custGeom>
            <a:solidFill>
              <a:srgbClr val="5FDF45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1076478" y="1219487"/>
              <a:ext cx="845365" cy="77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套件B</a:t>
              </a:r>
              <a:b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4.0版</a:t>
              </a:r>
              <a:endParaRPr b="1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 rot="-900000">
              <a:off x="1573353" y="135914"/>
              <a:ext cx="1209499" cy="1209499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F6944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1838632" y="401193"/>
              <a:ext cx="678942" cy="67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套件A</a:t>
              </a:r>
              <a:b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2.3版</a:t>
              </a:r>
              <a:endParaRPr b="1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727206" y="1139243"/>
              <a:ext cx="2172615" cy="2172615"/>
            </a:xfrm>
            <a:custGeom>
              <a:rect b="b" l="l" r="r" t="t"/>
              <a:pathLst>
                <a:path extrusionOk="0" h="120000" w="120000">
                  <a:moveTo>
                    <a:pt x="55690" y="3915"/>
                  </a:moveTo>
                  <a:lnTo>
                    <a:pt x="55690" y="3915"/>
                  </a:lnTo>
                  <a:cubicBezTo>
                    <a:pt x="78555" y="2158"/>
                    <a:pt x="100198" y="14458"/>
                    <a:pt x="110390" y="35001"/>
                  </a:cubicBezTo>
                  <a:cubicBezTo>
                    <a:pt x="120581" y="55544"/>
                    <a:pt x="117282" y="80218"/>
                    <a:pt x="102050" y="97361"/>
                  </a:cubicBezTo>
                  <a:lnTo>
                    <a:pt x="104631" y="100067"/>
                  </a:lnTo>
                  <a:lnTo>
                    <a:pt x="96882" y="98669"/>
                  </a:lnTo>
                  <a:lnTo>
                    <a:pt x="95572" y="90569"/>
                  </a:lnTo>
                  <a:lnTo>
                    <a:pt x="98153" y="93275"/>
                  </a:lnTo>
                  <a:lnTo>
                    <a:pt x="98153" y="93275"/>
                  </a:lnTo>
                  <a:cubicBezTo>
                    <a:pt x="111663" y="77784"/>
                    <a:pt x="114465" y="55663"/>
                    <a:pt x="105246" y="37293"/>
                  </a:cubicBezTo>
                  <a:cubicBezTo>
                    <a:pt x="96027" y="18922"/>
                    <a:pt x="76615" y="7950"/>
                    <a:pt x="56121" y="9524"/>
                  </a:cubicBezTo>
                  <a:close/>
                </a:path>
              </a:pathLst>
            </a:cu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63324" y="719173"/>
              <a:ext cx="1578540" cy="1578540"/>
            </a:xfrm>
            <a:custGeom>
              <a:rect b="b" l="l" r="r" t="t"/>
              <a:pathLst>
                <a:path extrusionOk="0" h="120000" w="12000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5FDF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293583" y="-124255"/>
              <a:ext cx="1701984" cy="1701984"/>
            </a:xfrm>
            <a:custGeom>
              <a:rect b="b" l="l" r="r" t="t"/>
              <a:pathLst>
                <a:path extrusionOk="0" h="120000" w="12000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F69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3"/>
          <p:cNvSpPr txBox="1"/>
          <p:nvPr/>
        </p:nvSpPr>
        <p:spPr>
          <a:xfrm>
            <a:off x="154015" y="2902626"/>
            <a:ext cx="114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先</a:t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5918498" y="1471167"/>
            <a:ext cx="3843336" cy="338613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9899038" y="2902626"/>
            <a:ext cx="11240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</a:t>
            </a:r>
            <a:endParaRPr/>
          </a:p>
        </p:txBody>
      </p:sp>
      <p:grpSp>
        <p:nvGrpSpPr>
          <p:cNvPr id="137" name="Google Shape;137;p3"/>
          <p:cNvGrpSpPr/>
          <p:nvPr/>
        </p:nvGrpSpPr>
        <p:grpSpPr>
          <a:xfrm>
            <a:off x="5918490" y="1677696"/>
            <a:ext cx="3739829" cy="3393807"/>
            <a:chOff x="461428" y="54129"/>
            <a:chExt cx="3739829" cy="3393807"/>
          </a:xfrm>
        </p:grpSpPr>
        <p:sp>
          <p:nvSpPr>
            <p:cNvPr id="138" name="Google Shape;138;p3"/>
            <p:cNvSpPr/>
            <p:nvPr/>
          </p:nvSpPr>
          <p:spPr>
            <a:xfrm>
              <a:off x="2183843" y="1388745"/>
              <a:ext cx="1697355" cy="1697355"/>
            </a:xfrm>
            <a:custGeom>
              <a:rect b="b" l="l" r="r" t="t"/>
              <a:pathLst>
                <a:path extrusionOk="0" h="120000" w="12000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2525087" y="1786342"/>
              <a:ext cx="1014867" cy="872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套件F</a:t>
              </a:r>
              <a:b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1.5版</a:t>
              </a:r>
              <a:endParaRPr b="1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53763" y="1242958"/>
              <a:ext cx="1567875" cy="1572010"/>
            </a:xfrm>
            <a:custGeom>
              <a:rect b="b" l="l" r="r" t="t"/>
              <a:pathLst>
                <a:path extrusionOk="0" h="120000" w="120000">
                  <a:moveTo>
                    <a:pt x="89790" y="30360"/>
                  </a:moveTo>
                  <a:lnTo>
                    <a:pt x="107502" y="25067"/>
                  </a:lnTo>
                  <a:lnTo>
                    <a:pt x="114029" y="36383"/>
                  </a:lnTo>
                  <a:lnTo>
                    <a:pt x="100535" y="48993"/>
                  </a:lnTo>
                  <a:lnTo>
                    <a:pt x="100535" y="48993"/>
                  </a:lnTo>
                  <a:cubicBezTo>
                    <a:pt x="102488" y="56201"/>
                    <a:pt x="102488" y="63799"/>
                    <a:pt x="100535" y="71007"/>
                  </a:cubicBezTo>
                  <a:lnTo>
                    <a:pt x="114029" y="83617"/>
                  </a:lnTo>
                  <a:lnTo>
                    <a:pt x="107502" y="94933"/>
                  </a:lnTo>
                  <a:lnTo>
                    <a:pt x="89790" y="89640"/>
                  </a:lnTo>
                  <a:cubicBezTo>
                    <a:pt x="84531" y="94938"/>
                    <a:pt x="77957" y="98737"/>
                    <a:pt x="70746" y="100648"/>
                  </a:cubicBezTo>
                  <a:lnTo>
                    <a:pt x="66514" y="118601"/>
                  </a:lnTo>
                  <a:lnTo>
                    <a:pt x="53486" y="118601"/>
                  </a:lnTo>
                  <a:lnTo>
                    <a:pt x="49254" y="100648"/>
                  </a:lnTo>
                  <a:cubicBezTo>
                    <a:pt x="42043" y="98737"/>
                    <a:pt x="35469" y="94938"/>
                    <a:pt x="30210" y="89640"/>
                  </a:cubicBezTo>
                  <a:lnTo>
                    <a:pt x="12498" y="94933"/>
                  </a:lnTo>
                  <a:lnTo>
                    <a:pt x="5971" y="83617"/>
                  </a:lnTo>
                  <a:lnTo>
                    <a:pt x="19465" y="71007"/>
                  </a:lnTo>
                  <a:lnTo>
                    <a:pt x="19465" y="71007"/>
                  </a:lnTo>
                  <a:cubicBezTo>
                    <a:pt x="17512" y="63799"/>
                    <a:pt x="17512" y="56201"/>
                    <a:pt x="19465" y="48993"/>
                  </a:cubicBezTo>
                  <a:lnTo>
                    <a:pt x="5971" y="36383"/>
                  </a:lnTo>
                  <a:lnTo>
                    <a:pt x="12498" y="25067"/>
                  </a:lnTo>
                  <a:lnTo>
                    <a:pt x="30210" y="30360"/>
                  </a:lnTo>
                  <a:cubicBezTo>
                    <a:pt x="35469" y="25062"/>
                    <a:pt x="42043" y="21263"/>
                    <a:pt x="49254" y="19352"/>
                  </a:cubicBezTo>
                  <a:lnTo>
                    <a:pt x="53486" y="1399"/>
                  </a:lnTo>
                  <a:lnTo>
                    <a:pt x="66514" y="1399"/>
                  </a:lnTo>
                  <a:lnTo>
                    <a:pt x="70746" y="19352"/>
                  </a:lnTo>
                  <a:lnTo>
                    <a:pt x="70746" y="19352"/>
                  </a:lnTo>
                  <a:cubicBezTo>
                    <a:pt x="77957" y="21263"/>
                    <a:pt x="84531" y="25062"/>
                    <a:pt x="89790" y="30360"/>
                  </a:cubicBezTo>
                  <a:close/>
                </a:path>
              </a:pathLst>
            </a:custGeom>
            <a:solidFill>
              <a:srgbClr val="5FDF45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1148480" y="1640671"/>
              <a:ext cx="778441" cy="776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套件B</a:t>
              </a:r>
              <a:b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4.0版</a:t>
              </a:r>
              <a:endParaRPr b="1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 rot="-900000">
              <a:off x="2662870" y="314295"/>
              <a:ext cx="1209499" cy="1209499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2928149" y="579574"/>
              <a:ext cx="678942" cy="67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套件D</a:t>
              </a:r>
              <a:b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6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2.0版</a:t>
              </a:r>
              <a:endParaRPr b="1" i="0" sz="1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 rot="4863902">
              <a:off x="2167400" y="1413047"/>
              <a:ext cx="1892304" cy="1904623"/>
            </a:xfrm>
            <a:custGeom>
              <a:rect b="b" l="l" r="r" t="t"/>
              <a:pathLst>
                <a:path extrusionOk="0" h="120000" w="120000">
                  <a:moveTo>
                    <a:pt x="55661" y="3893"/>
                  </a:moveTo>
                  <a:cubicBezTo>
                    <a:pt x="78495" y="2126"/>
                    <a:pt x="100121" y="14385"/>
                    <a:pt x="110340" y="34890"/>
                  </a:cubicBezTo>
                  <a:cubicBezTo>
                    <a:pt x="120559" y="55395"/>
                    <a:pt x="117331" y="80051"/>
                    <a:pt x="102179" y="97232"/>
                  </a:cubicBezTo>
                  <a:lnTo>
                    <a:pt x="104759" y="99920"/>
                  </a:lnTo>
                  <a:lnTo>
                    <a:pt x="97022" y="98565"/>
                  </a:lnTo>
                  <a:lnTo>
                    <a:pt x="95699" y="90483"/>
                  </a:lnTo>
                  <a:lnTo>
                    <a:pt x="98279" y="93169"/>
                  </a:lnTo>
                  <a:cubicBezTo>
                    <a:pt x="111710" y="77632"/>
                    <a:pt x="114443" y="55512"/>
                    <a:pt x="105196" y="37166"/>
                  </a:cubicBezTo>
                  <a:cubicBezTo>
                    <a:pt x="95950" y="18821"/>
                    <a:pt x="76555" y="7880"/>
                    <a:pt x="56092" y="9466"/>
                  </a:cubicBezTo>
                  <a:close/>
                </a:path>
              </a:pathLst>
            </a:cu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61428" y="1160328"/>
              <a:ext cx="1578540" cy="1578540"/>
            </a:xfrm>
            <a:custGeom>
              <a:rect b="b" l="l" r="r" t="t"/>
              <a:pathLst>
                <a:path extrusionOk="0" h="120000" w="12000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5FDF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83109" y="54129"/>
              <a:ext cx="1701984" cy="1701984"/>
            </a:xfrm>
            <a:custGeom>
              <a:rect b="b" l="l" r="r" t="t"/>
              <a:pathLst>
                <a:path extrusionOk="0" h="120000" w="12000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F69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3"/>
          <p:cNvSpPr/>
          <p:nvPr/>
        </p:nvSpPr>
        <p:spPr>
          <a:xfrm>
            <a:off x="2424639" y="3857313"/>
            <a:ext cx="4229100" cy="1871676"/>
          </a:xfrm>
          <a:custGeom>
            <a:rect b="b" l="l" r="r" t="t"/>
            <a:pathLst>
              <a:path extrusionOk="0" h="1871676" w="4229100">
                <a:moveTo>
                  <a:pt x="4229100" y="557213"/>
                </a:moveTo>
                <a:cubicBezTo>
                  <a:pt x="3702843" y="1107281"/>
                  <a:pt x="3638551" y="1597819"/>
                  <a:pt x="3071813" y="1771650"/>
                </a:cubicBezTo>
                <a:cubicBezTo>
                  <a:pt x="2505075" y="1945481"/>
                  <a:pt x="1340644" y="1895475"/>
                  <a:pt x="828675" y="1600200"/>
                </a:cubicBezTo>
                <a:cubicBezTo>
                  <a:pt x="316706" y="1304925"/>
                  <a:pt x="138112" y="266700"/>
                  <a:pt x="0" y="0"/>
                </a:cubicBezTo>
                <a:lnTo>
                  <a:pt x="0" y="0"/>
                </a:lnTo>
              </a:path>
            </a:pathLst>
          </a:custGeom>
          <a:noFill/>
          <a:ln cap="flat" cmpd="sng" w="2540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773666" y="3662871"/>
            <a:ext cx="1435895" cy="1422736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836626" y="5131000"/>
            <a:ext cx="14061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卡住了!!</a:t>
            </a:r>
            <a:endParaRPr b="1" sz="2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724992" y="467263"/>
            <a:ext cx="10387012" cy="781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為何需要安裝虛擬環境 ? </a:t>
            </a:r>
            <a:r>
              <a:rPr b="1" lang="zh-TW" sz="3600" u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(未設虛擬環境)</a:t>
            </a:r>
            <a:endParaRPr b="1" sz="3600" u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/>
          <p:nvPr/>
        </p:nvSpPr>
        <p:spPr>
          <a:xfrm>
            <a:off x="877426" y="1518478"/>
            <a:ext cx="3843336" cy="338613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913088" y="469374"/>
            <a:ext cx="10387012" cy="781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為何需要安裝虛擬環境 ? </a:t>
            </a:r>
            <a:r>
              <a:rPr b="1" lang="zh-TW" sz="3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(架設虛擬環境)</a:t>
            </a:r>
            <a:endParaRPr b="1" sz="3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58" name="Google Shape;158;p4"/>
          <p:cNvGrpSpPr/>
          <p:nvPr/>
        </p:nvGrpSpPr>
        <p:grpSpPr>
          <a:xfrm>
            <a:off x="1122177" y="1394223"/>
            <a:ext cx="3236497" cy="3436113"/>
            <a:chOff x="663324" y="-124255"/>
            <a:chExt cx="3236497" cy="3436113"/>
          </a:xfrm>
        </p:grpSpPr>
        <p:sp>
          <p:nvSpPr>
            <p:cNvPr id="159" name="Google Shape;159;p4"/>
            <p:cNvSpPr/>
            <p:nvPr/>
          </p:nvSpPr>
          <p:spPr>
            <a:xfrm>
              <a:off x="1869493" y="1388745"/>
              <a:ext cx="1697355" cy="1697355"/>
            </a:xfrm>
            <a:custGeom>
              <a:rect b="b" l="l" r="r" t="t"/>
              <a:pathLst>
                <a:path extrusionOk="0" h="120000" w="12000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49ACC5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2210737" y="1786342"/>
              <a:ext cx="1014867" cy="872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套件C</a:t>
              </a:r>
              <a:b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1.5版</a:t>
              </a:r>
              <a:endParaRPr b="1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881941" y="987552"/>
              <a:ext cx="1234440" cy="1234440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5FDF45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 txBox="1"/>
            <p:nvPr/>
          </p:nvSpPr>
          <p:spPr>
            <a:xfrm>
              <a:off x="1192715" y="1300204"/>
              <a:ext cx="612892" cy="609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套件B</a:t>
              </a:r>
              <a:b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3.0版</a:t>
              </a:r>
              <a:endParaRPr b="1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 rot="-900000">
              <a:off x="1573353" y="135914"/>
              <a:ext cx="1209499" cy="1209499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F6944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1838632" y="401193"/>
              <a:ext cx="678942" cy="67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套件A</a:t>
              </a:r>
              <a:b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2.3版</a:t>
              </a:r>
              <a:endParaRPr b="1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727206" y="1139243"/>
              <a:ext cx="2172615" cy="2172615"/>
            </a:xfrm>
            <a:custGeom>
              <a:rect b="b" l="l" r="r" t="t"/>
              <a:pathLst>
                <a:path extrusionOk="0" h="120000" w="120000">
                  <a:moveTo>
                    <a:pt x="55690" y="3915"/>
                  </a:moveTo>
                  <a:lnTo>
                    <a:pt x="55690" y="3915"/>
                  </a:lnTo>
                  <a:cubicBezTo>
                    <a:pt x="78555" y="2158"/>
                    <a:pt x="100198" y="14458"/>
                    <a:pt x="110390" y="35001"/>
                  </a:cubicBezTo>
                  <a:cubicBezTo>
                    <a:pt x="120581" y="55544"/>
                    <a:pt x="117282" y="80218"/>
                    <a:pt x="102050" y="97361"/>
                  </a:cubicBezTo>
                  <a:lnTo>
                    <a:pt x="104631" y="100067"/>
                  </a:lnTo>
                  <a:lnTo>
                    <a:pt x="96882" y="98669"/>
                  </a:lnTo>
                  <a:lnTo>
                    <a:pt x="95572" y="90569"/>
                  </a:lnTo>
                  <a:lnTo>
                    <a:pt x="98153" y="93275"/>
                  </a:lnTo>
                  <a:lnTo>
                    <a:pt x="98153" y="93275"/>
                  </a:lnTo>
                  <a:cubicBezTo>
                    <a:pt x="111663" y="77784"/>
                    <a:pt x="114465" y="55663"/>
                    <a:pt x="105246" y="37293"/>
                  </a:cubicBezTo>
                  <a:cubicBezTo>
                    <a:pt x="96027" y="18922"/>
                    <a:pt x="76615" y="7950"/>
                    <a:pt x="56121" y="9524"/>
                  </a:cubicBezTo>
                  <a:close/>
                </a:path>
              </a:pathLst>
            </a:cu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63324" y="719173"/>
              <a:ext cx="1578540" cy="1578540"/>
            </a:xfrm>
            <a:custGeom>
              <a:rect b="b" l="l" r="r" t="t"/>
              <a:pathLst>
                <a:path extrusionOk="0" h="120000" w="12000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5FDF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1293583" y="-124255"/>
              <a:ext cx="1701984" cy="1701984"/>
            </a:xfrm>
            <a:custGeom>
              <a:rect b="b" l="l" r="r" t="t"/>
              <a:pathLst>
                <a:path extrusionOk="0" h="120000" w="12000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F69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4"/>
          <p:cNvSpPr txBox="1"/>
          <p:nvPr/>
        </p:nvSpPr>
        <p:spPr>
          <a:xfrm>
            <a:off x="917273" y="3900320"/>
            <a:ext cx="1140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專案X</a:t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231978" y="1518478"/>
            <a:ext cx="3843336" cy="33861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0C94A"/>
              </a:gs>
              <a:gs pos="100000">
                <a:srgbClr val="DBFF9C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6542307" y="1667154"/>
            <a:ext cx="112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專案Y</a:t>
            </a:r>
            <a:endParaRPr/>
          </a:p>
        </p:txBody>
      </p:sp>
      <p:pic>
        <p:nvPicPr>
          <p:cNvPr descr="磚牆(磚製造的牆):砌築材料,組砌方式,強度和穩定性,構造處理,展望,_中文百科全書"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31440" r="25559" t="0"/>
          <a:stretch/>
        </p:blipFill>
        <p:spPr>
          <a:xfrm>
            <a:off x="4937793" y="1411593"/>
            <a:ext cx="1041531" cy="382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/>
        </p:nvSpPr>
        <p:spPr>
          <a:xfrm>
            <a:off x="1749768" y="4940841"/>
            <a:ext cx="20986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虛擬環境X</a:t>
            </a:r>
            <a:endParaRPr b="1"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7104320" y="4904616"/>
            <a:ext cx="20794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虛擬環境Y</a:t>
            </a:r>
            <a:endParaRPr b="1"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74" name="Google Shape;174;p4"/>
          <p:cNvGrpSpPr/>
          <p:nvPr/>
        </p:nvGrpSpPr>
        <p:grpSpPr>
          <a:xfrm>
            <a:off x="6318554" y="1677696"/>
            <a:ext cx="3739829" cy="3393807"/>
            <a:chOff x="461428" y="54129"/>
            <a:chExt cx="3739829" cy="3393807"/>
          </a:xfrm>
        </p:grpSpPr>
        <p:sp>
          <p:nvSpPr>
            <p:cNvPr id="175" name="Google Shape;175;p4"/>
            <p:cNvSpPr/>
            <p:nvPr/>
          </p:nvSpPr>
          <p:spPr>
            <a:xfrm>
              <a:off x="2183843" y="1388745"/>
              <a:ext cx="1697355" cy="1697355"/>
            </a:xfrm>
            <a:custGeom>
              <a:rect b="b" l="l" r="r" t="t"/>
              <a:pathLst>
                <a:path extrusionOk="0" h="120000" w="12000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C4BD97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2525087" y="1786342"/>
              <a:ext cx="1014867" cy="872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套件F</a:t>
              </a:r>
              <a:b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1.5版</a:t>
              </a:r>
              <a:endParaRPr b="1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753763" y="1242958"/>
              <a:ext cx="1567875" cy="1572010"/>
            </a:xfrm>
            <a:custGeom>
              <a:rect b="b" l="l" r="r" t="t"/>
              <a:pathLst>
                <a:path extrusionOk="0" h="120000" w="120000">
                  <a:moveTo>
                    <a:pt x="89790" y="30360"/>
                  </a:moveTo>
                  <a:lnTo>
                    <a:pt x="107502" y="25067"/>
                  </a:lnTo>
                  <a:lnTo>
                    <a:pt x="114029" y="36383"/>
                  </a:lnTo>
                  <a:lnTo>
                    <a:pt x="100535" y="48993"/>
                  </a:lnTo>
                  <a:lnTo>
                    <a:pt x="100535" y="48993"/>
                  </a:lnTo>
                  <a:cubicBezTo>
                    <a:pt x="102488" y="56201"/>
                    <a:pt x="102488" y="63799"/>
                    <a:pt x="100535" y="71007"/>
                  </a:cubicBezTo>
                  <a:lnTo>
                    <a:pt x="114029" y="83617"/>
                  </a:lnTo>
                  <a:lnTo>
                    <a:pt x="107502" y="94933"/>
                  </a:lnTo>
                  <a:lnTo>
                    <a:pt x="89790" y="89640"/>
                  </a:lnTo>
                  <a:cubicBezTo>
                    <a:pt x="84531" y="94938"/>
                    <a:pt x="77957" y="98737"/>
                    <a:pt x="70746" y="100648"/>
                  </a:cubicBezTo>
                  <a:lnTo>
                    <a:pt x="66514" y="118601"/>
                  </a:lnTo>
                  <a:lnTo>
                    <a:pt x="53486" y="118601"/>
                  </a:lnTo>
                  <a:lnTo>
                    <a:pt x="49254" y="100648"/>
                  </a:lnTo>
                  <a:cubicBezTo>
                    <a:pt x="42043" y="98737"/>
                    <a:pt x="35469" y="94938"/>
                    <a:pt x="30210" y="89640"/>
                  </a:cubicBezTo>
                  <a:lnTo>
                    <a:pt x="12498" y="94933"/>
                  </a:lnTo>
                  <a:lnTo>
                    <a:pt x="5971" y="83617"/>
                  </a:lnTo>
                  <a:lnTo>
                    <a:pt x="19465" y="71007"/>
                  </a:lnTo>
                  <a:lnTo>
                    <a:pt x="19465" y="71007"/>
                  </a:lnTo>
                  <a:cubicBezTo>
                    <a:pt x="17512" y="63799"/>
                    <a:pt x="17512" y="56201"/>
                    <a:pt x="19465" y="48993"/>
                  </a:cubicBezTo>
                  <a:lnTo>
                    <a:pt x="5971" y="36383"/>
                  </a:lnTo>
                  <a:lnTo>
                    <a:pt x="12498" y="25067"/>
                  </a:lnTo>
                  <a:lnTo>
                    <a:pt x="30210" y="30360"/>
                  </a:lnTo>
                  <a:cubicBezTo>
                    <a:pt x="35469" y="25062"/>
                    <a:pt x="42043" y="21263"/>
                    <a:pt x="49254" y="19352"/>
                  </a:cubicBezTo>
                  <a:lnTo>
                    <a:pt x="53486" y="1399"/>
                  </a:lnTo>
                  <a:lnTo>
                    <a:pt x="66514" y="1399"/>
                  </a:lnTo>
                  <a:lnTo>
                    <a:pt x="70746" y="19352"/>
                  </a:lnTo>
                  <a:lnTo>
                    <a:pt x="70746" y="19352"/>
                  </a:lnTo>
                  <a:cubicBezTo>
                    <a:pt x="77957" y="21263"/>
                    <a:pt x="84531" y="25062"/>
                    <a:pt x="89790" y="30360"/>
                  </a:cubicBezTo>
                  <a:close/>
                </a:path>
              </a:pathLst>
            </a:custGeom>
            <a:solidFill>
              <a:srgbClr val="5FDF45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1148480" y="1640671"/>
              <a:ext cx="778441" cy="776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套件B</a:t>
              </a:r>
              <a:b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4.0版</a:t>
              </a:r>
              <a:endParaRPr b="1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-900000">
              <a:off x="2662870" y="314295"/>
              <a:ext cx="1209499" cy="1209499"/>
            </a:xfrm>
            <a:custGeom>
              <a:rect b="b" l="l" r="r" t="t"/>
              <a:pathLst>
                <a:path extrusionOk="0" h="120000" w="12000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2928149" y="579574"/>
              <a:ext cx="678942" cy="678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套件D</a:t>
              </a:r>
              <a:b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lang="zh-TW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2.0版</a:t>
              </a:r>
              <a:endParaRPr b="1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 rot="4863902">
              <a:off x="2167400" y="1413047"/>
              <a:ext cx="1892304" cy="1904623"/>
            </a:xfrm>
            <a:custGeom>
              <a:rect b="b" l="l" r="r" t="t"/>
              <a:pathLst>
                <a:path extrusionOk="0" h="120000" w="120000">
                  <a:moveTo>
                    <a:pt x="55661" y="3893"/>
                  </a:moveTo>
                  <a:cubicBezTo>
                    <a:pt x="78495" y="2126"/>
                    <a:pt x="100121" y="14385"/>
                    <a:pt x="110340" y="34890"/>
                  </a:cubicBezTo>
                  <a:cubicBezTo>
                    <a:pt x="120559" y="55395"/>
                    <a:pt x="117331" y="80051"/>
                    <a:pt x="102179" y="97232"/>
                  </a:cubicBezTo>
                  <a:lnTo>
                    <a:pt x="104759" y="99920"/>
                  </a:lnTo>
                  <a:lnTo>
                    <a:pt x="97022" y="98565"/>
                  </a:lnTo>
                  <a:lnTo>
                    <a:pt x="95699" y="90483"/>
                  </a:lnTo>
                  <a:lnTo>
                    <a:pt x="98279" y="93169"/>
                  </a:lnTo>
                  <a:cubicBezTo>
                    <a:pt x="111710" y="77632"/>
                    <a:pt x="114443" y="55512"/>
                    <a:pt x="105196" y="37166"/>
                  </a:cubicBezTo>
                  <a:cubicBezTo>
                    <a:pt x="95950" y="18821"/>
                    <a:pt x="76555" y="7880"/>
                    <a:pt x="56092" y="9466"/>
                  </a:cubicBezTo>
                  <a:close/>
                </a:path>
              </a:pathLst>
            </a:cu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61428" y="1160328"/>
              <a:ext cx="1578540" cy="1578540"/>
            </a:xfrm>
            <a:custGeom>
              <a:rect b="b" l="l" r="r" t="t"/>
              <a:pathLst>
                <a:path extrusionOk="0" h="120000" w="12000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5FDF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383109" y="54129"/>
              <a:ext cx="1701984" cy="1701984"/>
            </a:xfrm>
            <a:custGeom>
              <a:rect b="b" l="l" r="r" t="t"/>
              <a:pathLst>
                <a:path extrusionOk="0" h="120000" w="12000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F69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4" name="Google Shape;18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/>
        </p:nvSpPr>
        <p:spPr>
          <a:xfrm>
            <a:off x="871539" y="589494"/>
            <a:ext cx="10387012" cy="781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架設虛擬環境特點</a:t>
            </a:r>
            <a:endParaRPr/>
          </a:p>
        </p:txBody>
      </p:sp>
      <p:sp>
        <p:nvSpPr>
          <p:cNvPr id="190" name="Google Shape;190;p5"/>
          <p:cNvSpPr txBox="1"/>
          <p:nvPr/>
        </p:nvSpPr>
        <p:spPr>
          <a:xfrm>
            <a:off x="871539" y="1656293"/>
            <a:ext cx="10387012" cy="358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189" lvl="0" marL="4571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不同的虛擬環境所安裝的套件程式，彼此</a:t>
            </a:r>
            <a:r>
              <a:rPr b="1" lang="zh-TW" sz="2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不會產生相依干擾</a:t>
            </a: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189" lvl="0" marL="457189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不同的虛擬環境即便安裝相同的套件程式，但彼此不會共用，因此</a:t>
            </a:r>
            <a:r>
              <a:rPr b="1" lang="zh-TW" sz="2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損耗較多的儲存空間。</a:t>
            </a:r>
            <a:endParaRPr b="1" sz="2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189" lvl="0" marL="457189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在不同的虛擬環境開發下的程式，</a:t>
            </a:r>
            <a:r>
              <a:rPr b="1" lang="zh-TW" sz="2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專案可能無法互通運作</a:t>
            </a: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189" lvl="0" marL="457189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「虛擬環境」有別於「虛擬機器」：</a:t>
            </a:r>
            <a:b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2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虛擬環境</a:t>
            </a: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是在</a:t>
            </a:r>
            <a:r>
              <a:rPr b="1" lang="zh-TW" sz="2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一個作業系統中切分出不同的專案執行的環境</a:t>
            </a: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b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26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虛擬機器</a:t>
            </a: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是在</a:t>
            </a:r>
            <a:r>
              <a:rPr b="1" lang="zh-TW" sz="260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一個電腦硬體設備中，同時執行兩種以上的作業系統</a:t>
            </a:r>
            <a:r>
              <a:rPr lang="zh-TW" sz="2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2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1" name="Google Shape;19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/>
        </p:nvSpPr>
        <p:spPr>
          <a:xfrm>
            <a:off x="2686051" y="919923"/>
            <a:ext cx="7691768" cy="781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b="1"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 Anaconda 虛擬環境套裝軟體</a:t>
            </a:r>
            <a:endParaRPr b="1" sz="3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7" name="Google Shape;197;p6"/>
          <p:cNvPicPr preferRelativeResize="0"/>
          <p:nvPr/>
        </p:nvPicPr>
        <p:blipFill rotWithShape="1">
          <a:blip r:embed="rId3">
            <a:alphaModFix/>
          </a:blip>
          <a:srcRect b="46840" l="2746" r="72987" t="23695"/>
          <a:stretch/>
        </p:blipFill>
        <p:spPr>
          <a:xfrm>
            <a:off x="890834" y="729644"/>
            <a:ext cx="1795217" cy="116161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4">
            <a:alphaModFix/>
          </a:blip>
          <a:srcRect b="19321" l="3148" r="10872" t="23603"/>
          <a:stretch/>
        </p:blipFill>
        <p:spPr>
          <a:xfrm>
            <a:off x="471486" y="1891255"/>
            <a:ext cx="11010571" cy="389518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609521" y="293969"/>
            <a:ext cx="10971372" cy="781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安裝Anaconda環境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1742603" y="1075201"/>
            <a:ext cx="8732521" cy="3801328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/>
          <a:p>
            <a:pPr indent="-457189" lvl="0" marL="45718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https://www.anaconda.com/products/individual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4139" lvl="0" marL="457189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2603" y="1674087"/>
            <a:ext cx="7599439" cy="351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609521" y="735656"/>
            <a:ext cx="10971372" cy="781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檢查電腦作業系統類型 - 64位元 / X64處理器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2425126" y="1389888"/>
            <a:ext cx="6553279" cy="4356605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rmAutofit/>
          </a:bodyPr>
          <a:lstStyle/>
          <a:p>
            <a:pPr indent="-457189" lvl="0" marL="45718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[開始]點選右鍵🡪[系統]🡪查看[系統類型]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14" name="Google Shape;214;p8"/>
          <p:cNvGrpSpPr/>
          <p:nvPr/>
        </p:nvGrpSpPr>
        <p:grpSpPr>
          <a:xfrm>
            <a:off x="2643486" y="1918614"/>
            <a:ext cx="5700935" cy="3542386"/>
            <a:chOff x="827881" y="1918614"/>
            <a:chExt cx="6981095" cy="4367918"/>
          </a:xfrm>
        </p:grpSpPr>
        <p:pic>
          <p:nvPicPr>
            <p:cNvPr id="215" name="Google Shape;21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7881" y="1918614"/>
              <a:ext cx="6981095" cy="4367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8"/>
            <p:cNvSpPr/>
            <p:nvPr/>
          </p:nvSpPr>
          <p:spPr>
            <a:xfrm>
              <a:off x="3511296" y="5111496"/>
              <a:ext cx="3017520" cy="192024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7" name="Google Shape;21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>
            <p:ph type="title"/>
          </p:nvPr>
        </p:nvSpPr>
        <p:spPr>
          <a:xfrm>
            <a:off x="466413" y="348095"/>
            <a:ext cx="10971372" cy="781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按照電腦系統類型下載軟體</a:t>
            </a:r>
            <a:endParaRPr sz="3600"/>
          </a:p>
        </p:txBody>
      </p:sp>
      <p:pic>
        <p:nvPicPr>
          <p:cNvPr descr="https://image.cavedu.com/media/2018/09/00_2020.jpg" id="223" name="Google Shape;2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983" y="1180405"/>
            <a:ext cx="5566210" cy="344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7923" y="1180405"/>
            <a:ext cx="4560506" cy="353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/>
          <p:nvPr/>
        </p:nvSpPr>
        <p:spPr>
          <a:xfrm>
            <a:off x="5657924" y="2720986"/>
            <a:ext cx="802467" cy="6400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9419632" y="4296802"/>
            <a:ext cx="796544" cy="41690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7118" y="176916"/>
            <a:ext cx="1899965" cy="7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2018-03-02T10:42:12Z</dcterms:created>
  <dc:creator>Wu Sherry</dc:creator>
</cp:coreProperties>
</file>