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9575" cx="12190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1">
          <p15:clr>
            <a:srgbClr val="000000"/>
          </p15:clr>
        </p15:guide>
        <p15:guide id="4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5" roundtripDataSignature="AMtx7mhhTSpDh5AmW+2u3T3TgYE6wOp4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161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6f8f4da29_1_14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6f8f4da29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e6f8f4da29_1_1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6f8f4da29_1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e6f8f4da29_1_36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6f8f4da29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e6f8f4da29_1_23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6f8f4da29_1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e6f8f4da29_1_45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6f8f4da29_1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e6f8f4da29_1_53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99bfab120_0_2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99bfab12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e99bfab120_0_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99bfab1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e99bfab120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99bfab12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e99bfab120_0_2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99bfab12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e99bfab120_0_3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>
  <p:cSld name="標題投影片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493" y="-116113"/>
            <a:ext cx="12300093" cy="709748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50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0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0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" name="Google Shape;21;p50"/>
          <p:cNvSpPr txBox="1"/>
          <p:nvPr>
            <p:ph type="ctrTitle"/>
          </p:nvPr>
        </p:nvSpPr>
        <p:spPr>
          <a:xfrm>
            <a:off x="914281" y="3229724"/>
            <a:ext cx="10361851" cy="1015178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0"/>
          <p:cNvSpPr txBox="1"/>
          <p:nvPr>
            <p:ph idx="1" type="subTitle"/>
          </p:nvPr>
        </p:nvSpPr>
        <p:spPr>
          <a:xfrm>
            <a:off x="1828562" y="4374046"/>
            <a:ext cx="8533289" cy="611859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lvl="0" algn="ctr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888888"/>
              </a:buClr>
              <a:buSzPts val="4300"/>
              <a:buNone/>
              <a:defRPr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888888"/>
              </a:buClr>
              <a:buSzPts val="37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9"/>
          <p:cNvSpPr txBox="1"/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9"/>
          <p:cNvSpPr txBox="1"/>
          <p:nvPr>
            <p:ph idx="1" type="body"/>
          </p:nvPr>
        </p:nvSpPr>
        <p:spPr>
          <a:xfrm rot="5400000">
            <a:off x="3831701" y="-1621609"/>
            <a:ext cx="4527011" cy="109713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9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9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9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0"/>
          <p:cNvSpPr txBox="1"/>
          <p:nvPr>
            <p:ph type="title"/>
          </p:nvPr>
        </p:nvSpPr>
        <p:spPr>
          <a:xfrm rot="5400000">
            <a:off x="7283031" y="1829721"/>
            <a:ext cx="5852880" cy="2742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0"/>
          <p:cNvSpPr txBox="1"/>
          <p:nvPr>
            <p:ph idx="1" type="body"/>
          </p:nvPr>
        </p:nvSpPr>
        <p:spPr>
          <a:xfrm rot="5400000">
            <a:off x="1695758" y="-811536"/>
            <a:ext cx="5852880" cy="8025355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60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0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0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頭 1">
  <p:cSld name="SECTION_HEADER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6f8f4da29_1_213"/>
          <p:cNvSpPr txBox="1"/>
          <p:nvPr>
            <p:ph type="title"/>
          </p:nvPr>
        </p:nvSpPr>
        <p:spPr>
          <a:xfrm>
            <a:off x="962959" y="4407922"/>
            <a:ext cx="103617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75" lIns="121900" spcFirstLastPara="1" rIns="121900" wrap="square" tIns="609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  <a:defRPr b="1" sz="53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e6f8f4da29_1_213"/>
          <p:cNvSpPr txBox="1"/>
          <p:nvPr>
            <p:ph idx="1" type="body"/>
          </p:nvPr>
        </p:nvSpPr>
        <p:spPr>
          <a:xfrm>
            <a:off x="962959" y="2907386"/>
            <a:ext cx="103617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75" lIns="121900" spcFirstLastPara="1" rIns="121900" wrap="square" tIns="60975">
            <a:normAutofit/>
          </a:bodyPr>
          <a:lstStyle>
            <a:lvl1pPr indent="-228600" lvl="0" marL="4572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27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9" name="Google Shape;89;ge6f8f4da29_1_213"/>
          <p:cNvSpPr txBox="1"/>
          <p:nvPr>
            <p:ph idx="10" type="dt"/>
          </p:nvPr>
        </p:nvSpPr>
        <p:spPr>
          <a:xfrm>
            <a:off x="609521" y="6357822"/>
            <a:ext cx="28443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75" lIns="121900" spcFirstLastPara="1" rIns="121900" wrap="square" tIns="609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90" name="Google Shape;90;ge6f8f4da29_1_213"/>
          <p:cNvSpPr txBox="1"/>
          <p:nvPr>
            <p:ph idx="11" type="ftr"/>
          </p:nvPr>
        </p:nvSpPr>
        <p:spPr>
          <a:xfrm>
            <a:off x="4165058" y="6357822"/>
            <a:ext cx="3860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75" lIns="121900" spcFirstLastPara="1" rIns="121900" wrap="square" tIns="609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91" name="Google Shape;91;ge6f8f4da29_1_213"/>
          <p:cNvSpPr txBox="1"/>
          <p:nvPr>
            <p:ph idx="12" type="sldNum"/>
          </p:nvPr>
        </p:nvSpPr>
        <p:spPr>
          <a:xfrm>
            <a:off x="8736463" y="6357822"/>
            <a:ext cx="28443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75" lIns="121900" spcFirstLastPara="1" rIns="121900" wrap="square" tIns="609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>
  <p:cSld name="標題及物件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1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1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1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7" name="Google Shape;27;p51"/>
          <p:cNvSpPr txBox="1"/>
          <p:nvPr>
            <p:ph type="title"/>
          </p:nvPr>
        </p:nvSpPr>
        <p:spPr>
          <a:xfrm>
            <a:off x="609521" y="1333809"/>
            <a:ext cx="10971372" cy="781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None/>
              <a:defRPr b="1" i="0" sz="53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1"/>
          <p:cNvSpPr txBox="1"/>
          <p:nvPr>
            <p:ph idx="1" type="body"/>
          </p:nvPr>
        </p:nvSpPr>
        <p:spPr>
          <a:xfrm>
            <a:off x="609521" y="2371216"/>
            <a:ext cx="10971372" cy="3375277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indent="-501650" lvl="0" marL="4572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indent="-463550" lvl="1" marL="91440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–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400050" lvl="3" marL="18288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400050" lvl="4" marL="22860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2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2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2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3"/>
          <p:cNvSpPr txBox="1"/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3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3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3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頭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4"/>
          <p:cNvSpPr txBox="1"/>
          <p:nvPr>
            <p:ph type="title"/>
          </p:nvPr>
        </p:nvSpPr>
        <p:spPr>
          <a:xfrm>
            <a:off x="962959" y="4407922"/>
            <a:ext cx="10361851" cy="136239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  <a:defRPr b="1" sz="53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4"/>
          <p:cNvSpPr txBox="1"/>
          <p:nvPr>
            <p:ph idx="1" type="body"/>
          </p:nvPr>
        </p:nvSpPr>
        <p:spPr>
          <a:xfrm>
            <a:off x="962959" y="2907386"/>
            <a:ext cx="10361851" cy="1500534"/>
          </a:xfrm>
          <a:prstGeom prst="rect">
            <a:avLst/>
          </a:prstGeom>
          <a:noFill/>
          <a:ln>
            <a:noFill/>
          </a:ln>
        </p:spPr>
        <p:txBody>
          <a:bodyPr anchorCtr="0" anchor="b" bIns="60950" lIns="121900" spcFirstLastPara="1" rIns="121900" wrap="square" tIns="609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27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54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4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4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5"/>
          <p:cNvSpPr txBox="1"/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5"/>
          <p:cNvSpPr txBox="1"/>
          <p:nvPr>
            <p:ph idx="1" type="body"/>
          </p:nvPr>
        </p:nvSpPr>
        <p:spPr>
          <a:xfrm>
            <a:off x="609521" y="1600572"/>
            <a:ext cx="5384099" cy="4527011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indent="-463550" lvl="0" marL="45720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indent="-431800" lvl="1" marL="9144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indent="-400050" lvl="2" marL="13716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indent="-3810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47" name="Google Shape;47;p55"/>
          <p:cNvSpPr txBox="1"/>
          <p:nvPr>
            <p:ph idx="2" type="body"/>
          </p:nvPr>
        </p:nvSpPr>
        <p:spPr>
          <a:xfrm>
            <a:off x="6196793" y="1600572"/>
            <a:ext cx="5384099" cy="4527011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indent="-463550" lvl="0" marL="45720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indent="-431800" lvl="1" marL="9144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indent="-400050" lvl="2" marL="13716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indent="-3810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48" name="Google Shape;48;p55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5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5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6"/>
          <p:cNvSpPr txBox="1"/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6"/>
          <p:cNvSpPr txBox="1"/>
          <p:nvPr>
            <p:ph idx="1" type="body"/>
          </p:nvPr>
        </p:nvSpPr>
        <p:spPr>
          <a:xfrm>
            <a:off x="609521" y="1535469"/>
            <a:ext cx="5386216" cy="639911"/>
          </a:xfrm>
          <a:prstGeom prst="rect">
            <a:avLst/>
          </a:prstGeom>
          <a:noFill/>
          <a:ln>
            <a:noFill/>
          </a:ln>
        </p:spPr>
        <p:txBody>
          <a:bodyPr anchorCtr="0" anchor="b" bIns="60950" lIns="121900" spcFirstLastPara="1" rIns="121900" wrap="square" tIns="609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1pPr>
            <a:lvl2pPr indent="-228600" lvl="1" marL="9144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2pPr>
            <a:lvl3pPr indent="-228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3pPr>
            <a:lvl4pPr indent="-228600" lvl="3" marL="1828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4pPr>
            <a:lvl5pPr indent="-228600" lvl="4" marL="22860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5pPr>
            <a:lvl6pPr indent="-228600" lvl="5" marL="2743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6pPr>
            <a:lvl7pPr indent="-228600" lvl="6" marL="3200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7pPr>
            <a:lvl8pPr indent="-228600" lvl="7" marL="3657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8pPr>
            <a:lvl9pPr indent="-228600" lvl="8" marL="4114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9pPr>
          </a:lstStyle>
          <a:p/>
        </p:txBody>
      </p:sp>
      <p:sp>
        <p:nvSpPr>
          <p:cNvPr id="54" name="Google Shape;54;p56"/>
          <p:cNvSpPr txBox="1"/>
          <p:nvPr>
            <p:ph idx="2" type="body"/>
          </p:nvPr>
        </p:nvSpPr>
        <p:spPr>
          <a:xfrm>
            <a:off x="609521" y="2175378"/>
            <a:ext cx="5386216" cy="3952203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0050" lvl="1" marL="9144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61950" lvl="3" marL="1828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indent="-361950" lvl="4" marL="22860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indent="-361950" lvl="5" marL="2743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55" name="Google Shape;55;p56"/>
          <p:cNvSpPr txBox="1"/>
          <p:nvPr>
            <p:ph idx="3" type="body"/>
          </p:nvPr>
        </p:nvSpPr>
        <p:spPr>
          <a:xfrm>
            <a:off x="6192562" y="1535469"/>
            <a:ext cx="5388332" cy="639911"/>
          </a:xfrm>
          <a:prstGeom prst="rect">
            <a:avLst/>
          </a:prstGeom>
          <a:noFill/>
          <a:ln>
            <a:noFill/>
          </a:ln>
        </p:spPr>
        <p:txBody>
          <a:bodyPr anchorCtr="0" anchor="b" bIns="60950" lIns="121900" spcFirstLastPara="1" rIns="121900" wrap="square" tIns="609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1pPr>
            <a:lvl2pPr indent="-228600" lvl="1" marL="9144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2pPr>
            <a:lvl3pPr indent="-228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3pPr>
            <a:lvl4pPr indent="-228600" lvl="3" marL="1828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4pPr>
            <a:lvl5pPr indent="-228600" lvl="4" marL="22860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5pPr>
            <a:lvl6pPr indent="-228600" lvl="5" marL="2743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6pPr>
            <a:lvl7pPr indent="-228600" lvl="6" marL="3200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7pPr>
            <a:lvl8pPr indent="-228600" lvl="7" marL="3657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8pPr>
            <a:lvl9pPr indent="-228600" lvl="8" marL="4114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9pPr>
          </a:lstStyle>
          <a:p/>
        </p:txBody>
      </p:sp>
      <p:sp>
        <p:nvSpPr>
          <p:cNvPr id="56" name="Google Shape;56;p56"/>
          <p:cNvSpPr txBox="1"/>
          <p:nvPr>
            <p:ph idx="4" type="body"/>
          </p:nvPr>
        </p:nvSpPr>
        <p:spPr>
          <a:xfrm>
            <a:off x="6192562" y="2175378"/>
            <a:ext cx="5388332" cy="3952203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0050" lvl="1" marL="9144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61950" lvl="3" marL="1828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indent="-361950" lvl="4" marL="22860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indent="-361950" lvl="5" marL="2743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57" name="Google Shape;57;p56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6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6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7"/>
          <p:cNvSpPr txBox="1"/>
          <p:nvPr>
            <p:ph type="title"/>
          </p:nvPr>
        </p:nvSpPr>
        <p:spPr>
          <a:xfrm>
            <a:off x="609523" y="273112"/>
            <a:ext cx="4010562" cy="1162320"/>
          </a:xfrm>
          <a:prstGeom prst="rect">
            <a:avLst/>
          </a:prstGeom>
          <a:noFill/>
          <a:ln>
            <a:noFill/>
          </a:ln>
        </p:spPr>
        <p:txBody>
          <a:bodyPr anchorCtr="0" anchor="b" bIns="60950" lIns="121900" spcFirstLastPara="1" rIns="121900" wrap="square" tIns="609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b="1"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7"/>
          <p:cNvSpPr txBox="1"/>
          <p:nvPr>
            <p:ph idx="1" type="body"/>
          </p:nvPr>
        </p:nvSpPr>
        <p:spPr>
          <a:xfrm>
            <a:off x="4766113" y="273114"/>
            <a:ext cx="6814779" cy="5854469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indent="-501650" lvl="0" marL="4572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Char char="•"/>
              <a:defRPr sz="4300"/>
            </a:lvl1pPr>
            <a:lvl2pPr indent="-463550" lvl="1" marL="91440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–"/>
              <a:defRPr sz="3700"/>
            </a:lvl2pPr>
            <a:lvl3pPr indent="-431800" lvl="2" marL="1371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indent="-400050" lvl="3" marL="18288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4pPr>
            <a:lvl5pPr indent="-400050" lvl="4" marL="22860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 sz="2700"/>
            </a:lvl5pPr>
            <a:lvl6pPr indent="-400050" lvl="5" marL="27432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6pPr>
            <a:lvl7pPr indent="-400050" lvl="6" marL="32004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7pPr>
            <a:lvl8pPr indent="-400050" lvl="7" marL="36576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8pPr>
            <a:lvl9pPr indent="-400050" lvl="8" marL="41148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9pPr>
          </a:lstStyle>
          <a:p/>
        </p:txBody>
      </p:sp>
      <p:sp>
        <p:nvSpPr>
          <p:cNvPr id="63" name="Google Shape;63;p57"/>
          <p:cNvSpPr txBox="1"/>
          <p:nvPr>
            <p:ph idx="2" type="body"/>
          </p:nvPr>
        </p:nvSpPr>
        <p:spPr>
          <a:xfrm>
            <a:off x="609523" y="1435434"/>
            <a:ext cx="4010562" cy="4692149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4" name="Google Shape;64;p57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7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7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8"/>
          <p:cNvSpPr txBox="1"/>
          <p:nvPr>
            <p:ph type="title"/>
          </p:nvPr>
        </p:nvSpPr>
        <p:spPr>
          <a:xfrm>
            <a:off x="2389406" y="4801712"/>
            <a:ext cx="7314248" cy="566870"/>
          </a:xfrm>
          <a:prstGeom prst="rect">
            <a:avLst/>
          </a:prstGeom>
          <a:noFill/>
          <a:ln>
            <a:noFill/>
          </a:ln>
        </p:spPr>
        <p:txBody>
          <a:bodyPr anchorCtr="0" anchor="b" bIns="60950" lIns="121900" spcFirstLastPara="1" rIns="121900" wrap="square" tIns="609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b="1"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8"/>
          <p:cNvSpPr/>
          <p:nvPr>
            <p:ph idx="2" type="pic"/>
          </p:nvPr>
        </p:nvSpPr>
        <p:spPr>
          <a:xfrm>
            <a:off x="2389406" y="612916"/>
            <a:ext cx="7314248" cy="4115753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58"/>
          <p:cNvSpPr txBox="1"/>
          <p:nvPr>
            <p:ph idx="1" type="body"/>
          </p:nvPr>
        </p:nvSpPr>
        <p:spPr>
          <a:xfrm>
            <a:off x="2389406" y="5368581"/>
            <a:ext cx="7314248" cy="805049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58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8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8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" y="3172"/>
            <a:ext cx="12184776" cy="685641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49"/>
          <p:cNvSpPr txBox="1"/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Calibri"/>
              <a:buNone/>
              <a:defRPr b="0" i="0" sz="5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9"/>
          <p:cNvSpPr txBox="1"/>
          <p:nvPr>
            <p:ph idx="1" type="body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indent="-501650" lvl="0" marL="457200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3550" lvl="1" marL="914400" marR="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0050" lvl="3" marL="18288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9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9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9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6f8f4da29_1_144"/>
          <p:cNvSpPr txBox="1"/>
          <p:nvPr>
            <p:ph type="title"/>
          </p:nvPr>
        </p:nvSpPr>
        <p:spPr>
          <a:xfrm>
            <a:off x="962959" y="4407922"/>
            <a:ext cx="10361700" cy="1362300"/>
          </a:xfrm>
          <a:prstGeom prst="rect">
            <a:avLst/>
          </a:prstGeom>
        </p:spPr>
        <p:txBody>
          <a:bodyPr anchorCtr="0" anchor="t" bIns="60975" lIns="121900" spcFirstLastPara="1" rIns="121900" wrap="square" tIns="609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09_Python實作-雲端傳遞訊息</a:t>
            </a:r>
            <a:endParaRPr/>
          </a:p>
        </p:txBody>
      </p:sp>
      <p:sp>
        <p:nvSpPr>
          <p:cNvPr id="98" name="Google Shape;98;ge6f8f4da29_1_144"/>
          <p:cNvSpPr txBox="1"/>
          <p:nvPr>
            <p:ph idx="1" type="body"/>
          </p:nvPr>
        </p:nvSpPr>
        <p:spPr>
          <a:xfrm>
            <a:off x="962959" y="2907386"/>
            <a:ext cx="10361700" cy="1500600"/>
          </a:xfrm>
          <a:prstGeom prst="rect">
            <a:avLst/>
          </a:prstGeom>
        </p:spPr>
        <p:txBody>
          <a:bodyPr anchorCtr="0" anchor="b" bIns="60975" lIns="121900" spcFirstLastPara="1" rIns="121900" wrap="square" tIns="609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ge6f8f4da29_1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7118" y="176916"/>
            <a:ext cx="1899965" cy="7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6f8f4da29_1_368"/>
          <p:cNvSpPr txBox="1"/>
          <p:nvPr/>
        </p:nvSpPr>
        <p:spPr>
          <a:xfrm>
            <a:off x="3227064" y="1599292"/>
            <a:ext cx="56985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Microsoft JhengHei"/>
              <a:buNone/>
            </a:pPr>
            <a:r>
              <a:rPr b="1" lang="zh-TW" sz="440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Python 範例程式操作</a:t>
            </a:r>
            <a:br>
              <a:rPr b="1" lang="zh-TW" sz="440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 sz="4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雲端訊息傳輸</a:t>
            </a:r>
            <a:endParaRPr b="1" sz="4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5" name="Google Shape;105;ge6f8f4da29_1_3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7118" y="176916"/>
            <a:ext cx="1899965" cy="7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6f8f4da29_1_238"/>
          <p:cNvSpPr txBox="1"/>
          <p:nvPr/>
        </p:nvSpPr>
        <p:spPr>
          <a:xfrm>
            <a:off x="1111149" y="35240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</a:pPr>
            <a:r>
              <a:rPr b="1"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進入Anaconda虛擬環境</a:t>
            </a:r>
            <a:endParaRPr b="1" sz="3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1" name="Google Shape;111;ge6f8f4da29_1_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7118" y="176916"/>
            <a:ext cx="1899965" cy="7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e6f8f4da29_1_238"/>
          <p:cNvSpPr txBox="1"/>
          <p:nvPr/>
        </p:nvSpPr>
        <p:spPr>
          <a:xfrm>
            <a:off x="737050" y="1453800"/>
            <a:ext cx="108897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CC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切換至</a:t>
            </a:r>
            <a:r>
              <a:rPr b="1"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b="1" lang="zh-TW" sz="2400">
                <a:solidFill>
                  <a:srgbClr val="98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雲端訊息</a:t>
            </a:r>
            <a:r>
              <a:rPr b="1"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b="1" lang="zh-TW" sz="2400">
                <a:solidFill>
                  <a:srgbClr val="CC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範例資料夾指令</a:t>
            </a:r>
            <a:endParaRPr b="1" sz="2400">
              <a:solidFill>
                <a:srgbClr val="CC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A61C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離開使用者資料夾路徑</a:t>
            </a:r>
            <a:endParaRPr b="1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A61C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cd \</a:t>
            </a:r>
            <a:endParaRPr b="1" sz="2400">
              <a:solidFill>
                <a:srgbClr val="A61C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A61C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移動到</a:t>
            </a: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VISION_IFTTT中</a:t>
            </a:r>
            <a:endParaRPr b="1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A61C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cd VISION_IFTTT</a:t>
            </a:r>
            <a:endParaRPr b="1" sz="2400">
              <a:solidFill>
                <a:srgbClr val="A61C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A61C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查看</a:t>
            </a: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VISION_IFTTT資料夾內容</a:t>
            </a:r>
            <a:endParaRPr b="1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98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dir/w</a:t>
            </a:r>
            <a:endParaRPr b="1" sz="2400">
              <a:solidFill>
                <a:srgbClr val="98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8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執行IFTTT.py程式</a:t>
            </a:r>
            <a:endParaRPr b="1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400">
                <a:solidFill>
                  <a:srgbClr val="98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python IFTTT.py </a:t>
            </a:r>
            <a:endParaRPr b="1" sz="2400">
              <a:solidFill>
                <a:srgbClr val="98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6f8f4da29_1_450"/>
          <p:cNvSpPr txBox="1"/>
          <p:nvPr/>
        </p:nvSpPr>
        <p:spPr>
          <a:xfrm>
            <a:off x="1242250" y="1640250"/>
            <a:ext cx="9705900" cy="46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Microsoft JhengHei"/>
              <a:buNone/>
            </a:pPr>
            <a:r>
              <a:rPr b="1" lang="zh-TW" sz="460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Python 範例程式進階操作</a:t>
            </a:r>
            <a:endParaRPr b="1" sz="460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Microsoft JhengHei"/>
              <a:buNone/>
            </a:pPr>
            <a:br>
              <a:rPr b="1" lang="zh-TW" sz="440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 sz="4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可自訂發送時間</a:t>
            </a:r>
            <a:endParaRPr b="1" sz="4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Microsoft JhengHei"/>
              <a:buNone/>
            </a:pPr>
            <a:r>
              <a:rPr b="1" lang="zh-TW" sz="4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雲端訊息傳輸</a:t>
            </a:r>
            <a:endParaRPr b="1" sz="4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8" name="Google Shape;118;ge6f8f4da29_1_4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7118" y="176916"/>
            <a:ext cx="1899965" cy="7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6f8f4da29_1_532"/>
          <p:cNvSpPr txBox="1"/>
          <p:nvPr/>
        </p:nvSpPr>
        <p:spPr>
          <a:xfrm>
            <a:off x="1111149" y="35240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</a:pPr>
            <a:r>
              <a:rPr b="1"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進入Anaconda虛擬環境</a:t>
            </a:r>
            <a:endParaRPr b="1" sz="3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24" name="Google Shape;124;ge6f8f4da29_1_5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7118" y="176916"/>
            <a:ext cx="1899965" cy="7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e6f8f4da29_1_532"/>
          <p:cNvSpPr txBox="1"/>
          <p:nvPr/>
        </p:nvSpPr>
        <p:spPr>
          <a:xfrm>
            <a:off x="737050" y="1453800"/>
            <a:ext cx="10889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執行IFTTT_adv.py程式</a:t>
            </a:r>
            <a:endParaRPr b="1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98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python IFTTT</a:t>
            </a:r>
            <a:r>
              <a:rPr b="1" lang="zh-TW" sz="2400">
                <a:solidFill>
                  <a:srgbClr val="98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_adv</a:t>
            </a:r>
            <a:r>
              <a:rPr b="1" lang="zh-TW" sz="2400">
                <a:solidFill>
                  <a:srgbClr val="98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.py </a:t>
            </a:r>
            <a:endParaRPr b="1" sz="2400">
              <a:solidFill>
                <a:srgbClr val="98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99bfab120_0_22"/>
          <p:cNvSpPr txBox="1"/>
          <p:nvPr>
            <p:ph type="title"/>
          </p:nvPr>
        </p:nvSpPr>
        <p:spPr>
          <a:xfrm>
            <a:off x="962959" y="4407922"/>
            <a:ext cx="10361700" cy="1362300"/>
          </a:xfrm>
          <a:prstGeom prst="rect">
            <a:avLst/>
          </a:prstGeom>
        </p:spPr>
        <p:txBody>
          <a:bodyPr anchorCtr="0" anchor="t" bIns="60975" lIns="121900" spcFirstLastPara="1" rIns="121900" wrap="square" tIns="609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</a:t>
            </a:r>
            <a:r>
              <a:rPr lang="zh-TW"/>
              <a:t>_Python實作</a:t>
            </a:r>
            <a:endParaRPr/>
          </a:p>
        </p:txBody>
      </p:sp>
      <p:sp>
        <p:nvSpPr>
          <p:cNvPr id="132" name="Google Shape;132;ge99bfab120_0_22"/>
          <p:cNvSpPr txBox="1"/>
          <p:nvPr>
            <p:ph idx="1" type="body"/>
          </p:nvPr>
        </p:nvSpPr>
        <p:spPr>
          <a:xfrm>
            <a:off x="962959" y="2907386"/>
            <a:ext cx="10361700" cy="1500600"/>
          </a:xfrm>
          <a:prstGeom prst="rect">
            <a:avLst/>
          </a:prstGeom>
        </p:spPr>
        <p:txBody>
          <a:bodyPr anchorCtr="0" anchor="b" bIns="60975" lIns="121900" spcFirstLastPara="1" rIns="121900" wrap="square" tIns="609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ge99bfab120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7118" y="176916"/>
            <a:ext cx="1899965" cy="7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99bfab120_0_0"/>
          <p:cNvSpPr txBox="1"/>
          <p:nvPr/>
        </p:nvSpPr>
        <p:spPr>
          <a:xfrm>
            <a:off x="1511507" y="1528350"/>
            <a:ext cx="91674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Microsoft JhengHei"/>
              <a:buNone/>
            </a:pPr>
            <a:r>
              <a:rPr b="1" lang="zh-TW" sz="440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Python 範例程式操作</a:t>
            </a:r>
            <a:br>
              <a:rPr b="1" lang="zh-TW" sz="440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 sz="4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影像辨識整合雲端訊息傳輸實作</a:t>
            </a:r>
            <a:endParaRPr b="1" sz="4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39" name="Google Shape;139;ge99bfab12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7118" y="176916"/>
            <a:ext cx="1899965" cy="7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99bfab120_0_29"/>
          <p:cNvSpPr txBox="1"/>
          <p:nvPr/>
        </p:nvSpPr>
        <p:spPr>
          <a:xfrm>
            <a:off x="1111149" y="35240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</a:pPr>
            <a:r>
              <a:rPr b="1"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進入Anaconda虛擬環境</a:t>
            </a:r>
            <a:endParaRPr b="1" sz="3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45" name="Google Shape;145;ge99bfab120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7118" y="176916"/>
            <a:ext cx="1899965" cy="7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e99bfab120_0_29"/>
          <p:cNvSpPr txBox="1"/>
          <p:nvPr/>
        </p:nvSpPr>
        <p:spPr>
          <a:xfrm>
            <a:off x="737050" y="1453800"/>
            <a:ext cx="10889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CC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切換至</a:t>
            </a:r>
            <a:r>
              <a:rPr b="1"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b="1" lang="zh-TW" sz="2400">
                <a:solidFill>
                  <a:srgbClr val="98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雲端訊息</a:t>
            </a:r>
            <a:r>
              <a:rPr b="1"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b="1" lang="zh-TW" sz="2400">
                <a:solidFill>
                  <a:srgbClr val="CC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範例資料夾指令</a:t>
            </a:r>
            <a:endParaRPr b="1" sz="2400">
              <a:solidFill>
                <a:srgbClr val="CC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A61C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離開使用者資料夾路徑</a:t>
            </a:r>
            <a:endParaRPr b="1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A61C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cd \</a:t>
            </a:r>
            <a:endParaRPr b="1" sz="2400">
              <a:solidFill>
                <a:srgbClr val="A61C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A61C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移動到VISION_IFTTT中</a:t>
            </a:r>
            <a:endParaRPr b="1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A61C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cd VISION_IFTTT</a:t>
            </a:r>
            <a:endParaRPr b="1" sz="2400">
              <a:solidFill>
                <a:srgbClr val="98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99bfab120_0_35"/>
          <p:cNvSpPr txBox="1"/>
          <p:nvPr/>
        </p:nvSpPr>
        <p:spPr>
          <a:xfrm>
            <a:off x="1111149" y="35240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</a:pPr>
            <a:r>
              <a:rPr b="1"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Python</a:t>
            </a:r>
            <a:r>
              <a:rPr b="1"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範例程式</a:t>
            </a:r>
            <a:r>
              <a:rPr b="1"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操作</a:t>
            </a:r>
            <a:endParaRPr b="1" i="0" sz="36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52" name="Google Shape;152;ge99bfab120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7118" y="176916"/>
            <a:ext cx="1899965" cy="7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e99bfab120_0_35"/>
          <p:cNvSpPr txBox="1"/>
          <p:nvPr/>
        </p:nvSpPr>
        <p:spPr>
          <a:xfrm>
            <a:off x="737050" y="1453800"/>
            <a:ext cx="11289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操作指令如下:</a:t>
            </a:r>
            <a:endParaRPr b="1" i="0" sz="24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rgbClr val="CC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python </a:t>
            </a:r>
            <a:r>
              <a:rPr b="1" lang="zh-TW" sz="2400">
                <a:solidFill>
                  <a:srgbClr val="CC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LOBE_WEBCOM_IFTTT.py “bug_0712 TFLite”--video 0</a:t>
            </a:r>
            <a:endParaRPr b="1" sz="2400">
              <a:solidFill>
                <a:srgbClr val="CC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bug_0712 TFLite為模型存放資料夾:</a:t>
            </a:r>
            <a:br>
              <a:rPr b="1"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來自Lobe.ai匯出Tensorflow Lite模型所設定的資料夾。</a:t>
            </a:r>
            <a:endParaRPr b="1"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0為攝影機編號:</a:t>
            </a:r>
            <a:br>
              <a:rPr b="1"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每個攝影機在電腦的編號可能都不盡相同，使用者須自行測試確認。</a:t>
            </a:r>
            <a:endParaRPr b="1"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2018-03-02T10:42:12Z</dcterms:created>
  <dc:creator>Wu Sherry</dc:creator>
</cp:coreProperties>
</file>