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3" r:id="rId4"/>
    <p:sldId id="264" r:id="rId5"/>
    <p:sldId id="267" r:id="rId6"/>
    <p:sldId id="270" r:id="rId7"/>
    <p:sldId id="268" r:id="rId8"/>
    <p:sldId id="265" r:id="rId9"/>
    <p:sldId id="261" r:id="rId10"/>
    <p:sldId id="275" r:id="rId11"/>
    <p:sldId id="271" r:id="rId12"/>
    <p:sldId id="277" r:id="rId13"/>
    <p:sldId id="278" r:id="rId14"/>
    <p:sldId id="272" r:id="rId15"/>
    <p:sldId id="273" r:id="rId16"/>
    <p:sldId id="274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5624" autoAdjust="0"/>
  </p:normalViewPr>
  <p:slideViewPr>
    <p:cSldViewPr snapToGrid="0">
      <p:cViewPr varScale="1">
        <p:scale>
          <a:sx n="115" d="100"/>
          <a:sy n="115" d="100"/>
        </p:scale>
        <p:origin x="40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EA68B-AB58-46DD-B73E-0A5B75DD4C6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75473-981A-4D2C-85C5-54DC6AE78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8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75473-981A-4D2C-85C5-54DC6AE781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9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Anonymity: Stealth address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75473-981A-4D2C-85C5-54DC6AE781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75473-981A-4D2C-85C5-54DC6AE781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2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4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3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5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5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0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75473-981A-4D2C-85C5-54DC6AE781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8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75473-981A-4D2C-85C5-54DC6AE781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AA161-9059-4A8D-9117-CADB83A8A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2103DC-C371-444E-B719-58F14EEA2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B481A-9A0A-4A76-AE5E-A3F2B5A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D9944-0BCB-4C4E-BD27-875905B7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1BFF4-D9BC-4FDA-8948-4E08705E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8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28F47-1D13-45F2-9E95-5D8BF66F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04F8B-0582-4A98-BDFF-1FE01F9D1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FF61F-8EE4-4F20-9FB9-1CDCE717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E446E-0735-44A5-A92E-2D8736F1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D64FB-65A4-4C3E-B8C5-3F2A4040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7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F1CEC-1073-4224-A34D-7CE0D50A0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22EA5-21CA-42D9-91B7-0F85CCF24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9AE68-875A-4358-AFF2-3F364AD8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99D55-0DB8-49C4-9DD2-46D85664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A6097-B7B1-4583-A509-ADBDCE05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12898-E319-41E1-8B9C-2033530C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9FFE4-5E09-4828-B3F9-8305B239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53F0E-D064-48DD-A99E-7022C132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8DE1D-8771-492E-A743-139DCB41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EA198-E124-4165-9F68-25CA5511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8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0F947-3ADA-4A38-A61F-DE29932A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EA596-1CDF-4F6B-BFDA-FCF8A55E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CA52B-3D56-431F-9331-6892047D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4A10D-2F3F-43DB-9FD0-D518874F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D8F5C-8E22-44B2-905B-5CD4C46D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3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9FE8E-850F-4EC7-B1CD-7DCC257F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3B378-9E83-4D1E-A1E4-EA43D77F4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0998F-A9F2-4549-ABF7-68CC9AC9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41BE6-3E4C-4EC4-A1C0-7862C2E8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785E7-6960-4BDA-BDAA-04FBD10A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8C3B9-9FB7-4A2A-A90C-AC51A11B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7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1071A-D6E7-4DDD-851C-AA6DA850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004A3-7432-4BD4-948F-FA12F6AD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83353-02FA-4474-A5C0-B1557D03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FBAE4-B487-447A-B6B3-B4F30F8FA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1F9B6A-F657-44F3-B29D-542348BA9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3BB40-C4A0-4ED5-9E91-D97700C6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433FE6-9DA2-4FE6-B7EF-92F39F37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7639D1-829F-4A89-AD1D-78D34B5C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4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154F1-5C77-44C0-A3CD-86B8AA07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0972A-4AB4-4EF1-979D-A8DD2C14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8FDCA4-73F7-4079-8477-BFA502F2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4E4F9-3E46-4F6B-8FCC-BFD4DB3E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A0274F-B5FC-4D5A-BE64-810B4A1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A0EEF-7A99-4D90-AFF0-477172F3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60834-4DDF-4915-B734-A0FA8CC0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5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6C320-360D-4253-804F-2028924A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6C79E-C021-4462-8FEE-9B66173D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CB9B6-C538-47B6-9C62-E4DA51A6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9FA4A-2B08-4762-A398-956621C2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954A7-9F1D-4AED-84CE-288A73E0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EFCE0-5CB6-4FAE-B98E-E1432255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92890-AD50-4B91-91A9-14E4A451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C847A9-39F0-4F6D-92C3-2EA95613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CFD86-74E0-44AB-8418-07A30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AD7CC-2EF1-433F-99BE-C9D2F837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33306-FDFE-4B34-88EF-C5361495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C14F5-1A2D-4037-B3BF-D5396374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7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5C7EBA-C17E-47E2-841D-0879E233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B9AF1-D909-4B1A-BAEB-E3C56EA4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431A6-4ABF-401E-814E-43F6F341A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E791-2F48-48A7-9491-F527356AF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FC89D-080F-4340-8807-C196F4749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1A422-B567-4AF2-BB3D-7362A3B4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8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EIPs/pull/1812" TargetMode="External"/><Relationship Id="rId2" Type="http://schemas.openxmlformats.org/officeDocument/2006/relationships/hyperlink" Target="https://github.com/ethereum/EIPs/issues/148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thereum/eips/issues/735" TargetMode="External"/><Relationship Id="rId5" Type="http://schemas.openxmlformats.org/officeDocument/2006/relationships/hyperlink" Target="https://github.com/ethereum/EIPs/issues/780" TargetMode="External"/><Relationship Id="rId4" Type="http://schemas.openxmlformats.org/officeDocument/2006/relationships/hyperlink" Target="https://github.com/ethereum/eips/issues/126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08E1FA-E3CE-4232-B8E3-2858D25315C0}"/>
              </a:ext>
            </a:extLst>
          </p:cNvPr>
          <p:cNvSpPr/>
          <p:nvPr/>
        </p:nvSpPr>
        <p:spPr>
          <a:xfrm>
            <a:off x="1592544" y="1443789"/>
            <a:ext cx="8741489" cy="2336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Decentralized Access Control</a:t>
            </a:r>
            <a:endParaRPr lang="en-US" altLang="zh-CN" sz="4000" b="1" dirty="0">
              <a:solidFill>
                <a:schemeClr val="tx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E06879-9946-4467-9ECA-5FEFF811B550}"/>
              </a:ext>
            </a:extLst>
          </p:cNvPr>
          <p:cNvSpPr txBox="1"/>
          <p:nvPr/>
        </p:nvSpPr>
        <p:spPr>
          <a:xfrm>
            <a:off x="3285715" y="4462622"/>
            <a:ext cx="560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夏里宾</a:t>
            </a:r>
          </a:p>
        </p:txBody>
      </p:sp>
    </p:spTree>
    <p:extLst>
      <p:ext uri="{BB962C8B-B14F-4D97-AF65-F5344CB8AC3E}">
        <p14:creationId xmlns:p14="http://schemas.microsoft.com/office/powerpoint/2010/main" val="273923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DC37900-6482-402C-898A-290CDCA1FF88}"/>
              </a:ext>
            </a:extLst>
          </p:cNvPr>
          <p:cNvSpPr txBox="1"/>
          <p:nvPr/>
        </p:nvSpPr>
        <p:spPr>
          <a:xfrm>
            <a:off x="270164" y="521916"/>
            <a:ext cx="1766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System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52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5AB3A3-6C27-4E0A-AA64-CA0CA367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248" y="3783820"/>
            <a:ext cx="783124" cy="783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449799-7A6A-4688-B734-CC167CD9E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492" y="4081169"/>
            <a:ext cx="888421" cy="8884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3C7589-9F0E-4664-BE36-A22F5DF8E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8" y="1086563"/>
            <a:ext cx="888421" cy="8884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6AF5FE-1E31-4B51-BDB6-9FC60D427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934461"/>
            <a:ext cx="967780" cy="9677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859E5F-6AFD-499C-915F-C8DE93CFF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50" y="2660574"/>
            <a:ext cx="340737" cy="3407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5FDDC1-9306-4706-8F76-881E0D3B9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15" y="1987107"/>
            <a:ext cx="1725993" cy="17259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9DBAB5-B701-42CB-B59C-B3EDCB91C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4201559"/>
            <a:ext cx="463584" cy="4635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2A9B7A6-1E45-42EC-AAED-05E0B84436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5" y="1345398"/>
            <a:ext cx="370749" cy="37074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1C328A-9099-46D9-8B5E-6926BD069F8D}"/>
              </a:ext>
            </a:extLst>
          </p:cNvPr>
          <p:cNvGrpSpPr/>
          <p:nvPr/>
        </p:nvGrpSpPr>
        <p:grpSpPr>
          <a:xfrm>
            <a:off x="1480891" y="1974983"/>
            <a:ext cx="293543" cy="1683327"/>
            <a:chOff x="2160010" y="1880755"/>
            <a:chExt cx="293543" cy="168332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10F00D5-A4D5-4F55-A224-25E62C1AF81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EDCFE37-9BA4-4A58-B975-869EA3963BEC}"/>
                </a:ext>
              </a:extLst>
            </p:cNvPr>
            <p:cNvSpPr/>
            <p:nvPr/>
          </p:nvSpPr>
          <p:spPr>
            <a:xfrm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FE74D8F-7EBF-4567-9D2C-5CC851D685AC}"/>
              </a:ext>
            </a:extLst>
          </p:cNvPr>
          <p:cNvGrpSpPr/>
          <p:nvPr/>
        </p:nvGrpSpPr>
        <p:grpSpPr>
          <a:xfrm rot="10800000">
            <a:off x="826666" y="1974984"/>
            <a:ext cx="293543" cy="1683327"/>
            <a:chOff x="2160010" y="1880755"/>
            <a:chExt cx="293543" cy="1683327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5ABE72A-8D9D-47A2-A9E1-FD200AF7BAC5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D3B9A3E-17E1-4F83-B202-64262B19A316}"/>
                </a:ext>
              </a:extLst>
            </p:cNvPr>
            <p:cNvSpPr/>
            <p:nvPr/>
          </p:nvSpPr>
          <p:spPr>
            <a:xfrm rot="10800000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/>
              <p:nvPr/>
            </p:nvSpPr>
            <p:spPr>
              <a:xfrm>
                <a:off x="0" y="2631979"/>
                <a:ext cx="748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1979"/>
                <a:ext cx="748789" cy="369332"/>
              </a:xfrm>
              <a:prstGeom prst="rect">
                <a:avLst/>
              </a:prstGeom>
              <a:blipFill>
                <a:blip r:embed="rId10"/>
                <a:stretch>
                  <a:fillRect r="-569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7FBBF10-5F41-45FB-B4D6-7F760509E3AE}"/>
                  </a:ext>
                </a:extLst>
              </p:cNvPr>
              <p:cNvSpPr/>
              <p:nvPr/>
            </p:nvSpPr>
            <p:spPr>
              <a:xfrm>
                <a:off x="2343079" y="2336065"/>
                <a:ext cx="1725996" cy="96115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Identifier: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Attributes: 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7FBBF10-5F41-45FB-B4D6-7F760509E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079" y="2336065"/>
                <a:ext cx="1725996" cy="96115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78E4DE26-27AB-4F82-9CB3-51C71B06143D}"/>
              </a:ext>
            </a:extLst>
          </p:cNvPr>
          <p:cNvSpPr txBox="1"/>
          <p:nvPr/>
        </p:nvSpPr>
        <p:spPr>
          <a:xfrm>
            <a:off x="205261" y="1437316"/>
            <a:ext cx="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69DE0D-4883-4389-A5E2-15E469A22B43}"/>
              </a:ext>
            </a:extLst>
          </p:cNvPr>
          <p:cNvSpPr txBox="1"/>
          <p:nvPr/>
        </p:nvSpPr>
        <p:spPr>
          <a:xfrm>
            <a:off x="168891" y="3990716"/>
            <a:ext cx="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A276F76-A586-4D7C-A60A-B3EF2B50B5A9}"/>
              </a:ext>
            </a:extLst>
          </p:cNvPr>
          <p:cNvSpPr txBox="1"/>
          <p:nvPr/>
        </p:nvSpPr>
        <p:spPr>
          <a:xfrm>
            <a:off x="4927526" y="3245418"/>
            <a:ext cx="12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BEE398-AE04-4514-8EBD-B194B3F11337}"/>
              </a:ext>
            </a:extLst>
          </p:cNvPr>
          <p:cNvSpPr txBox="1"/>
          <p:nvPr/>
        </p:nvSpPr>
        <p:spPr>
          <a:xfrm>
            <a:off x="8185773" y="1902241"/>
            <a:ext cx="172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11D5FE-296E-47DF-98CB-81A44C30BA36}"/>
              </a:ext>
            </a:extLst>
          </p:cNvPr>
          <p:cNvGrpSpPr/>
          <p:nvPr/>
        </p:nvGrpSpPr>
        <p:grpSpPr>
          <a:xfrm rot="15058070">
            <a:off x="3267629" y="3023624"/>
            <a:ext cx="283681" cy="1683327"/>
            <a:chOff x="2164941" y="1880755"/>
            <a:chExt cx="283681" cy="1683327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2A0B30A-F53D-4736-9B42-97BA4DDDA7C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8507F15-9CA7-4B69-8F4A-45FEA0DC0736}"/>
                </a:ext>
              </a:extLst>
            </p:cNvPr>
            <p:cNvSpPr/>
            <p:nvPr/>
          </p:nvSpPr>
          <p:spPr>
            <a:xfrm rot="6541930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F435FF7-AF0E-4762-BEC3-738469B981B9}"/>
              </a:ext>
            </a:extLst>
          </p:cNvPr>
          <p:cNvSpPr txBox="1"/>
          <p:nvPr/>
        </p:nvSpPr>
        <p:spPr>
          <a:xfrm>
            <a:off x="3568830" y="4238152"/>
            <a:ext cx="7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0320D3-96BF-46FF-9E5B-CEF521F0D4B8}"/>
              </a:ext>
            </a:extLst>
          </p:cNvPr>
          <p:cNvGrpSpPr/>
          <p:nvPr/>
        </p:nvGrpSpPr>
        <p:grpSpPr>
          <a:xfrm rot="4164982">
            <a:off x="7256000" y="1209011"/>
            <a:ext cx="283681" cy="1683327"/>
            <a:chOff x="2164941" y="1880755"/>
            <a:chExt cx="283681" cy="1683327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5A69A50-A8D9-46FB-97F8-ABA32A26A93E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23B464C-5FD2-4ED7-B730-C806CE561872}"/>
                </a:ext>
              </a:extLst>
            </p:cNvPr>
            <p:cNvSpPr/>
            <p:nvPr/>
          </p:nvSpPr>
          <p:spPr>
            <a:xfrm rot="17277055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28664F8-E20E-41CD-994B-934AF6E3D85E}"/>
              </a:ext>
            </a:extLst>
          </p:cNvPr>
          <p:cNvSpPr txBox="1"/>
          <p:nvPr/>
        </p:nvSpPr>
        <p:spPr>
          <a:xfrm>
            <a:off x="7184375" y="1345398"/>
            <a:ext cx="8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A75718A-7051-4CEA-8ABC-AE8AA57D5AE8}"/>
              </a:ext>
            </a:extLst>
          </p:cNvPr>
          <p:cNvGrpSpPr/>
          <p:nvPr/>
        </p:nvGrpSpPr>
        <p:grpSpPr>
          <a:xfrm>
            <a:off x="9001932" y="2307389"/>
            <a:ext cx="293543" cy="1683327"/>
            <a:chOff x="2160010" y="1880755"/>
            <a:chExt cx="293543" cy="1683327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A5577E0-2ECF-4E35-89A9-E7C548980B8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1171ADA-9638-48B8-8E0B-CFC6DACD8441}"/>
                </a:ext>
              </a:extLst>
            </p:cNvPr>
            <p:cNvSpPr/>
            <p:nvPr/>
          </p:nvSpPr>
          <p:spPr>
            <a:xfrm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3326A8-157E-4134-BC37-71C5D86DED77}"/>
              </a:ext>
            </a:extLst>
          </p:cNvPr>
          <p:cNvSpPr txBox="1"/>
          <p:nvPr/>
        </p:nvSpPr>
        <p:spPr>
          <a:xfrm>
            <a:off x="9480125" y="2788824"/>
            <a:ext cx="81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Share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23A30A5-E617-4051-AA91-BFCF77B085EC}"/>
              </a:ext>
            </a:extLst>
          </p:cNvPr>
          <p:cNvGrpSpPr/>
          <p:nvPr/>
        </p:nvGrpSpPr>
        <p:grpSpPr>
          <a:xfrm rot="17682103">
            <a:off x="7303053" y="2980219"/>
            <a:ext cx="283681" cy="1683327"/>
            <a:chOff x="2164941" y="1880755"/>
            <a:chExt cx="283681" cy="1683327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185EF07-89AA-4AFF-8D81-BA97C1ADD21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2BC0135-5FAF-4C50-BA4D-F8ACDC203274}"/>
                </a:ext>
              </a:extLst>
            </p:cNvPr>
            <p:cNvSpPr/>
            <p:nvPr/>
          </p:nvSpPr>
          <p:spPr>
            <a:xfrm rot="3917897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1EB2456-B036-4131-AA6A-3995B3AE2966}"/>
              </a:ext>
            </a:extLst>
          </p:cNvPr>
          <p:cNvSpPr txBox="1"/>
          <p:nvPr/>
        </p:nvSpPr>
        <p:spPr>
          <a:xfrm>
            <a:off x="6680246" y="4047580"/>
            <a:ext cx="12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4C83D0-E659-46AC-80C2-72B8280397A6}"/>
              </a:ext>
            </a:extLst>
          </p:cNvPr>
          <p:cNvSpPr txBox="1"/>
          <p:nvPr/>
        </p:nvSpPr>
        <p:spPr>
          <a:xfrm>
            <a:off x="8353760" y="5060043"/>
            <a:ext cx="188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86F4EBC0-679E-48CA-8D7D-C88C9C8663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166" y="2716811"/>
            <a:ext cx="963231" cy="963231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960D4E-F1D6-4BAF-A22B-0E10004C4D69}"/>
              </a:ext>
            </a:extLst>
          </p:cNvPr>
          <p:cNvGrpSpPr/>
          <p:nvPr/>
        </p:nvGrpSpPr>
        <p:grpSpPr>
          <a:xfrm rot="18783712">
            <a:off x="10393767" y="1178696"/>
            <a:ext cx="283681" cy="1683327"/>
            <a:chOff x="2164941" y="1880755"/>
            <a:chExt cx="283681" cy="1683327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0150D6F-5EF5-41B1-AD5B-9A86868D6588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6C55F4A-FDAB-4EF3-81B1-E4EE8F8BA007}"/>
                </a:ext>
              </a:extLst>
            </p:cNvPr>
            <p:cNvSpPr/>
            <p:nvPr/>
          </p:nvSpPr>
          <p:spPr>
            <a:xfrm rot="2816288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6737AA8-A062-4204-9BC4-B26D8E35EEE6}"/>
              </a:ext>
            </a:extLst>
          </p:cNvPr>
          <p:cNvGrpSpPr/>
          <p:nvPr/>
        </p:nvGrpSpPr>
        <p:grpSpPr>
          <a:xfrm rot="13320429">
            <a:off x="10646394" y="3470156"/>
            <a:ext cx="293543" cy="1683327"/>
            <a:chOff x="2160010" y="1880755"/>
            <a:chExt cx="293543" cy="1683327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8FB5462-0989-44EE-BB89-01138D2DFD6C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5A37368-2508-4DA7-B271-B0D6FF51B84F}"/>
                </a:ext>
              </a:extLst>
            </p:cNvPr>
            <p:cNvSpPr/>
            <p:nvPr/>
          </p:nvSpPr>
          <p:spPr>
            <a:xfrm rot="8279571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6BEAF3D4-5AB7-498C-8FED-51253B383C91}"/>
              </a:ext>
            </a:extLst>
          </p:cNvPr>
          <p:cNvSpPr txBox="1"/>
          <p:nvPr/>
        </p:nvSpPr>
        <p:spPr>
          <a:xfrm>
            <a:off x="10458320" y="1448299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77867C2-6659-4D73-8615-95075F0867E8}"/>
              </a:ext>
            </a:extLst>
          </p:cNvPr>
          <p:cNvSpPr txBox="1"/>
          <p:nvPr/>
        </p:nvSpPr>
        <p:spPr>
          <a:xfrm>
            <a:off x="10682378" y="4460030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D675569-8CCD-45A0-BA53-C5E7508355F6}"/>
              </a:ext>
            </a:extLst>
          </p:cNvPr>
          <p:cNvSpPr txBox="1"/>
          <p:nvPr/>
        </p:nvSpPr>
        <p:spPr>
          <a:xfrm>
            <a:off x="216055" y="283151"/>
            <a:ext cx="21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Strawman Protocols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6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5AB3A3-6C27-4E0A-AA64-CA0CA367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1712" y="4512067"/>
            <a:ext cx="946583" cy="946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3C7589-9F0E-4664-BE36-A22F5DF8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46" y="1514313"/>
            <a:ext cx="1141463" cy="114146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1C328A-9099-46D9-8B5E-6926BD069F8D}"/>
              </a:ext>
            </a:extLst>
          </p:cNvPr>
          <p:cNvGrpSpPr/>
          <p:nvPr/>
        </p:nvGrpSpPr>
        <p:grpSpPr>
          <a:xfrm>
            <a:off x="3252541" y="2676369"/>
            <a:ext cx="293543" cy="1683327"/>
            <a:chOff x="2160010" y="1880755"/>
            <a:chExt cx="293543" cy="168332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10F00D5-A4D5-4F55-A224-25E62C1AF81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EDCFE37-9BA4-4A58-B975-869EA3963BEC}"/>
                </a:ext>
              </a:extLst>
            </p:cNvPr>
            <p:cNvSpPr/>
            <p:nvPr/>
          </p:nvSpPr>
          <p:spPr>
            <a:xfrm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FE74D8F-7EBF-4567-9D2C-5CC851D685AC}"/>
              </a:ext>
            </a:extLst>
          </p:cNvPr>
          <p:cNvGrpSpPr/>
          <p:nvPr/>
        </p:nvGrpSpPr>
        <p:grpSpPr>
          <a:xfrm rot="10800000">
            <a:off x="2598316" y="2676370"/>
            <a:ext cx="293543" cy="1683327"/>
            <a:chOff x="2160010" y="1880755"/>
            <a:chExt cx="293543" cy="1683327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5ABE72A-8D9D-47A2-A9E1-FD200AF7BAC5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D3B9A3E-17E1-4F83-B202-64262B19A316}"/>
                </a:ext>
              </a:extLst>
            </p:cNvPr>
            <p:cNvSpPr/>
            <p:nvPr/>
          </p:nvSpPr>
          <p:spPr>
            <a:xfrm rot="10800000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7BEB4-A6AD-476A-A0D2-B310050ADE61}"/>
              </a:ext>
            </a:extLst>
          </p:cNvPr>
          <p:cNvSpPr txBox="1"/>
          <p:nvPr/>
        </p:nvSpPr>
        <p:spPr>
          <a:xfrm>
            <a:off x="2198716" y="3812245"/>
            <a:ext cx="11884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>
                <a:latin typeface="Cambria" panose="02040503050406030204" pitchFamily="18" charset="0"/>
              </a:rPr>
              <a:t>Attributes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E4DE26-27AB-4F82-9CB3-51C71B06143D}"/>
              </a:ext>
            </a:extLst>
          </p:cNvPr>
          <p:cNvSpPr txBox="1"/>
          <p:nvPr/>
        </p:nvSpPr>
        <p:spPr>
          <a:xfrm>
            <a:off x="2891859" y="1188113"/>
            <a:ext cx="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CA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69DE0D-4883-4389-A5E2-15E469A22B43}"/>
              </a:ext>
            </a:extLst>
          </p:cNvPr>
          <p:cNvSpPr txBox="1"/>
          <p:nvPr/>
        </p:nvSpPr>
        <p:spPr>
          <a:xfrm>
            <a:off x="2766274" y="5516163"/>
            <a:ext cx="65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A276F76-A586-4D7C-A60A-B3EF2B50B5A9}"/>
              </a:ext>
            </a:extLst>
          </p:cNvPr>
          <p:cNvSpPr txBox="1"/>
          <p:nvPr/>
        </p:nvSpPr>
        <p:spPr>
          <a:xfrm>
            <a:off x="4606643" y="1192210"/>
            <a:ext cx="232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BEE398-AE04-4514-8EBD-B194B3F11337}"/>
              </a:ext>
            </a:extLst>
          </p:cNvPr>
          <p:cNvSpPr txBox="1"/>
          <p:nvPr/>
        </p:nvSpPr>
        <p:spPr>
          <a:xfrm>
            <a:off x="8144785" y="1183413"/>
            <a:ext cx="20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Service Provider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11D5FE-296E-47DF-98CB-81A44C30BA36}"/>
              </a:ext>
            </a:extLst>
          </p:cNvPr>
          <p:cNvGrpSpPr/>
          <p:nvPr/>
        </p:nvGrpSpPr>
        <p:grpSpPr>
          <a:xfrm rot="13503782">
            <a:off x="4298913" y="2760928"/>
            <a:ext cx="283681" cy="1743478"/>
            <a:chOff x="2166509" y="1880755"/>
            <a:chExt cx="283681" cy="1683327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2A0B30A-F53D-4736-9B42-97BA4DDDA7C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8507F15-9CA7-4B69-8F4A-45FEA0DC0736}"/>
                </a:ext>
              </a:extLst>
            </p:cNvPr>
            <p:cNvSpPr/>
            <p:nvPr/>
          </p:nvSpPr>
          <p:spPr>
            <a:xfrm rot="8096218">
              <a:off x="2161578" y="2948488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F435FF7-AF0E-4762-BEC3-738469B981B9}"/>
              </a:ext>
            </a:extLst>
          </p:cNvPr>
          <p:cNvSpPr txBox="1"/>
          <p:nvPr/>
        </p:nvSpPr>
        <p:spPr>
          <a:xfrm>
            <a:off x="3819478" y="3620127"/>
            <a:ext cx="945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− Proof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5A69A50-A8D9-46FB-97F8-ABA32A26A93E}"/>
              </a:ext>
            </a:extLst>
          </p:cNvPr>
          <p:cNvCxnSpPr>
            <a:cxnSpLocks/>
          </p:cNvCxnSpPr>
          <p:nvPr/>
        </p:nvCxnSpPr>
        <p:spPr>
          <a:xfrm flipH="1">
            <a:off x="6629111" y="2264679"/>
            <a:ext cx="1762587" cy="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823B464C-5FD2-4ED7-B730-C806CE561872}"/>
              </a:ext>
            </a:extLst>
          </p:cNvPr>
          <p:cNvSpPr/>
          <p:nvPr/>
        </p:nvSpPr>
        <p:spPr>
          <a:xfrm>
            <a:off x="6809926" y="2122836"/>
            <a:ext cx="293543" cy="2836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8664F8-E20E-41CD-994B-934AF6E3D85E}"/>
              </a:ext>
            </a:extLst>
          </p:cNvPr>
          <p:cNvSpPr txBox="1"/>
          <p:nvPr/>
        </p:nvSpPr>
        <p:spPr>
          <a:xfrm>
            <a:off x="7245269" y="2070857"/>
            <a:ext cx="1029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− 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Policy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A75718A-7051-4CEA-8ABC-AE8AA57D5AE8}"/>
              </a:ext>
            </a:extLst>
          </p:cNvPr>
          <p:cNvGrpSpPr/>
          <p:nvPr/>
        </p:nvGrpSpPr>
        <p:grpSpPr>
          <a:xfrm>
            <a:off x="9016514" y="2734466"/>
            <a:ext cx="293543" cy="1683327"/>
            <a:chOff x="2160010" y="1880755"/>
            <a:chExt cx="293543" cy="1683327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A5577E0-2ECF-4E35-89A9-E7C548980B8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1171ADA-9638-48B8-8E0B-CFC6DACD8441}"/>
                </a:ext>
              </a:extLst>
            </p:cNvPr>
            <p:cNvSpPr/>
            <p:nvPr/>
          </p:nvSpPr>
          <p:spPr>
            <a:xfrm>
              <a:off x="2160010" y="3074138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3326A8-157E-4134-BC37-71C5D86DED77}"/>
              </a:ext>
            </a:extLst>
          </p:cNvPr>
          <p:cNvSpPr txBox="1"/>
          <p:nvPr/>
        </p:nvSpPr>
        <p:spPr>
          <a:xfrm>
            <a:off x="8495797" y="2871084"/>
            <a:ext cx="136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Secret Share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4C83D0-E659-46AC-80C2-72B8280397A6}"/>
              </a:ext>
            </a:extLst>
          </p:cNvPr>
          <p:cNvSpPr txBox="1"/>
          <p:nvPr/>
        </p:nvSpPr>
        <p:spPr>
          <a:xfrm>
            <a:off x="8159322" y="5513257"/>
            <a:ext cx="201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Access Controller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D675569-8CCD-45A0-BA53-C5E7508355F6}"/>
              </a:ext>
            </a:extLst>
          </p:cNvPr>
          <p:cNvSpPr txBox="1"/>
          <p:nvPr/>
        </p:nvSpPr>
        <p:spPr>
          <a:xfrm>
            <a:off x="187580" y="97767"/>
            <a:ext cx="21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Heimdall Protocols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3B7377-3EFF-4006-A05E-8800A60E0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18" y="4450694"/>
            <a:ext cx="1007956" cy="1007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1A121A-E50E-418A-91E9-AA33BC715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469" y="1630124"/>
            <a:ext cx="1051880" cy="1051880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2ED24F6-DF07-4305-9D1E-EDAEBCD3B3F9}"/>
              </a:ext>
            </a:extLst>
          </p:cNvPr>
          <p:cNvCxnSpPr>
            <a:cxnSpLocks/>
          </p:cNvCxnSpPr>
          <p:nvPr/>
        </p:nvCxnSpPr>
        <p:spPr>
          <a:xfrm flipH="1">
            <a:off x="4247316" y="5503420"/>
            <a:ext cx="3912006" cy="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C74A1E5C-2CB2-482C-8E48-9D8101BECB25}"/>
              </a:ext>
            </a:extLst>
          </p:cNvPr>
          <p:cNvSpPr/>
          <p:nvPr/>
        </p:nvSpPr>
        <p:spPr>
          <a:xfrm>
            <a:off x="5049921" y="5373623"/>
            <a:ext cx="293543" cy="27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4AA73BE-EF5E-4B28-A078-D012127631B3}"/>
              </a:ext>
            </a:extLst>
          </p:cNvPr>
          <p:cNvSpPr txBox="1"/>
          <p:nvPr/>
        </p:nvSpPr>
        <p:spPr>
          <a:xfrm>
            <a:off x="2799298" y="2854077"/>
            <a:ext cx="13164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Cambria" panose="02040503050406030204" pitchFamily="18" charset="0"/>
              </a:rPr>
              <a:t>Credential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E0A6DB3-51DA-41D7-9882-FB2C33A38150}"/>
              </a:ext>
            </a:extLst>
          </p:cNvPr>
          <p:cNvSpPr txBox="1"/>
          <p:nvPr/>
        </p:nvSpPr>
        <p:spPr>
          <a:xfrm>
            <a:off x="5888181" y="5297881"/>
            <a:ext cx="1293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Reconstruct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29EE011-67B7-44DC-9774-1D8774289949}"/>
              </a:ext>
            </a:extLst>
          </p:cNvPr>
          <p:cNvSpPr txBox="1"/>
          <p:nvPr/>
        </p:nvSpPr>
        <p:spPr>
          <a:xfrm>
            <a:off x="8186951" y="3145411"/>
            <a:ext cx="20187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+</a:t>
            </a:r>
            <a:r>
              <a:rPr lang="zh-CN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Time Primitive</a:t>
            </a:r>
            <a:endParaRPr lang="zh-CN" altLang="en-US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36D7AF-3245-4499-BFBD-ECEBF7A3E87D}"/>
              </a:ext>
            </a:extLst>
          </p:cNvPr>
          <p:cNvSpPr txBox="1"/>
          <p:nvPr/>
        </p:nvSpPr>
        <p:spPr>
          <a:xfrm>
            <a:off x="8192551" y="3428720"/>
            <a:ext cx="20437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+</a:t>
            </a:r>
            <a:r>
              <a:rPr lang="zh-CN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Garbled Policy</a:t>
            </a:r>
            <a:endParaRPr lang="zh-CN" altLang="en-US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A4D6AEE-30F2-4598-915F-503C3CD68168}"/>
              </a:ext>
            </a:extLst>
          </p:cNvPr>
          <p:cNvCxnSpPr>
            <a:cxnSpLocks/>
          </p:cNvCxnSpPr>
          <p:nvPr/>
        </p:nvCxnSpPr>
        <p:spPr>
          <a:xfrm>
            <a:off x="4259305" y="5067155"/>
            <a:ext cx="3900019" cy="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47E2C2C3-7D3B-4974-B4F8-5B5DF9386707}"/>
              </a:ext>
            </a:extLst>
          </p:cNvPr>
          <p:cNvSpPr/>
          <p:nvPr/>
        </p:nvSpPr>
        <p:spPr>
          <a:xfrm>
            <a:off x="7407727" y="4927805"/>
            <a:ext cx="293543" cy="27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21ECE2B-65AF-4448-AD6A-3DCF376B99ED}"/>
              </a:ext>
            </a:extLst>
          </p:cNvPr>
          <p:cNvSpPr txBox="1"/>
          <p:nvPr/>
        </p:nvSpPr>
        <p:spPr>
          <a:xfrm>
            <a:off x="4710500" y="4703033"/>
            <a:ext cx="22803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+</a:t>
            </a:r>
            <a:r>
              <a:rPr lang="zh-CN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Encoded Attributes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+</a:t>
            </a:r>
            <a:r>
              <a:rPr lang="zh-CN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Proof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DCE16B3-AB17-41F2-9018-BA55AC85F17B}"/>
              </a:ext>
            </a:extLst>
          </p:cNvPr>
          <p:cNvCxnSpPr>
            <a:cxnSpLocks/>
          </p:cNvCxnSpPr>
          <p:nvPr/>
        </p:nvCxnSpPr>
        <p:spPr>
          <a:xfrm flipH="1">
            <a:off x="3870124" y="2730239"/>
            <a:ext cx="4206822" cy="2017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62B9386-9630-4B41-BF9F-733518119CAD}"/>
              </a:ext>
            </a:extLst>
          </p:cNvPr>
          <p:cNvSpPr/>
          <p:nvPr/>
        </p:nvSpPr>
        <p:spPr>
          <a:xfrm>
            <a:off x="4961874" y="4008241"/>
            <a:ext cx="293543" cy="2836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BB41DD9-FBED-4F7C-BE4A-D5E468545CB0}"/>
              </a:ext>
            </a:extLst>
          </p:cNvPr>
          <p:cNvSpPr txBox="1"/>
          <p:nvPr/>
        </p:nvSpPr>
        <p:spPr>
          <a:xfrm>
            <a:off x="5618046" y="3216301"/>
            <a:ext cx="1858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−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Off-chain data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21A353B-673E-471B-8569-9583608DF173}"/>
              </a:ext>
            </a:extLst>
          </p:cNvPr>
          <p:cNvSpPr txBox="1"/>
          <p:nvPr/>
        </p:nvSpPr>
        <p:spPr>
          <a:xfrm>
            <a:off x="5499536" y="3538416"/>
            <a:ext cx="20960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+</a:t>
            </a:r>
            <a:r>
              <a:rPr lang="zh-CN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Off-chain service</a:t>
            </a:r>
            <a:endParaRPr lang="zh-CN" altLang="en-US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9BCBF-4469-4CBE-07D9-877D8315ABA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41" y="1535183"/>
            <a:ext cx="1992241" cy="1492235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A3E3CDD-B492-4F79-8E21-773364B2FE0E}"/>
              </a:ext>
            </a:extLst>
          </p:cNvPr>
          <p:cNvCxnSpPr>
            <a:cxnSpLocks/>
          </p:cNvCxnSpPr>
          <p:nvPr/>
        </p:nvCxnSpPr>
        <p:spPr>
          <a:xfrm>
            <a:off x="3828376" y="2264676"/>
            <a:ext cx="1097688" cy="1189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20B7849F-134F-4B83-9778-16E2340340C5}"/>
              </a:ext>
            </a:extLst>
          </p:cNvPr>
          <p:cNvSpPr/>
          <p:nvPr/>
        </p:nvSpPr>
        <p:spPr>
          <a:xfrm>
            <a:off x="4228293" y="2122836"/>
            <a:ext cx="293543" cy="2836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29F4733-A129-401E-BB42-9F42B7F154CB}"/>
              </a:ext>
            </a:extLst>
          </p:cNvPr>
          <p:cNvSpPr txBox="1"/>
          <p:nvPr/>
        </p:nvSpPr>
        <p:spPr>
          <a:xfrm>
            <a:off x="3783645" y="1739811"/>
            <a:ext cx="13164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Cambria" panose="02040503050406030204" pitchFamily="18" charset="0"/>
              </a:rPr>
              <a:t>Credential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1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5AB3A3-6C27-4E0A-AA64-CA0CA367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1712" y="4512067"/>
            <a:ext cx="946583" cy="946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3C7589-9F0E-4664-BE36-A22F5DF8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46" y="1514313"/>
            <a:ext cx="1141463" cy="114146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1C328A-9099-46D9-8B5E-6926BD069F8D}"/>
              </a:ext>
            </a:extLst>
          </p:cNvPr>
          <p:cNvGrpSpPr/>
          <p:nvPr/>
        </p:nvGrpSpPr>
        <p:grpSpPr>
          <a:xfrm>
            <a:off x="3252541" y="2676369"/>
            <a:ext cx="293543" cy="1683327"/>
            <a:chOff x="2160010" y="1880755"/>
            <a:chExt cx="293543" cy="168332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10F00D5-A4D5-4F55-A224-25E62C1AF81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EDCFE37-9BA4-4A58-B975-869EA3963BEC}"/>
                </a:ext>
              </a:extLst>
            </p:cNvPr>
            <p:cNvSpPr/>
            <p:nvPr/>
          </p:nvSpPr>
          <p:spPr>
            <a:xfrm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FE74D8F-7EBF-4567-9D2C-5CC851D685AC}"/>
              </a:ext>
            </a:extLst>
          </p:cNvPr>
          <p:cNvGrpSpPr/>
          <p:nvPr/>
        </p:nvGrpSpPr>
        <p:grpSpPr>
          <a:xfrm rot="10800000">
            <a:off x="2598316" y="2676370"/>
            <a:ext cx="293543" cy="1683327"/>
            <a:chOff x="2160010" y="1880755"/>
            <a:chExt cx="293543" cy="1683327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5ABE72A-8D9D-47A2-A9E1-FD200AF7BAC5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D3B9A3E-17E1-4F83-B202-64262B19A316}"/>
                </a:ext>
              </a:extLst>
            </p:cNvPr>
            <p:cNvSpPr/>
            <p:nvPr/>
          </p:nvSpPr>
          <p:spPr>
            <a:xfrm rot="10800000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/>
              <p:nvPr/>
            </p:nvSpPr>
            <p:spPr>
              <a:xfrm>
                <a:off x="2377130" y="3812245"/>
                <a:ext cx="748789" cy="3742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30" y="3812245"/>
                <a:ext cx="748789" cy="374270"/>
              </a:xfrm>
              <a:prstGeom prst="rect">
                <a:avLst/>
              </a:prstGeom>
              <a:blipFill>
                <a:blip r:embed="rId4"/>
                <a:stretch>
                  <a:fillRect r="-5691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78E4DE26-27AB-4F82-9CB3-51C71B06143D}"/>
              </a:ext>
            </a:extLst>
          </p:cNvPr>
          <p:cNvSpPr txBox="1"/>
          <p:nvPr/>
        </p:nvSpPr>
        <p:spPr>
          <a:xfrm>
            <a:off x="3841560" y="1971398"/>
            <a:ext cx="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CA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69DE0D-4883-4389-A5E2-15E469A22B43}"/>
              </a:ext>
            </a:extLst>
          </p:cNvPr>
          <p:cNvSpPr txBox="1"/>
          <p:nvPr/>
        </p:nvSpPr>
        <p:spPr>
          <a:xfrm>
            <a:off x="2766274" y="5516163"/>
            <a:ext cx="65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BEE398-AE04-4514-8EBD-B194B3F11337}"/>
              </a:ext>
            </a:extLst>
          </p:cNvPr>
          <p:cNvSpPr txBox="1"/>
          <p:nvPr/>
        </p:nvSpPr>
        <p:spPr>
          <a:xfrm>
            <a:off x="7019921" y="1630191"/>
            <a:ext cx="105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Service Provider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11D5FE-296E-47DF-98CB-81A44C30BA36}"/>
              </a:ext>
            </a:extLst>
          </p:cNvPr>
          <p:cNvGrpSpPr/>
          <p:nvPr/>
        </p:nvGrpSpPr>
        <p:grpSpPr>
          <a:xfrm rot="14006085">
            <a:off x="4405238" y="3595772"/>
            <a:ext cx="283681" cy="1683327"/>
            <a:chOff x="2166507" y="1880755"/>
            <a:chExt cx="283681" cy="1683327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2A0B30A-F53D-4736-9B42-97BA4DDDA7C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8507F15-9CA7-4B69-8F4A-45FEA0DC0736}"/>
                </a:ext>
              </a:extLst>
            </p:cNvPr>
            <p:cNvSpPr/>
            <p:nvPr/>
          </p:nvSpPr>
          <p:spPr>
            <a:xfrm rot="7277731">
              <a:off x="2161576" y="2948489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F435FF7-AF0E-4762-BEC3-738469B981B9}"/>
              </a:ext>
            </a:extLst>
          </p:cNvPr>
          <p:cNvSpPr txBox="1"/>
          <p:nvPr/>
        </p:nvSpPr>
        <p:spPr>
          <a:xfrm>
            <a:off x="3939713" y="4397725"/>
            <a:ext cx="7331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0320D3-96BF-46FF-9E5B-CEF521F0D4B8}"/>
              </a:ext>
            </a:extLst>
          </p:cNvPr>
          <p:cNvGrpSpPr/>
          <p:nvPr/>
        </p:nvGrpSpPr>
        <p:grpSpPr>
          <a:xfrm rot="3392923">
            <a:off x="7066557" y="2023989"/>
            <a:ext cx="283681" cy="1683327"/>
            <a:chOff x="2152024" y="1880755"/>
            <a:chExt cx="283681" cy="1683327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5A69A50-A8D9-46FB-97F8-ABA32A26A93E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23B464C-5FD2-4ED7-B730-C806CE561872}"/>
                </a:ext>
              </a:extLst>
            </p:cNvPr>
            <p:cNvSpPr/>
            <p:nvPr/>
          </p:nvSpPr>
          <p:spPr>
            <a:xfrm rot="18207077">
              <a:off x="2147093" y="2834896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28664F8-E20E-41CD-994B-934AF6E3D85E}"/>
              </a:ext>
            </a:extLst>
          </p:cNvPr>
          <p:cNvSpPr txBox="1"/>
          <p:nvPr/>
        </p:nvSpPr>
        <p:spPr>
          <a:xfrm>
            <a:off x="7138827" y="2471110"/>
            <a:ext cx="814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Policy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A75718A-7051-4CEA-8ABC-AE8AA57D5AE8}"/>
              </a:ext>
            </a:extLst>
          </p:cNvPr>
          <p:cNvGrpSpPr/>
          <p:nvPr/>
        </p:nvGrpSpPr>
        <p:grpSpPr>
          <a:xfrm>
            <a:off x="8457991" y="2734466"/>
            <a:ext cx="293543" cy="1683327"/>
            <a:chOff x="2160010" y="1880755"/>
            <a:chExt cx="293543" cy="1683327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A5577E0-2ECF-4E35-89A9-E7C548980B8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1171ADA-9638-48B8-8E0B-CFC6DACD8441}"/>
                </a:ext>
              </a:extLst>
            </p:cNvPr>
            <p:cNvSpPr/>
            <p:nvPr/>
          </p:nvSpPr>
          <p:spPr>
            <a:xfrm>
              <a:off x="2160010" y="2835148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3326A8-157E-4134-BC37-71C5D86DED77}"/>
              </a:ext>
            </a:extLst>
          </p:cNvPr>
          <p:cNvSpPr txBox="1"/>
          <p:nvPr/>
        </p:nvSpPr>
        <p:spPr>
          <a:xfrm>
            <a:off x="7917764" y="3059692"/>
            <a:ext cx="136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Secret Share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23A30A5-E617-4051-AA91-BFCF77B085EC}"/>
              </a:ext>
            </a:extLst>
          </p:cNvPr>
          <p:cNvGrpSpPr/>
          <p:nvPr/>
        </p:nvGrpSpPr>
        <p:grpSpPr>
          <a:xfrm rot="18624320">
            <a:off x="7017750" y="3506010"/>
            <a:ext cx="283681" cy="1856412"/>
            <a:chOff x="2168505" y="1880755"/>
            <a:chExt cx="283681" cy="1683327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185EF07-89AA-4AFF-8D81-BA97C1ADD21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2BC0135-5FAF-4C50-BA4D-F8ACDC203274}"/>
                </a:ext>
              </a:extLst>
            </p:cNvPr>
            <p:cNvSpPr/>
            <p:nvPr/>
          </p:nvSpPr>
          <p:spPr>
            <a:xfrm rot="3136079">
              <a:off x="2176352" y="2897334"/>
              <a:ext cx="267988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1EB2456-B036-4131-AA6A-3995B3AE2966}"/>
              </a:ext>
            </a:extLst>
          </p:cNvPr>
          <p:cNvSpPr txBox="1"/>
          <p:nvPr/>
        </p:nvSpPr>
        <p:spPr>
          <a:xfrm>
            <a:off x="6565935" y="4033590"/>
            <a:ext cx="109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Verify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4C83D0-E659-46AC-80C2-72B8280397A6}"/>
              </a:ext>
            </a:extLst>
          </p:cNvPr>
          <p:cNvSpPr txBox="1"/>
          <p:nvPr/>
        </p:nvSpPr>
        <p:spPr>
          <a:xfrm>
            <a:off x="7600799" y="5513257"/>
            <a:ext cx="201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Access Controller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D675569-8CCD-45A0-BA53-C5E7508355F6}"/>
              </a:ext>
            </a:extLst>
          </p:cNvPr>
          <p:cNvSpPr txBox="1"/>
          <p:nvPr/>
        </p:nvSpPr>
        <p:spPr>
          <a:xfrm>
            <a:off x="187580" y="97767"/>
            <a:ext cx="21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Heimdall Protocols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3B7377-3EFF-4006-A05E-8800A60E0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95" y="4450694"/>
            <a:ext cx="1007956" cy="1007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1A121A-E50E-418A-91E9-AA33BC715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46" y="1630124"/>
            <a:ext cx="1051880" cy="1051880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C544EEB2-BA53-43A6-BDC1-2635082A6AB3}"/>
              </a:ext>
            </a:extLst>
          </p:cNvPr>
          <p:cNvGrpSpPr/>
          <p:nvPr/>
        </p:nvGrpSpPr>
        <p:grpSpPr>
          <a:xfrm rot="5400000">
            <a:off x="5697894" y="3699829"/>
            <a:ext cx="278700" cy="2956213"/>
            <a:chOff x="2176986" y="1880755"/>
            <a:chExt cx="278700" cy="1683327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2ED24F6-DF07-4305-9D1E-EDAEBCD3B3F9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74A1E5C-2CB2-482C-8E48-9D8101BECB25}"/>
                </a:ext>
              </a:extLst>
            </p:cNvPr>
            <p:cNvSpPr/>
            <p:nvPr/>
          </p:nvSpPr>
          <p:spPr>
            <a:xfrm rot="16200000">
              <a:off x="2232761" y="2884138"/>
              <a:ext cx="167149" cy="2787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44AA73BE-EF5E-4B28-A078-D012127631B3}"/>
              </a:ext>
            </a:extLst>
          </p:cNvPr>
          <p:cNvSpPr txBox="1"/>
          <p:nvPr/>
        </p:nvSpPr>
        <p:spPr>
          <a:xfrm>
            <a:off x="2828589" y="2839145"/>
            <a:ext cx="1136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Credential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E0A6DB3-51DA-41D7-9882-FB2C33A38150}"/>
              </a:ext>
            </a:extLst>
          </p:cNvPr>
          <p:cNvSpPr txBox="1"/>
          <p:nvPr/>
        </p:nvSpPr>
        <p:spPr>
          <a:xfrm>
            <a:off x="5733338" y="4950583"/>
            <a:ext cx="1293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Reconstruct</a:t>
            </a:r>
          </a:p>
        </p:txBody>
      </p:sp>
    </p:spTree>
    <p:extLst>
      <p:ext uri="{BB962C8B-B14F-4D97-AF65-F5344CB8AC3E}">
        <p14:creationId xmlns:p14="http://schemas.microsoft.com/office/powerpoint/2010/main" val="347931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71DC27-6A43-4A99-AACB-B5A1CA721FC7}"/>
              </a:ext>
            </a:extLst>
          </p:cNvPr>
          <p:cNvSpPr txBox="1"/>
          <p:nvPr/>
        </p:nvSpPr>
        <p:spPr>
          <a:xfrm>
            <a:off x="493568" y="280555"/>
            <a:ext cx="158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4BDE62-00F2-47F8-AE4C-85B704FC2A3F}"/>
              </a:ext>
            </a:extLst>
          </p:cNvPr>
          <p:cNvSpPr txBox="1"/>
          <p:nvPr/>
        </p:nvSpPr>
        <p:spPr>
          <a:xfrm>
            <a:off x="576694" y="836468"/>
            <a:ext cx="1094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update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Add, revoke and update policies flexibly in smart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works focus on on-chain service (conducted by smart contracts), only a few works focus on off-chain service (Calypso: off-chain data access control). However, no other service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running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Adversary may collude with access controllers and learn the information earlier than honest users. (Calypso: barrier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Deny of Service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controllers may refuse to reconstruct the secret unless they get paid. (Calypso: incentive)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AF4FA8-85E3-4657-9F64-05E7177CC113}"/>
              </a:ext>
            </a:extLst>
          </p:cNvPr>
          <p:cNvSpPr txBox="1"/>
          <p:nvPr/>
        </p:nvSpPr>
        <p:spPr>
          <a:xfrm>
            <a:off x="493568" y="2672196"/>
            <a:ext cx="158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03B0EA-9EC9-4FDB-BA06-790071288C3E}"/>
              </a:ext>
            </a:extLst>
          </p:cNvPr>
          <p:cNvSpPr txBox="1"/>
          <p:nvPr/>
        </p:nvSpPr>
        <p:spPr>
          <a:xfrm>
            <a:off x="493568" y="3233305"/>
            <a:ext cx="1124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update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Sparse Merkle tree/Merkle Mountain Tree to support policy storage and flexible update; Time stamps to guarantee atomicity.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Adaptor signature to support signature service; Proxy re-encryption to support encryption service; FHE to support computation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running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PVTSS to guarantee the fair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Deny of Service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PVTSS to prevent the DoS.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820121-AD7E-4103-9F67-F959D8F71D7A}"/>
              </a:ext>
            </a:extLst>
          </p:cNvPr>
          <p:cNvSpPr txBox="1"/>
          <p:nvPr/>
        </p:nvSpPr>
        <p:spPr>
          <a:xfrm>
            <a:off x="334241" y="503960"/>
            <a:ext cx="158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Goals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A292EC-7B92-466D-A98E-8B97CFF77B4A}"/>
              </a:ext>
            </a:extLst>
          </p:cNvPr>
          <p:cNvSpPr txBox="1"/>
          <p:nvPr/>
        </p:nvSpPr>
        <p:spPr>
          <a:xfrm>
            <a:off x="334241" y="1342159"/>
            <a:ext cx="112429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Data Confidentiality: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 system for decentralized access control ensures confidentiality if it is infeasible for an unauthorized adversary to obtain information about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10"/>
              </a:rPr>
              <a:t>d</a:t>
            </a:r>
            <a:r>
              <a:rPr lang="en-US" altLang="zh-CN" sz="1800" b="0" i="1" dirty="0" err="1">
                <a:solidFill>
                  <a:srgbClr val="6E361A"/>
                </a:solidFill>
                <a:effectLst/>
                <a:latin typeface="CMSY7"/>
              </a:rPr>
              <a:t>U</a:t>
            </a:r>
            <a:r>
              <a:rPr lang="en-US" altLang="zh-CN" sz="1800" b="0" i="1" dirty="0">
                <a:solidFill>
                  <a:srgbClr val="6E361A"/>
                </a:solidFill>
                <a:effectLst/>
                <a:latin typeface="CMSY7"/>
              </a:rPr>
              <a:t>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7"/>
              </a:rPr>
              <a:t>i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from the ciphertext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10"/>
              </a:rPr>
              <a:t>c</a:t>
            </a:r>
            <a:r>
              <a:rPr lang="en-US" altLang="zh-CN" sz="1800" b="0" i="1" dirty="0" err="1">
                <a:solidFill>
                  <a:srgbClr val="6E361A"/>
                </a:solidFill>
                <a:effectLst/>
                <a:latin typeface="CMSY7"/>
              </a:rPr>
              <a:t>U</a:t>
            </a:r>
            <a:r>
              <a:rPr lang="en-US" altLang="zh-CN" sz="1800" b="0" i="1" dirty="0">
                <a:solidFill>
                  <a:srgbClr val="6E361A"/>
                </a:solidFill>
                <a:effectLst/>
                <a:latin typeface="CMSY7"/>
              </a:rPr>
              <a:t>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7"/>
              </a:rPr>
              <a:t>i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.</a:t>
            </a:r>
          </a:p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Anonymity: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Anonymity requires that no adversary should be able to distinguish which consumer </a:t>
            </a:r>
            <a:r>
              <a:rPr lang="en-US" altLang="zh-CN" sz="1800" b="0" i="1" dirty="0">
                <a:solidFill>
                  <a:srgbClr val="6E361A"/>
                </a:solidFill>
                <a:effectLst/>
                <a:latin typeface="CMSY10"/>
              </a:rPr>
              <a:t>C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SY10"/>
              </a:rPr>
              <a:t>2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C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A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accessed the data item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10"/>
              </a:rPr>
              <a:t>d</a:t>
            </a:r>
            <a:r>
              <a:rPr lang="en-US" altLang="zh-CN" sz="1800" b="0" i="1" dirty="0" err="1">
                <a:solidFill>
                  <a:srgbClr val="6E361A"/>
                </a:solidFill>
                <a:effectLst/>
                <a:latin typeface="CMSY7"/>
              </a:rPr>
              <a:t>U</a:t>
            </a:r>
            <a:r>
              <a:rPr lang="en-US" altLang="zh-CN" sz="1800" b="0" i="1" dirty="0">
                <a:solidFill>
                  <a:srgbClr val="6E361A"/>
                </a:solidFill>
                <a:effectLst/>
                <a:latin typeface="CMSY7"/>
              </a:rPr>
              <a:t>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7"/>
              </a:rPr>
              <a:t>i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unless requested by an audit. Accordingly, the data consumer </a:t>
            </a:r>
            <a:r>
              <a:rPr lang="en-US" altLang="zh-CN" sz="1800" b="0" i="1" dirty="0">
                <a:solidFill>
                  <a:srgbClr val="6E361A"/>
                </a:solidFill>
                <a:effectLst/>
                <a:latin typeface="CMSY10"/>
              </a:rPr>
              <a:t>C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should remain anonymous during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AUTHENTICATE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and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ACCESS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.</a:t>
            </a:r>
          </a:p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Auditability: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 system for decentralized access control supports auditability if any invocation of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AUTHENTICATE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and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ACCESS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is publicly observable. In practice, this is achieved by emitting a transaction on the ledger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SY10"/>
              </a:rPr>
              <a:t>L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upon invocation of either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AUTHENTICATE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or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ACCESS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which yields an auditable trace for auditability.</a:t>
            </a:r>
          </a:p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Policy Confidentiality: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 system for provides policy confidentiality, if the policy is only observable by the authorized set of data consumers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C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A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. When an access policy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10"/>
              </a:rPr>
              <a:t>p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is stored on-chain in plaintext, the system does not support policy confidentiality [</a:t>
            </a:r>
            <a:r>
              <a:rPr lang="en-US" altLang="zh-CN" sz="1800" b="0" i="0" dirty="0">
                <a:solidFill>
                  <a:srgbClr val="8C0000"/>
                </a:solidFill>
                <a:effectLst/>
                <a:latin typeface="NimbusRomNo9L-Regu"/>
              </a:rPr>
              <a:t>66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].</a:t>
            </a:r>
          </a:p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Fair access: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Fairness is essential to prevent attacks that rely on information asymmetry (e.g., frontrunning [</a:t>
            </a:r>
            <a:r>
              <a:rPr lang="en-US" altLang="zh-CN" sz="1800" b="0" i="0" dirty="0">
                <a:solidFill>
                  <a:srgbClr val="8C0000"/>
                </a:solidFill>
                <a:effectLst/>
                <a:latin typeface="NimbusRomNo9L-Regu"/>
              </a:rPr>
              <a:t>68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]). Fair access indicates that data consumers simultaneously obtain the secret from access controllers.</a:t>
            </a:r>
          </a:p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Access Revocation: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 system for decentralized access control supports access revocation, if an authorized data consumer may be revoked at any time.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B89BD3-1524-4C73-AD6A-99C1A34B9FD7}"/>
              </a:ext>
            </a:extLst>
          </p:cNvPr>
          <p:cNvSpPr txBox="1"/>
          <p:nvPr/>
        </p:nvSpPr>
        <p:spPr>
          <a:xfrm>
            <a:off x="78750" y="78752"/>
            <a:ext cx="7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rbel" panose="020B0503020204020204" pitchFamily="34" charset="0"/>
                <a:cs typeface="Times New Roman" panose="02020603050405020304" pitchFamily="18" charset="0"/>
              </a:rPr>
              <a:t>Comparison – Access control for Blockchain</a:t>
            </a:r>
            <a:endParaRPr lang="zh-CN" altLang="en-US" sz="2000" b="1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322FC-6A09-485A-912A-4B7AE80B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486"/>
            <a:ext cx="12192000" cy="23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3D2752-FD31-4A84-BB6D-95A1710706E0}"/>
              </a:ext>
            </a:extLst>
          </p:cNvPr>
          <p:cNvSpPr txBox="1"/>
          <p:nvPr/>
        </p:nvSpPr>
        <p:spPr>
          <a:xfrm>
            <a:off x="78750" y="78752"/>
            <a:ext cx="7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rbel" panose="020B0503020204020204" pitchFamily="34" charset="0"/>
                <a:cs typeface="Times New Roman" panose="02020603050405020304" pitchFamily="18" charset="0"/>
              </a:rPr>
              <a:t>Comparison – Access control for Blockchain</a:t>
            </a:r>
            <a:endParaRPr lang="zh-CN" altLang="en-US" sz="2000" b="1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65F6EC4-1BCF-45A6-92CF-1CE500E54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95970"/>
              </p:ext>
            </p:extLst>
          </p:nvPr>
        </p:nvGraphicFramePr>
        <p:xfrm>
          <a:off x="78750" y="1723641"/>
          <a:ext cx="12016269" cy="405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23">
                  <a:extLst>
                    <a:ext uri="{9D8B030D-6E8A-4147-A177-3AD203B41FA5}">
                      <a16:colId xmlns:a16="http://schemas.microsoft.com/office/drawing/2014/main" val="1007451997"/>
                    </a:ext>
                  </a:extLst>
                </a:gridCol>
                <a:gridCol w="1870363">
                  <a:extLst>
                    <a:ext uri="{9D8B030D-6E8A-4147-A177-3AD203B41FA5}">
                      <a16:colId xmlns:a16="http://schemas.microsoft.com/office/drawing/2014/main" val="2711998497"/>
                    </a:ext>
                  </a:extLst>
                </a:gridCol>
                <a:gridCol w="1483641">
                  <a:extLst>
                    <a:ext uri="{9D8B030D-6E8A-4147-A177-3AD203B41FA5}">
                      <a16:colId xmlns:a16="http://schemas.microsoft.com/office/drawing/2014/main" val="3114420226"/>
                    </a:ext>
                  </a:extLst>
                </a:gridCol>
                <a:gridCol w="1330106">
                  <a:extLst>
                    <a:ext uri="{9D8B030D-6E8A-4147-A177-3AD203B41FA5}">
                      <a16:colId xmlns:a16="http://schemas.microsoft.com/office/drawing/2014/main" val="1824246933"/>
                    </a:ext>
                  </a:extLst>
                </a:gridCol>
                <a:gridCol w="1502034">
                  <a:extLst>
                    <a:ext uri="{9D8B030D-6E8A-4147-A177-3AD203B41FA5}">
                      <a16:colId xmlns:a16="http://schemas.microsoft.com/office/drawing/2014/main" val="3346159851"/>
                    </a:ext>
                  </a:extLst>
                </a:gridCol>
                <a:gridCol w="1502034">
                  <a:extLst>
                    <a:ext uri="{9D8B030D-6E8A-4147-A177-3AD203B41FA5}">
                      <a16:colId xmlns:a16="http://schemas.microsoft.com/office/drawing/2014/main" val="157512520"/>
                    </a:ext>
                  </a:extLst>
                </a:gridCol>
                <a:gridCol w="1502034">
                  <a:extLst>
                    <a:ext uri="{9D8B030D-6E8A-4147-A177-3AD203B41FA5}">
                      <a16:colId xmlns:a16="http://schemas.microsoft.com/office/drawing/2014/main" val="3587255358"/>
                    </a:ext>
                  </a:extLst>
                </a:gridCol>
                <a:gridCol w="1502034">
                  <a:extLst>
                    <a:ext uri="{9D8B030D-6E8A-4147-A177-3AD203B41FA5}">
                      <a16:colId xmlns:a16="http://schemas.microsoft.com/office/drawing/2014/main" val="4242717843"/>
                    </a:ext>
                  </a:extLst>
                </a:gridCol>
              </a:tblGrid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Decentralization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Revocation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Selective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Privacy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Auditable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Expressivity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Expandability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Permissionless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96997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Calypso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74569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Droplet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67219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SMACS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1432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Zebra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61842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LedgerView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33275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Our work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9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6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50" y="78752"/>
            <a:ext cx="7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CALYPSO: Private Data Management for Decentralized Ledgers</a:t>
            </a:r>
            <a:endParaRPr lang="zh-CN" altLang="en-US" sz="2000" b="1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Enabling the auditable management of secrets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Prevent front running attack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Decentralized role-based access control</a:t>
            </a:r>
          </a:p>
          <a:p>
            <a:pPr marL="457200" indent="-457200">
              <a:buFontTx/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Three case-study applications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Publicly Verifiable Secret Sharing (PVSS)</a:t>
            </a:r>
          </a:p>
          <a:p>
            <a:pPr marL="457200" indent="-457200">
              <a:buAutoNum type="alphaLcParenBoth"/>
            </a:pPr>
            <a:r>
              <a:rPr lang="en-US" altLang="zh-CN" sz="20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Skipchain</a:t>
            </a: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(track configuration changes of a decentralized authority or </a:t>
            </a:r>
            <a:r>
              <a:rPr lang="en-US" altLang="zh-CN" sz="20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cothority</a:t>
            </a: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Blinded Key Exchange (receiver anonymity)</a:t>
            </a:r>
          </a:p>
          <a:p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Limitation: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No privacy on </a:t>
            </a:r>
            <a:r>
              <a:rPr lang="en-US" altLang="zh-CN" sz="20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skipchain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Low expressivity for access control policy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 only for data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Reputation-based trustee</a:t>
            </a:r>
          </a:p>
        </p:txBody>
      </p:sp>
    </p:spTree>
    <p:extLst>
      <p:ext uri="{BB962C8B-B14F-4D97-AF65-F5344CB8AC3E}">
        <p14:creationId xmlns:p14="http://schemas.microsoft.com/office/powerpoint/2010/main" val="280570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50" y="78752"/>
            <a:ext cx="7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SMACS: Smart Contract Access Control Service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 for smart contract security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Updatable and sophisticated Access Control Rules (ACRs) for smart contracts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Lightweight token-based access control with off-chain infrastructure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 token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 rules (ACRs)</a:t>
            </a:r>
          </a:p>
          <a:p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Limitation: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No privacy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Centralized Access control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Token service is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199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50" y="78752"/>
            <a:ext cx="94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Droplet: Decentralized Authorization and Access Control for Encrypted Data Streams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Decentralized data access control service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Fine-grained stream-specific access policies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Three case-study applications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Efficient Key Management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Binary Hash Tree (BHT)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Dual-Key Regression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Dual-Key Stealth Addresses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Limitation: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 only for data stream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Complexity of key management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Integration and compatibility to existing IoT devices</a:t>
            </a:r>
          </a:p>
        </p:txBody>
      </p:sp>
    </p:spTree>
    <p:extLst>
      <p:ext uri="{BB962C8B-B14F-4D97-AF65-F5344CB8AC3E}">
        <p14:creationId xmlns:p14="http://schemas.microsoft.com/office/powerpoint/2010/main" val="394630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50" y="78752"/>
            <a:ext cx="94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LedgerView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: Access-Control Views on Hyperledger Fabric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Adds access control views to permissioned blockchains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Revocable and irrevocable views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Support Role-Based Access Control (RBAC)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Encryption-based Methods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Irrevocable Permissions (EI)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Revocable Permissions (ER)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Hash-based Methods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Irrevocable Access Permissions (HI)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Revocable Permissions (HR)</a:t>
            </a:r>
          </a:p>
          <a:p>
            <a:pPr marL="914400" lvl="1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Limitation: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View scalability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Storage overhead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Revocation overhead</a:t>
            </a:r>
          </a:p>
        </p:txBody>
      </p:sp>
    </p:spTree>
    <p:extLst>
      <p:ext uri="{BB962C8B-B14F-4D97-AF65-F5344CB8AC3E}">
        <p14:creationId xmlns:p14="http://schemas.microsoft.com/office/powerpoint/2010/main" val="280360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49" y="78752"/>
            <a:ext cx="1107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ZEBRA: Anonymous Credentials with Practical On-chain Verification and Applications to KYC in 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DeFi</a:t>
            </a:r>
            <a:endParaRPr lang="en-US" altLang="zh-CN" sz="2000" b="1" i="0" dirty="0">
              <a:solidFill>
                <a:srgbClr val="000000"/>
              </a:solidFill>
              <a:effectLst/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Efficient access control on permissionless blockchains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Balances user privacy with the need for accountability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Support for Auditability and Revocation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Batched Verification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Zero knowledge proof</a:t>
            </a:r>
          </a:p>
          <a:p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Limitation:</a:t>
            </a:r>
          </a:p>
        </p:txBody>
      </p:sp>
    </p:spTree>
    <p:extLst>
      <p:ext uri="{BB962C8B-B14F-4D97-AF65-F5344CB8AC3E}">
        <p14:creationId xmlns:p14="http://schemas.microsoft.com/office/powerpoint/2010/main" val="222779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50" y="78752"/>
            <a:ext cx="94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Unus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 pro omnibus: Multi-Client Searchable Encryption via Access Control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multi-writer, multi-reader searchable encryption schemes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control, updates, and searches across multiple users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Forward privacy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Shiftable Multi-Recipient Encryption (SME)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Identity-Based Encryption (IBE)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PRF (Pseudorandom Function)</a:t>
            </a:r>
          </a:p>
        </p:txBody>
      </p:sp>
    </p:spTree>
    <p:extLst>
      <p:ext uri="{BB962C8B-B14F-4D97-AF65-F5344CB8AC3E}">
        <p14:creationId xmlns:p14="http://schemas.microsoft.com/office/powerpoint/2010/main" val="8137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8CBFBD-AB44-40D5-ACF7-D8E1CA774DE5}"/>
              </a:ext>
            </a:extLst>
          </p:cNvPr>
          <p:cNvSpPr txBox="1"/>
          <p:nvPr/>
        </p:nvSpPr>
        <p:spPr>
          <a:xfrm>
            <a:off x="290944" y="815686"/>
            <a:ext cx="95336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ERC-5982: Role-based Access Control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ERC-7432: Non-Fungible Token Roles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  <a:hlinkClick r:id="rId2"/>
              </a:rPr>
              <a:t>https://github.com/ethereum/EIPs/issues/1481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  <a:hlinkClick r:id="rId3"/>
              </a:rPr>
              <a:t>https://github.com/ethereum/EIPs/pull/1812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  <a:hlinkClick r:id="rId4"/>
              </a:rPr>
              <a:t>https://github.com/ethereum/eips/issues/1261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  <a:hlinkClick r:id="rId5"/>
              </a:rPr>
              <a:t>https://github.com/ethereum/EIPs/issues/780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  <a:hlinkClick r:id="rId6"/>
              </a:rPr>
              <a:t>https://github.com/ethereum/eips/issues/735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56A8AA-D5B8-4C6F-BE8F-6C770F33D26C}"/>
              </a:ext>
            </a:extLst>
          </p:cNvPr>
          <p:cNvSpPr txBox="1"/>
          <p:nvPr/>
        </p:nvSpPr>
        <p:spPr>
          <a:xfrm>
            <a:off x="78750" y="78752"/>
            <a:ext cx="94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333537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4E2BAA-2C25-4CC5-A9E9-7C69E586A956}"/>
              </a:ext>
            </a:extLst>
          </p:cNvPr>
          <p:cNvSpPr txBox="1"/>
          <p:nvPr/>
        </p:nvSpPr>
        <p:spPr>
          <a:xfrm>
            <a:off x="78750" y="78752"/>
            <a:ext cx="7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Our Work</a:t>
            </a:r>
            <a:endParaRPr lang="zh-CN" altLang="en-US" sz="2000" b="1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5C9E2B-C203-4EAC-8368-947E025A5BFC}"/>
              </a:ext>
            </a:extLst>
          </p:cNvPr>
          <p:cNvSpPr txBox="1"/>
          <p:nvPr/>
        </p:nvSpPr>
        <p:spPr>
          <a:xfrm>
            <a:off x="290944" y="815686"/>
            <a:ext cx="9533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Motivation: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Decentralized access control (DAC) service for Smart Contract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DAC based on anonymous credential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Publicly Verifiable Timed Secret Sharing (PVTSS)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Anonymous credential (AC)</a:t>
            </a:r>
          </a:p>
          <a:p>
            <a:pPr marL="457200" indent="-457200">
              <a:buFontTx/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Identity-Based Encryption (IBE)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Proxy re-encryption (PRE)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Zero-knowledge contingent payment (ZKCP)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Expressive access control policy (role-based =&gt; credential-based)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Privacy-preserving (</a:t>
            </a:r>
            <a:r>
              <a:rPr lang="en-US" altLang="zh-CN" sz="20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skipchain</a:t>
            </a: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=&gt; DID)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Usability (reputation-based trustee =&gt; credential-based trustee)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Extension (DAC for data =&gt; DAC for smart contract)</a:t>
            </a:r>
          </a:p>
        </p:txBody>
      </p:sp>
    </p:spTree>
    <p:extLst>
      <p:ext uri="{BB962C8B-B14F-4D97-AF65-F5344CB8AC3E}">
        <p14:creationId xmlns:p14="http://schemas.microsoft.com/office/powerpoint/2010/main" val="50441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21277</TotalTime>
  <Words>1113</Words>
  <Application>Microsoft Office PowerPoint</Application>
  <PresentationFormat>宽屏</PresentationFormat>
  <Paragraphs>271</Paragraphs>
  <Slides>17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CMBX10</vt:lpstr>
      <vt:lpstr>CMMI10</vt:lpstr>
      <vt:lpstr>CMMI7</vt:lpstr>
      <vt:lpstr>CMSY10</vt:lpstr>
      <vt:lpstr>CMSY7</vt:lpstr>
      <vt:lpstr>NimbusRomNo9L-Medi</vt:lpstr>
      <vt:lpstr>NimbusRomNo9L-Regu</vt:lpstr>
      <vt:lpstr>等线</vt:lpstr>
      <vt:lpstr>等线 Light</vt:lpstr>
      <vt:lpstr>Arial</vt:lpstr>
      <vt:lpstr>Cambria</vt:lpstr>
      <vt:lpstr>Cambria Math</vt:lpstr>
      <vt:lpstr>Corbel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里宾</dc:creator>
  <cp:lastModifiedBy>夏 里宾</cp:lastModifiedBy>
  <cp:revision>253</cp:revision>
  <dcterms:created xsi:type="dcterms:W3CDTF">2023-10-23T01:23:06Z</dcterms:created>
  <dcterms:modified xsi:type="dcterms:W3CDTF">2024-05-27T12:58:31Z</dcterms:modified>
</cp:coreProperties>
</file>