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8" r:id="rId21"/>
    <p:sldId id="280" r:id="rId22"/>
    <p:sldId id="282" r:id="rId23"/>
    <p:sldId id="283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E896C52-9270-D89D-35CE-46946F4D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1212850"/>
            <a:ext cx="224313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69E22-7F31-E27F-F6D0-E5A5F15083CB}"/>
              </a:ext>
            </a:extLst>
          </p:cNvPr>
          <p:cNvSpPr txBox="1"/>
          <p:nvPr/>
        </p:nvSpPr>
        <p:spPr>
          <a:xfrm>
            <a:off x="1200150" y="1487488"/>
            <a:ext cx="532130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700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КФ</a:t>
            </a:r>
            <a:r>
              <a:rPr lang="ru-RU" sz="1500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700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МГТУ</a:t>
            </a:r>
            <a:r>
              <a:rPr lang="ru-RU" sz="1500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700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им.</a:t>
            </a:r>
            <a:r>
              <a:rPr lang="ru-RU" sz="1500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700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Н.Э.</a:t>
            </a:r>
            <a:r>
              <a:rPr lang="ru-RU" sz="1500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700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Баумана</a:t>
            </a:r>
            <a:endParaRPr lang="ru-RU" sz="2700" spc="-2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A5FE702-8DBF-ADC7-D0A7-92EFECE2066E}"/>
              </a:ext>
            </a:extLst>
          </p:cNvPr>
          <p:cNvSpPr txBox="1">
            <a:spLocks/>
          </p:cNvSpPr>
          <p:nvPr/>
        </p:nvSpPr>
        <p:spPr>
          <a:xfrm>
            <a:off x="322263" y="2779713"/>
            <a:ext cx="7983537" cy="1835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Кафедра № 7 Связи и ИТ </a:t>
            </a:r>
            <a:br>
              <a:rPr lang="ru-RU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ru-RU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военного учебного центра </a:t>
            </a:r>
            <a:br>
              <a:rPr lang="ru-RU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ru-RU" spc="-23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при МГТУ им. Н.Э. Баумана</a:t>
            </a:r>
            <a:endParaRPr lang="ru-RU" cap="all" dirty="0">
              <a:solidFill>
                <a:schemeClr val="bg1"/>
              </a:solidFill>
              <a:latin typeface="Times New Roman" panose="02020603050405020304" pitchFamily="18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47CE7-EA60-A997-B2ED-2738D4E027DE}"/>
              </a:ext>
            </a:extLst>
          </p:cNvPr>
          <p:cNvSpPr txBox="1"/>
          <p:nvPr/>
        </p:nvSpPr>
        <p:spPr>
          <a:xfrm>
            <a:off x="239713" y="5549900"/>
            <a:ext cx="8888412" cy="1262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spc="-23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Начальник кафедры № 7 Связи и информационных технологий ВУЦ при МГТУ им Н.Э. Баумана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u="sng" spc="-23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полковник   МЕЛИКОВ Фозил Джабирович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400" u="sng" spc="-23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400" u="sng" spc="-23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spc="-23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Москва 2022</a:t>
            </a:r>
          </a:p>
        </p:txBody>
      </p:sp>
      <p:pic>
        <p:nvPicPr>
          <p:cNvPr id="11" name="Рисунок 3">
            <a:extLst>
              <a:ext uri="{FF2B5EF4-FFF2-40B4-BE49-F238E27FC236}">
                <a16:creationId xmlns:a16="http://schemas.microsoft.com/office/drawing/2014/main" id="{A7926ABF-8074-6352-1258-8317DBDC0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281113"/>
            <a:ext cx="61118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30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907FAB1-6BAC-4E39-88D1-755DB939F44E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A29816-0B20-412A-9002-33B77EEBF9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A35F65C-DC71-2FC7-3AF7-F48E2835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1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1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82230"/>
            <a:ext cx="2057400" cy="365125"/>
          </a:xfrm>
          <a:prstGeom prst="rect">
            <a:avLst/>
          </a:prstGeom>
        </p:spPr>
        <p:txBody>
          <a:bodyPr/>
          <a:lstStyle/>
          <a:p>
            <a:fld id="{A6A29816-0B20-412A-9002-33B77EEBF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0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38538" y="6287340"/>
            <a:ext cx="2057400" cy="365125"/>
          </a:xfrm>
          <a:prstGeom prst="rect">
            <a:avLst/>
          </a:prstGeom>
        </p:spPr>
        <p:txBody>
          <a:bodyPr/>
          <a:lstStyle/>
          <a:p>
            <a:fld id="{A6A29816-0B20-412A-9002-33B77EEBF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9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ru-RU" dirty="0" err="1"/>
              <a:t>Обра</a:t>
            </a:r>
            <a:r>
              <a:rPr lang="en-US" dirty="0"/>
              <a:t>ff</a:t>
            </a:r>
            <a:r>
              <a:rPr lang="ru-RU" dirty="0" err="1"/>
              <a:t>зец</a:t>
            </a:r>
            <a:r>
              <a:rPr lang="ru-RU" dirty="0"/>
              <a:t>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00450" y="6390857"/>
            <a:ext cx="2057400" cy="365125"/>
          </a:xfrm>
          <a:prstGeom prst="rect">
            <a:avLst/>
          </a:prstGeom>
        </p:spPr>
        <p:txBody>
          <a:bodyPr/>
          <a:lstStyle/>
          <a:p>
            <a:fld id="{A6A29816-0B20-412A-9002-33B77EEBF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08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60BFEC3-4310-454E-B658-6AD67885443A}"/>
              </a:ext>
            </a:extLst>
          </p:cNvPr>
          <p:cNvSpPr txBox="1">
            <a:spLocks/>
          </p:cNvSpPr>
          <p:nvPr/>
        </p:nvSpPr>
        <p:spPr>
          <a:xfrm>
            <a:off x="3600450" y="63908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A29816-0B20-412A-9002-33B77EEBF9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31FE44E-D9B7-8137-511D-F3CC442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450" y="6390857"/>
            <a:ext cx="2057400" cy="365125"/>
          </a:xfrm>
          <a:prstGeom prst="rect">
            <a:avLst/>
          </a:prstGeom>
        </p:spPr>
        <p:txBody>
          <a:bodyPr/>
          <a:lstStyle/>
          <a:p>
            <a:fld id="{A6A29816-0B20-412A-9002-33B77EEBF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62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52E3805-3D3A-4B34-2700-B657EDE0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450" y="6390857"/>
            <a:ext cx="2057400" cy="365125"/>
          </a:xfrm>
          <a:prstGeom prst="rect">
            <a:avLst/>
          </a:prstGeom>
        </p:spPr>
        <p:txBody>
          <a:bodyPr/>
          <a:lstStyle/>
          <a:p>
            <a:fld id="{A6A29816-0B20-412A-9002-33B77EEBF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E8CAA90-F0D2-06E7-0169-32360D71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450" y="6390857"/>
            <a:ext cx="2057400" cy="365125"/>
          </a:xfrm>
          <a:prstGeom prst="rect">
            <a:avLst/>
          </a:prstGeom>
        </p:spPr>
        <p:txBody>
          <a:bodyPr/>
          <a:lstStyle/>
          <a:p>
            <a:fld id="{A6A29816-0B20-412A-9002-33B77EEBF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42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B2801A6-5C12-A393-1BF5-5A05F5DD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0450" y="6390857"/>
            <a:ext cx="2057400" cy="365125"/>
          </a:xfrm>
          <a:prstGeom prst="rect">
            <a:avLst/>
          </a:prstGeom>
        </p:spPr>
        <p:txBody>
          <a:bodyPr/>
          <a:lstStyle/>
          <a:p>
            <a:fld id="{A6A29816-0B20-412A-9002-33B77EEBF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20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118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1</a:t>
            </a:r>
          </a:p>
        </p:txBody>
      </p:sp>
      <p:pic>
        <p:nvPicPr>
          <p:cNvPr id="16" name="Рисунок 17">
            <a:extLst>
              <a:ext uri="{FF2B5EF4-FFF2-40B4-BE49-F238E27FC236}">
                <a16:creationId xmlns:a16="http://schemas.microsoft.com/office/drawing/2014/main" id="{3306FD00-8410-D6B2-400F-7FE14E79CD9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1113" y="-542925"/>
            <a:ext cx="3014618" cy="24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19">
            <a:extLst>
              <a:ext uri="{FF2B5EF4-FFF2-40B4-BE49-F238E27FC236}">
                <a16:creationId xmlns:a16="http://schemas.microsoft.com/office/drawing/2014/main" id="{94BD2111-C54C-92C8-EE53-09E8E967D69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" y="-45062"/>
            <a:ext cx="1876330" cy="2073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Рисунок 20">
            <a:extLst>
              <a:ext uri="{FF2B5EF4-FFF2-40B4-BE49-F238E27FC236}">
                <a16:creationId xmlns:a16="http://schemas.microsoft.com/office/drawing/2014/main" id="{7DCB7B7F-2F23-B8A9-2629-94739C813D5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30" y="881743"/>
            <a:ext cx="240295" cy="23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Рисунок 21">
            <a:extLst>
              <a:ext uri="{FF2B5EF4-FFF2-40B4-BE49-F238E27FC236}">
                <a16:creationId xmlns:a16="http://schemas.microsoft.com/office/drawing/2014/main" id="{39FCDF05-C021-50EC-4D82-05CF3E846E8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3" y="2001911"/>
            <a:ext cx="125609" cy="12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Рисунок 23">
            <a:extLst>
              <a:ext uri="{FF2B5EF4-FFF2-40B4-BE49-F238E27FC236}">
                <a16:creationId xmlns:a16="http://schemas.microsoft.com/office/drawing/2014/main" id="{8C6AFEF5-BD6F-83CA-4720-044B5F19A1D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04" y="908338"/>
            <a:ext cx="861308" cy="100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Рисунок 12">
            <a:extLst>
              <a:ext uri="{FF2B5EF4-FFF2-40B4-BE49-F238E27FC236}">
                <a16:creationId xmlns:a16="http://schemas.microsoft.com/office/drawing/2014/main" id="{AC2403C4-E1A8-4128-BD7C-9130C2638BE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-3175"/>
            <a:ext cx="1195387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Группа 16">
            <a:extLst>
              <a:ext uri="{FF2B5EF4-FFF2-40B4-BE49-F238E27FC236}">
                <a16:creationId xmlns:a16="http://schemas.microsoft.com/office/drawing/2014/main" id="{D6396ECE-AB74-8685-13BB-4DFF4ACE9B18}"/>
              </a:ext>
            </a:extLst>
          </p:cNvPr>
          <p:cNvGrpSpPr>
            <a:grpSpLocks/>
          </p:cNvGrpSpPr>
          <p:nvPr/>
        </p:nvGrpSpPr>
        <p:grpSpPr bwMode="auto">
          <a:xfrm>
            <a:off x="-1281113" y="-542925"/>
            <a:ext cx="3322638" cy="2670174"/>
            <a:chOff x="-2449105" y="-1818396"/>
            <a:chExt cx="5099371" cy="3928309"/>
          </a:xfrm>
        </p:grpSpPr>
        <p:pic>
          <p:nvPicPr>
            <p:cNvPr id="23" name="Рисунок 17">
              <a:extLst>
                <a:ext uri="{FF2B5EF4-FFF2-40B4-BE49-F238E27FC236}">
                  <a16:creationId xmlns:a16="http://schemas.microsoft.com/office/drawing/2014/main" id="{A22801EA-9729-BB8B-8CF3-68CEC076B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49105" y="-1818396"/>
              <a:ext cx="4626641" cy="3620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Рисунок 18">
              <a:extLst>
                <a:ext uri="{FF2B5EF4-FFF2-40B4-BE49-F238E27FC236}">
                  <a16:creationId xmlns:a16="http://schemas.microsoft.com/office/drawing/2014/main" id="{6C66A069-0654-EEFF-A408-12D24F5C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418" y="-1045717"/>
              <a:ext cx="1701846" cy="2066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Рисунок 19">
              <a:extLst>
                <a:ext uri="{FF2B5EF4-FFF2-40B4-BE49-F238E27FC236}">
                  <a16:creationId xmlns:a16="http://schemas.microsoft.com/office/drawing/2014/main" id="{7C730A33-4EE4-AC57-8DDB-77C4917F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0990" y="-1085949"/>
              <a:ext cx="2879670" cy="305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Рисунок 20">
              <a:extLst>
                <a:ext uri="{FF2B5EF4-FFF2-40B4-BE49-F238E27FC236}">
                  <a16:creationId xmlns:a16="http://schemas.microsoft.com/office/drawing/2014/main" id="{4D29246F-0852-5FAC-D275-E3350E4E3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476" y="277549"/>
              <a:ext cx="368790" cy="3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Рисунок 21">
              <a:extLst>
                <a:ext uri="{FF2B5EF4-FFF2-40B4-BE49-F238E27FC236}">
                  <a16:creationId xmlns:a16="http://schemas.microsoft.com/office/drawing/2014/main" id="{8D72F597-995F-CD66-81F9-B618A097C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44" y="1925518"/>
              <a:ext cx="192777" cy="18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Рисунок 22">
              <a:extLst>
                <a:ext uri="{FF2B5EF4-FFF2-40B4-BE49-F238E27FC236}">
                  <a16:creationId xmlns:a16="http://schemas.microsoft.com/office/drawing/2014/main" id="{3722B747-9AEF-C223-463A-5A49FC9AC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637" y="164397"/>
              <a:ext cx="226303" cy="22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Рисунок 23">
              <a:extLst>
                <a:ext uri="{FF2B5EF4-FFF2-40B4-BE49-F238E27FC236}">
                  <a16:creationId xmlns:a16="http://schemas.microsoft.com/office/drawing/2014/main" id="{CC76EE6A-52AF-4390-E320-E777BB31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75" y="316674"/>
              <a:ext cx="1321880" cy="148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Рисунок 14">
            <a:extLst>
              <a:ext uri="{FF2B5EF4-FFF2-40B4-BE49-F238E27FC236}">
                <a16:creationId xmlns:a16="http://schemas.microsoft.com/office/drawing/2014/main" id="{CADA9419-F299-E827-52CC-7F2990C104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708025"/>
            <a:ext cx="141922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4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2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302329"/>
            <a:ext cx="7886700" cy="38746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 smtClean="0"/>
              <a:t>Достоинства:</a:t>
            </a:r>
          </a:p>
          <a:p>
            <a:r>
              <a:rPr lang="ru-RU" altLang="ru-RU" dirty="0"/>
              <a:t>возможность циркулярной передачи сообщений </a:t>
            </a:r>
          </a:p>
          <a:p>
            <a:r>
              <a:rPr lang="ru-RU" altLang="ru-RU" dirty="0"/>
              <a:t>малый расход сил и средств </a:t>
            </a:r>
          </a:p>
          <a:p>
            <a:pPr marL="0" indent="0">
              <a:buNone/>
            </a:pPr>
            <a:r>
              <a:rPr lang="ru-RU" i="1" dirty="0" smtClean="0"/>
              <a:t>Недостатки:</a:t>
            </a:r>
          </a:p>
          <a:p>
            <a:r>
              <a:rPr lang="ru-RU" altLang="ru-RU" dirty="0"/>
              <a:t>малая устойчивость, пропускная способность, дальность и </a:t>
            </a:r>
            <a:r>
              <a:rPr lang="ru-RU" altLang="ru-RU" dirty="0" err="1" smtClean="0"/>
              <a:t>разведзащищенность</a:t>
            </a:r>
            <a:r>
              <a:rPr lang="ru-RU" altLang="ru-RU" dirty="0" smtClean="0"/>
              <a:t> </a:t>
            </a:r>
            <a:endParaRPr lang="ru-RU" altLang="ru-RU" dirty="0"/>
          </a:p>
          <a:p>
            <a:r>
              <a:rPr lang="ru-RU" altLang="ru-RU" dirty="0"/>
              <a:t>длительность установления и сложность обеспечения </a:t>
            </a:r>
            <a:r>
              <a:rPr lang="ru-RU" altLang="ru-RU" dirty="0" smtClean="0"/>
              <a:t>связи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9914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по радиосети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889" y="2345711"/>
            <a:ext cx="731622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по</a:t>
            </a:r>
            <a:br>
              <a:rPr lang="ru-RU" dirty="0" smtClean="0"/>
            </a:br>
            <a:r>
              <a:rPr lang="ru-RU" dirty="0" smtClean="0"/>
              <a:t>радионаправлению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88" y="3065808"/>
            <a:ext cx="8396024" cy="26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</a:t>
            </a:r>
            <a:r>
              <a:rPr lang="en-US" dirty="0" smtClean="0"/>
              <a:t>/</a:t>
            </a:r>
            <a:r>
              <a:rPr lang="ru-RU" dirty="0" smtClean="0"/>
              <a:t>с и р</a:t>
            </a:r>
            <a:r>
              <a:rPr lang="en-US" dirty="0" smtClean="0"/>
              <a:t>/</a:t>
            </a:r>
            <a:r>
              <a:rPr lang="ru-RU" dirty="0" smtClean="0"/>
              <a:t>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53343"/>
            <a:ext cx="7886700" cy="3923620"/>
          </a:xfrm>
        </p:spPr>
        <p:txBody>
          <a:bodyPr>
            <a:normAutofit/>
          </a:bodyPr>
          <a:lstStyle/>
          <a:p>
            <a:r>
              <a:rPr lang="ru-RU" altLang="ru-RU" dirty="0"/>
              <a:t>Постоянно </a:t>
            </a:r>
            <a:r>
              <a:rPr lang="ru-RU" altLang="ru-RU" dirty="0" smtClean="0"/>
              <a:t>действующие – </a:t>
            </a:r>
            <a:r>
              <a:rPr lang="ru-RU" altLang="ru-RU" dirty="0"/>
              <a:t>в которых работа радиостанций на передачу осуществляется без ограничений </a:t>
            </a:r>
          </a:p>
          <a:p>
            <a:r>
              <a:rPr lang="ru-RU" altLang="ru-RU" dirty="0" smtClean="0"/>
              <a:t>Дежурные </a:t>
            </a:r>
            <a:r>
              <a:rPr lang="ru-RU" altLang="ru-RU" dirty="0"/>
              <a:t>– в которых на старшем ПУ осуществляется немедленный прием сообщений  от подчиненных </a:t>
            </a:r>
            <a:r>
              <a:rPr lang="ru-RU" altLang="ru-RU" dirty="0" smtClean="0"/>
              <a:t>подразделений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1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318657"/>
            <a:ext cx="7886700" cy="3858306"/>
          </a:xfrm>
        </p:spPr>
        <p:txBody>
          <a:bodyPr/>
          <a:lstStyle/>
          <a:p>
            <a:r>
              <a:rPr lang="ru-RU" altLang="ru-RU" dirty="0" smtClean="0"/>
              <a:t>Резервные – работа  в которых открывается по </a:t>
            </a:r>
            <a:r>
              <a:rPr lang="ru-RU" altLang="ru-RU" dirty="0" err="1" smtClean="0"/>
              <a:t>дополнитель</a:t>
            </a:r>
            <a:r>
              <a:rPr lang="ru-RU" altLang="ru-RU" dirty="0" smtClean="0"/>
              <a:t>-ной команде при невозможности обмена сообщениями в основных р/с (р/н) </a:t>
            </a:r>
          </a:p>
          <a:p>
            <a:r>
              <a:rPr lang="ru-RU" altLang="ru-RU" dirty="0"/>
              <a:t>Скрытые – организуются для связи с наиболее важными корреспондентами и </a:t>
            </a:r>
            <a:r>
              <a:rPr lang="ru-RU" altLang="ru-RU" dirty="0" err="1"/>
              <a:t>исполь-зуются</a:t>
            </a:r>
            <a:r>
              <a:rPr lang="ru-RU" altLang="ru-RU" dirty="0"/>
              <a:t> для передачи наиболее важных  и срочных приказов, донесений, команд и </a:t>
            </a:r>
            <a:r>
              <a:rPr lang="ru-RU" altLang="ru-RU" dirty="0" smtClean="0"/>
              <a:t>сигналов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4700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375807"/>
            <a:ext cx="7886700" cy="38011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зависимости от назначения, от наличия сил, средств и частот связь в р</a:t>
            </a:r>
            <a:r>
              <a:rPr lang="en-US" dirty="0" smtClean="0"/>
              <a:t>/</a:t>
            </a:r>
            <a:r>
              <a:rPr lang="ru-RU" dirty="0" smtClean="0"/>
              <a:t>с может обеспечиваться:</a:t>
            </a:r>
          </a:p>
          <a:p>
            <a:r>
              <a:rPr lang="ru-RU" dirty="0"/>
              <a:t>н</a:t>
            </a:r>
            <a:r>
              <a:rPr lang="ru-RU" dirty="0" smtClean="0"/>
              <a:t>а одной частоте</a:t>
            </a:r>
          </a:p>
          <a:p>
            <a:r>
              <a:rPr lang="ru-RU" dirty="0"/>
              <a:t>н</a:t>
            </a:r>
            <a:r>
              <a:rPr lang="ru-RU" dirty="0" smtClean="0"/>
              <a:t>а двух частотах</a:t>
            </a:r>
          </a:p>
          <a:p>
            <a:r>
              <a:rPr lang="ru-RU" dirty="0"/>
              <a:t>н</a:t>
            </a:r>
            <a:r>
              <a:rPr lang="ru-RU" dirty="0" smtClean="0"/>
              <a:t>а частотах передатчиков</a:t>
            </a:r>
          </a:p>
          <a:p>
            <a:r>
              <a:rPr lang="ru-RU" dirty="0"/>
              <a:t>н</a:t>
            </a:r>
            <a:r>
              <a:rPr lang="ru-RU" dirty="0" smtClean="0"/>
              <a:t>а частотах дежурного приёма</a:t>
            </a:r>
          </a:p>
          <a:p>
            <a:r>
              <a:rPr lang="ru-RU" dirty="0"/>
              <a:t>н</a:t>
            </a:r>
            <a:r>
              <a:rPr lang="ru-RU" dirty="0" smtClean="0"/>
              <a:t>а одной вызывной и нескольких рабочих частотах</a:t>
            </a:r>
          </a:p>
          <a:p>
            <a:r>
              <a:rPr lang="ru-RU" dirty="0" smtClean="0"/>
              <a:t>абонентская р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69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Одна частота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86001"/>
            <a:ext cx="7886700" cy="3890962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Назначается </a:t>
            </a:r>
            <a:r>
              <a:rPr lang="ru-RU" altLang="ru-RU" dirty="0"/>
              <a:t>для р/с (р/н), в которых необходима максимальная простота и оперативность </a:t>
            </a:r>
            <a:r>
              <a:rPr lang="ru-RU" altLang="ru-RU" dirty="0" smtClean="0"/>
              <a:t>связи</a:t>
            </a:r>
            <a:r>
              <a:rPr lang="ru-RU" alt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93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Две частоты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383971"/>
            <a:ext cx="7886700" cy="3792991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При назначении на радиосеть двух частот одна из них закрепляется за передатчиком главной станции, другая  –  за передатчиками </a:t>
            </a:r>
            <a:r>
              <a:rPr lang="ru-RU" altLang="ru-RU" dirty="0" smtClean="0"/>
              <a:t>корреспондентов.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209954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частотах</a:t>
            </a:r>
            <a:br>
              <a:rPr lang="ru-RU" dirty="0" smtClean="0"/>
            </a:br>
            <a:r>
              <a:rPr lang="ru-RU" dirty="0" smtClean="0"/>
              <a:t>передатчика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0686"/>
            <a:ext cx="7886700" cy="3956276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Радиосеть на частотах передатчиков – для двухсторонней связи между всеми или несколькими р/</a:t>
            </a:r>
            <a:r>
              <a:rPr lang="ru-RU" altLang="ru-RU" dirty="0" err="1"/>
              <a:t>ст</a:t>
            </a:r>
            <a:r>
              <a:rPr lang="ru-RU" altLang="ru-RU" dirty="0"/>
              <a:t> без перестройки передатчиков и приемников, для обеспечения циркулярных передач любой р/</a:t>
            </a:r>
            <a:r>
              <a:rPr lang="ru-RU" altLang="ru-RU" dirty="0" err="1"/>
              <a:t>ст</a:t>
            </a:r>
            <a:r>
              <a:rPr lang="ru-RU" altLang="ru-RU" dirty="0"/>
              <a:t> сети всем </a:t>
            </a:r>
            <a:r>
              <a:rPr lang="ru-RU" altLang="ru-RU" dirty="0" smtClean="0"/>
              <a:t>остальным.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50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Комбинированная</a:t>
            </a:r>
            <a:br>
              <a:rPr lang="ru-RU" dirty="0" smtClean="0"/>
            </a:br>
            <a:r>
              <a:rPr lang="ru-RU" dirty="0" smtClean="0"/>
              <a:t>р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69671"/>
            <a:ext cx="7886700" cy="3907292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Комбинированная радиосеть – обеспечивается двухсторонняя связь корреспондентов только с главной радиостанцией сети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1545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636" y="3214462"/>
            <a:ext cx="7886700" cy="1325563"/>
          </a:xfrm>
        </p:spPr>
        <p:txBody>
          <a:bodyPr/>
          <a:lstStyle/>
          <a:p>
            <a:r>
              <a:rPr lang="ru-RU" dirty="0" smtClean="0"/>
              <a:t>Способы организации связи радиосредствами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86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</a:t>
            </a:r>
            <a:r>
              <a:rPr lang="en-US" dirty="0" smtClean="0"/>
              <a:t>/</a:t>
            </a:r>
            <a:r>
              <a:rPr lang="ru-RU" dirty="0" smtClean="0"/>
              <a:t>с на частотах</a:t>
            </a:r>
            <a:br>
              <a:rPr lang="ru-RU" dirty="0" smtClean="0"/>
            </a:br>
            <a:r>
              <a:rPr lang="ru-RU" dirty="0" smtClean="0"/>
              <a:t>дежурного приёма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69671"/>
            <a:ext cx="7886700" cy="3907292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Радиосеть на частотах дежурного приема – для обеспечения связи между корреспондентами при кратковременном обмене и при невозможности назначить на сеть оптимальные частоты для связи между всеми корреспондентами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7679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Одна вызывная</a:t>
            </a:r>
            <a:br>
              <a:rPr lang="ru-RU" dirty="0" smtClean="0"/>
            </a:br>
            <a:r>
              <a:rPr lang="ru-RU" dirty="0" smtClean="0"/>
              <a:t>и несколько рабочих</a:t>
            </a:r>
            <a:br>
              <a:rPr lang="ru-RU" dirty="0" smtClean="0"/>
            </a:br>
            <a:r>
              <a:rPr lang="ru-RU" dirty="0" smtClean="0"/>
              <a:t>частот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37013"/>
            <a:ext cx="7886700" cy="3939949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Одна вызывная и несколько рабочих частот – для р/с, в которых между корреспондентами осуществляется длительный обмен сообщениями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7729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Абонентская р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8849"/>
            <a:ext cx="7886700" cy="3948113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Абонентская </a:t>
            </a:r>
            <a:r>
              <a:rPr lang="ru-RU" altLang="ru-RU" dirty="0" smtClean="0"/>
              <a:t>радиосеть – </a:t>
            </a:r>
            <a:r>
              <a:rPr lang="ru-RU" altLang="ru-RU" dirty="0"/>
              <a:t>назначается группа частот, одинаково доступных любому корреспонденту этой </a:t>
            </a:r>
            <a:r>
              <a:rPr lang="ru-RU" altLang="ru-RU" dirty="0" smtClean="0"/>
              <a:t>сети.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4468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318657"/>
            <a:ext cx="7886700" cy="3858306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При необходимости скрыть местонахождение одного или всех корреспондентов радиосвязь организуется через "посредника</a:t>
            </a:r>
            <a:r>
              <a:rPr lang="ru-RU" altLang="ru-RU" dirty="0" smtClean="0"/>
              <a:t>".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66190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79728"/>
            <a:ext cx="78867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04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Радиосвязь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351313"/>
            <a:ext cx="7886700" cy="382564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Радиосвязь – это мобильный род связи, обеспечивающий прямую передачу информации посредством радиоволн.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1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94164"/>
            <a:ext cx="7886700" cy="3882799"/>
          </a:xfrm>
        </p:spPr>
        <p:txBody>
          <a:bodyPr>
            <a:normAutofit lnSpcReduction="10000"/>
          </a:bodyPr>
          <a:lstStyle/>
          <a:p>
            <a:r>
              <a:rPr lang="ru-RU" altLang="ru-RU" dirty="0" smtClean="0">
                <a:cs typeface="Arial" panose="020B0604020202020204" pitchFamily="34" charset="0"/>
              </a:rPr>
              <a:t>возможность </a:t>
            </a:r>
            <a:r>
              <a:rPr lang="ru-RU" altLang="ru-RU" dirty="0">
                <a:cs typeface="Arial" panose="020B0604020202020204" pitchFamily="34" charset="0"/>
              </a:rPr>
              <a:t>обеспечения связи с </a:t>
            </a:r>
            <a:r>
              <a:rPr lang="ru-RU" altLang="ru-RU" dirty="0" smtClean="0">
                <a:cs typeface="Arial" panose="020B0604020202020204" pitchFamily="34" charset="0"/>
              </a:rPr>
              <a:t>движущимися </a:t>
            </a:r>
            <a:r>
              <a:rPr lang="ru-RU" altLang="ru-RU" dirty="0">
                <a:cs typeface="Arial" panose="020B0604020202020204" pitchFamily="34" charset="0"/>
              </a:rPr>
              <a:t>объектами и объектами, местоположение которых неизвестно</a:t>
            </a:r>
          </a:p>
          <a:p>
            <a:r>
              <a:rPr lang="ru-RU" altLang="ru-RU" dirty="0" smtClean="0">
                <a:cs typeface="Arial" panose="020B0604020202020204" pitchFamily="34" charset="0"/>
              </a:rPr>
              <a:t>возможность </a:t>
            </a:r>
            <a:r>
              <a:rPr lang="ru-RU" altLang="ru-RU" dirty="0">
                <a:cs typeface="Arial" panose="020B0604020202020204" pitchFamily="34" charset="0"/>
              </a:rPr>
              <a:t>обеспечение связи через непроходимые препятствия</a:t>
            </a:r>
          </a:p>
          <a:p>
            <a:r>
              <a:rPr lang="ru-RU" altLang="ru-RU" dirty="0" smtClean="0">
                <a:cs typeface="Arial" panose="020B0604020202020204" pitchFamily="34" charset="0"/>
              </a:rPr>
              <a:t>практически </a:t>
            </a:r>
            <a:r>
              <a:rPr lang="ru-RU" altLang="ru-RU" dirty="0">
                <a:cs typeface="Arial" panose="020B0604020202020204" pitchFamily="34" charset="0"/>
              </a:rPr>
              <a:t>неограниченная дальность связи</a:t>
            </a:r>
          </a:p>
          <a:p>
            <a:r>
              <a:rPr lang="ru-RU" altLang="ru-RU" dirty="0" smtClean="0">
                <a:cs typeface="Arial" panose="020B0604020202020204" pitchFamily="34" charset="0"/>
              </a:rPr>
              <a:t>высокая </a:t>
            </a:r>
            <a:r>
              <a:rPr lang="ru-RU" altLang="ru-RU" dirty="0">
                <a:cs typeface="Arial" panose="020B0604020202020204" pitchFamily="34" charset="0"/>
              </a:rPr>
              <a:t>мобильность средств и комплексов радиосвязи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7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77835"/>
            <a:ext cx="7886700" cy="3899127"/>
          </a:xfrm>
        </p:spPr>
        <p:txBody>
          <a:bodyPr>
            <a:normAutofit lnSpcReduction="10000"/>
          </a:bodyPr>
          <a:lstStyle/>
          <a:p>
            <a:r>
              <a:rPr lang="ru-RU" altLang="ru-RU" dirty="0" smtClean="0">
                <a:cs typeface="Arial" panose="020B0604020202020204" pitchFamily="34" charset="0"/>
              </a:rPr>
              <a:t>зависимость </a:t>
            </a:r>
            <a:r>
              <a:rPr lang="ru-RU" altLang="ru-RU" dirty="0">
                <a:cs typeface="Arial" panose="020B0604020202020204" pitchFamily="34" charset="0"/>
              </a:rPr>
              <a:t>качества и устойчивости р/связи от уровня радиопомех в пункте приема,  а на большие расстояния и от условий прохождения ионосферных волн</a:t>
            </a:r>
          </a:p>
          <a:p>
            <a:r>
              <a:rPr lang="ru-RU" altLang="ru-RU" dirty="0" smtClean="0">
                <a:cs typeface="Arial" panose="020B0604020202020204" pitchFamily="34" charset="0"/>
              </a:rPr>
              <a:t>малая </a:t>
            </a:r>
            <a:r>
              <a:rPr lang="ru-RU" altLang="ru-RU" dirty="0">
                <a:cs typeface="Arial" panose="020B0604020202020204" pitchFamily="34" charset="0"/>
              </a:rPr>
              <a:t>пропускная способность</a:t>
            </a:r>
          </a:p>
          <a:p>
            <a:r>
              <a:rPr lang="ru-RU" altLang="ru-RU" dirty="0" smtClean="0">
                <a:cs typeface="Arial" panose="020B0604020202020204" pitchFamily="34" charset="0"/>
              </a:rPr>
              <a:t>возможность </a:t>
            </a:r>
            <a:r>
              <a:rPr lang="ru-RU" altLang="ru-RU" dirty="0">
                <a:cs typeface="Arial" panose="020B0604020202020204" pitchFamily="34" charset="0"/>
              </a:rPr>
              <a:t>перехвата передач противником</a:t>
            </a:r>
          </a:p>
          <a:p>
            <a:r>
              <a:rPr lang="ru-RU" altLang="ru-RU" dirty="0" smtClean="0">
                <a:cs typeface="Arial" panose="020B0604020202020204" pitchFamily="34" charset="0"/>
              </a:rPr>
              <a:t>возможность </a:t>
            </a:r>
            <a:r>
              <a:rPr lang="ru-RU" altLang="ru-RU" dirty="0">
                <a:cs typeface="Arial" panose="020B0604020202020204" pitchFamily="34" charset="0"/>
              </a:rPr>
              <a:t>создания преднамеренных помех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97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Радионаправление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302329"/>
            <a:ext cx="7886700" cy="387463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Радионаправление – способ организации связи между двумя радиостанциями (</a:t>
            </a:r>
            <a:r>
              <a:rPr lang="ru-RU" dirty="0" err="1" smtClean="0"/>
              <a:t>пу</a:t>
            </a:r>
            <a:r>
              <a:rPr lang="ru-RU" dirty="0" smtClean="0"/>
              <a:t>, командирами, штабами).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52" y="3702913"/>
            <a:ext cx="6391295" cy="24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6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24793"/>
            <a:ext cx="7886700" cy="3752170"/>
          </a:xfrm>
        </p:spPr>
        <p:txBody>
          <a:bodyPr/>
          <a:lstStyle/>
          <a:p>
            <a:r>
              <a:rPr lang="ru-RU" altLang="ru-RU" dirty="0"/>
              <a:t>быстрота и простота установления связи </a:t>
            </a:r>
          </a:p>
          <a:p>
            <a:r>
              <a:rPr lang="ru-RU" altLang="ru-RU" dirty="0"/>
              <a:t>высокая пропускная способность </a:t>
            </a:r>
          </a:p>
          <a:p>
            <a:r>
              <a:rPr lang="ru-RU" altLang="ru-RU" dirty="0"/>
              <a:t>возможность подбора оптимальных частот и эффективных </a:t>
            </a:r>
            <a:r>
              <a:rPr lang="ru-RU" altLang="ru-RU" dirty="0" smtClean="0"/>
              <a:t>антенн и, как следствие, </a:t>
            </a:r>
            <a:r>
              <a:rPr lang="ru-RU" altLang="ru-RU" dirty="0"/>
              <a:t>более высокая дальность, устойчивость и скрытность </a:t>
            </a:r>
            <a:r>
              <a:rPr lang="ru-RU" altLang="ru-RU" dirty="0" smtClean="0"/>
              <a:t>связи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9484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326821"/>
            <a:ext cx="7886700" cy="3850142"/>
          </a:xfrm>
        </p:spPr>
        <p:txBody>
          <a:bodyPr/>
          <a:lstStyle/>
          <a:p>
            <a:r>
              <a:rPr lang="ru-RU" altLang="ru-RU" dirty="0"/>
              <a:t>повышенный расход сил и средств </a:t>
            </a:r>
          </a:p>
          <a:p>
            <a:r>
              <a:rPr lang="ru-RU" altLang="ru-RU" dirty="0"/>
              <a:t>невозможность циркулярной работы </a:t>
            </a:r>
          </a:p>
        </p:txBody>
      </p:sp>
    </p:spTree>
    <p:extLst>
      <p:ext uri="{BB962C8B-B14F-4D97-AF65-F5344CB8AC3E}">
        <p14:creationId xmlns:p14="http://schemas.microsoft.com/office/powerpoint/2010/main" val="2252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Радиосеть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04357"/>
            <a:ext cx="7886700" cy="39726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Радиосеть – способ организации связи между двумя и более радиостанциями.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8" y="3511742"/>
            <a:ext cx="7606004" cy="24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7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EFDCCB3-1D04-47C2-9AEF-9483799AE726}" vid="{B4D81E7C-BCEB-42AD-AAFD-927D980CC4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нового формата</Template>
  <TotalTime>50</TotalTime>
  <Words>477</Words>
  <Application>Microsoft Office PowerPoint</Application>
  <PresentationFormat>Экран (4:3)</PresentationFormat>
  <Paragraphs>60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Roboto</vt:lpstr>
      <vt:lpstr>Roboto Black</vt:lpstr>
      <vt:lpstr>Tahoma</vt:lpstr>
      <vt:lpstr>Times New Roman</vt:lpstr>
      <vt:lpstr>Тема1</vt:lpstr>
      <vt:lpstr>Презентация PowerPoint</vt:lpstr>
      <vt:lpstr>Способы организации связи радиосредствами</vt:lpstr>
      <vt:lpstr>Радиосвязь</vt:lpstr>
      <vt:lpstr>Достоинства</vt:lpstr>
      <vt:lpstr>Недостатки</vt:lpstr>
      <vt:lpstr>Радионаправление</vt:lpstr>
      <vt:lpstr>Достоинства</vt:lpstr>
      <vt:lpstr>Недостатки</vt:lpstr>
      <vt:lpstr>Радиосеть</vt:lpstr>
      <vt:lpstr>Презентация PowerPoint</vt:lpstr>
      <vt:lpstr>Связь по радиосети</vt:lpstr>
      <vt:lpstr>Связь по радионаправлению</vt:lpstr>
      <vt:lpstr>Типы р/с и р/н</vt:lpstr>
      <vt:lpstr>Презентация PowerPoint</vt:lpstr>
      <vt:lpstr>Презентация PowerPoint</vt:lpstr>
      <vt:lpstr>Одна частота</vt:lpstr>
      <vt:lpstr>Две частоты</vt:lpstr>
      <vt:lpstr>На частотах передатчика</vt:lpstr>
      <vt:lpstr>Комбинированная р/с</vt:lpstr>
      <vt:lpstr>Р/с на частотах дежурного приёма</vt:lpstr>
      <vt:lpstr>Одна вызывная и несколько рабочих частот</vt:lpstr>
      <vt:lpstr>Абонентская р/с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Губин</dc:creator>
  <cp:lastModifiedBy>Егор Губин</cp:lastModifiedBy>
  <cp:revision>6</cp:revision>
  <dcterms:created xsi:type="dcterms:W3CDTF">2025-03-16T19:47:36Z</dcterms:created>
  <dcterms:modified xsi:type="dcterms:W3CDTF">2025-03-16T20:38:01Z</dcterms:modified>
</cp:coreProperties>
</file>