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3" r:id="rId5"/>
    <p:sldId id="298" r:id="rId6"/>
    <p:sldId id="299" r:id="rId7"/>
    <p:sldId id="264" r:id="rId8"/>
    <p:sldId id="292" r:id="rId9"/>
    <p:sldId id="293" r:id="rId10"/>
    <p:sldId id="273" r:id="rId11"/>
    <p:sldId id="290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0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-99752" y="20151"/>
            <a:ext cx="122917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3481222" y="521249"/>
            <a:ext cx="5229551" cy="1070073"/>
          </a:xfrm>
          <a:noFill/>
          <a:ln>
            <a:noFill/>
          </a:ln>
        </p:spPr>
        <p:txBody>
          <a:bodyPr anchor="ctr"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KINEMATICS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06257" y="541400"/>
            <a:ext cx="5229550" cy="118588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52580" y="1840645"/>
            <a:ext cx="2886833" cy="96074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4652580" y="2092420"/>
            <a:ext cx="2886833" cy="609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7" y="348089"/>
            <a:ext cx="2096679" cy="15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 rot="10800000">
            <a:off x="5274819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3" name="Title 14"/>
          <p:cNvSpPr txBox="1">
            <a:spLocks/>
          </p:cNvSpPr>
          <p:nvPr/>
        </p:nvSpPr>
        <p:spPr>
          <a:xfrm>
            <a:off x="5165456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Vector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2ECECCAC-B733-420D-9A4B-7786FBA05D6C}"/>
              </a:ext>
            </a:extLst>
          </p:cNvPr>
          <p:cNvSpPr txBox="1">
            <a:spLocks/>
          </p:cNvSpPr>
          <p:nvPr/>
        </p:nvSpPr>
        <p:spPr>
          <a:xfrm>
            <a:off x="2734734" y="694677"/>
            <a:ext cx="6722531" cy="855582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Multi-body Kinematics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54E76B-BE17-47BB-B443-6117B6471AAF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68E996BD-EFB0-40EA-876B-7F8699DC9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4E6356-2587-47A8-BF3F-3CA926778F0C}"/>
              </a:ext>
            </a:extLst>
          </p:cNvPr>
          <p:cNvSpPr txBox="1"/>
          <p:nvPr/>
        </p:nvSpPr>
        <p:spPr>
          <a:xfrm>
            <a:off x="820872" y="1621542"/>
            <a:ext cx="10705033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1635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Need to use consistent coordinate system and origin for all objects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Need to think carefully about directions (signs!)</a:t>
            </a:r>
          </a:p>
          <a:p>
            <a:pPr marL="151635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Need to think carefully about initial conditions, especially when things “start” at different times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Write separate equations for each object</a:t>
            </a:r>
          </a:p>
          <a:p>
            <a:pPr marL="151635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Read problem carefully to understand the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specific constraint to use to solve</a:t>
            </a:r>
            <a:endParaRPr lang="id-ID" sz="2800" spc="15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420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62000">
              <a:schemeClr val="accent2">
                <a:lumMod val="30000"/>
                <a:lumOff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-178735" y="813539"/>
            <a:ext cx="126812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84026" y="6188031"/>
            <a:ext cx="2964468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1905"/>
            <a:ext cx="1425083" cy="10688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34E866-BD56-4D3C-9148-6F550C9AC989}"/>
              </a:ext>
            </a:extLst>
          </p:cNvPr>
          <p:cNvSpPr/>
          <p:nvPr/>
        </p:nvSpPr>
        <p:spPr>
          <a:xfrm>
            <a:off x="3924095" y="472146"/>
            <a:ext cx="3507397" cy="82939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02C1F-DB6A-45EA-B529-DA4C4D58A51D}"/>
              </a:ext>
            </a:extLst>
          </p:cNvPr>
          <p:cNvSpPr txBox="1"/>
          <p:nvPr/>
        </p:nvSpPr>
        <p:spPr>
          <a:xfrm>
            <a:off x="700130" y="1406633"/>
            <a:ext cx="10791739" cy="4721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2104" indent="-457200" algn="just">
              <a:spcBef>
                <a:spcPts val="806"/>
              </a:spcBef>
              <a:buFont typeface="+mj-lt"/>
              <a:buAutoNum type="arabicPeriod"/>
              <a:defRPr/>
            </a:pP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Kinematics provides a language to describe motion</a:t>
            </a:r>
          </a:p>
          <a:p>
            <a:pPr marL="312104" indent="-457200" algn="just">
              <a:spcBef>
                <a:spcPts val="760"/>
              </a:spcBef>
              <a:buFont typeface="+mj-lt"/>
              <a:buAutoNum type="arabicPeriod"/>
              <a:defRPr/>
            </a:pP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Basic relationship between position, velocity, acceleration (change=slope=derivative)</a:t>
            </a:r>
          </a:p>
          <a:p>
            <a:pPr marL="461963" indent="-461963" algn="just">
              <a:spcBef>
                <a:spcPts val="760"/>
              </a:spcBef>
              <a:buFont typeface="+mj-lt"/>
              <a:buAutoNum type="arabicPeriod"/>
              <a:tabLst>
                <a:tab pos="401638" algn="l"/>
              </a:tabLst>
              <a:defRPr/>
            </a:pP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Study special cases (like constant acceleration)  but understand the assumptions that go into all Formulas </a:t>
            </a:r>
          </a:p>
          <a:p>
            <a:pPr marL="446219" marR="94674" indent="-457200" algn="just">
              <a:spcBef>
                <a:spcPts val="117"/>
              </a:spcBef>
              <a:buFont typeface="+mj-lt"/>
              <a:buAutoNum type="arabicPeriod"/>
              <a:defRPr/>
            </a:pP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Position, velocity, and acceleration are ALL vectors and need to be manipulated using either  arrows (qualitative) or components (quantitative)</a:t>
            </a:r>
          </a:p>
          <a:p>
            <a:pPr marL="446219" marR="194845" indent="-457200" algn="just">
              <a:spcBef>
                <a:spcPts val="768"/>
              </a:spcBef>
              <a:buFont typeface="+mj-lt"/>
              <a:buAutoNum type="arabicPeriod"/>
              <a:defRPr/>
            </a:pPr>
            <a:r>
              <a:rPr lang="en-US" sz="2800" spc="15" dirty="0">
                <a:latin typeface="Calibri" panose="020F0502020204030204" pitchFamily="34" charset="0"/>
                <a:cs typeface="Calibri" panose="020F0502020204030204" pitchFamily="34" charset="0"/>
              </a:rPr>
              <a:t>Directions (or signs in 1D) of position, velocity, and acceleration can all be different</a:t>
            </a:r>
          </a:p>
        </p:txBody>
      </p:sp>
    </p:spTree>
    <p:extLst>
      <p:ext uri="{BB962C8B-B14F-4D97-AF65-F5344CB8AC3E}">
        <p14:creationId xmlns:p14="http://schemas.microsoft.com/office/powerpoint/2010/main" val="2929115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6662" y="2538060"/>
            <a:ext cx="7158677" cy="17818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2516663" y="2568043"/>
            <a:ext cx="7158676" cy="1721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THANK YOU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339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62000">
              <a:schemeClr val="accent2">
                <a:lumMod val="30000"/>
                <a:lumOff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-33457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36374" y="5324832"/>
            <a:ext cx="1861088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9436374" y="5332627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Overview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33457" y="5556455"/>
            <a:ext cx="9468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297462" y="5556455"/>
            <a:ext cx="13335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15813" y="5705441"/>
            <a:ext cx="2964468" cy="49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40F800-EC76-449D-88BE-38E6CC71D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" y="5551235"/>
            <a:ext cx="1721662" cy="1291246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46F30AF2-F605-4F92-9E6F-373186A628F5}"/>
              </a:ext>
            </a:extLst>
          </p:cNvPr>
          <p:cNvSpPr txBox="1">
            <a:spLocks/>
          </p:cNvSpPr>
          <p:nvPr/>
        </p:nvSpPr>
        <p:spPr>
          <a:xfrm>
            <a:off x="1006259" y="1643892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825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Kinematics: Description of Motion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328CD6-8628-4845-804C-169E5BD49CA0}"/>
              </a:ext>
            </a:extLst>
          </p:cNvPr>
          <p:cNvSpPr txBox="1">
            <a:spLocks/>
          </p:cNvSpPr>
          <p:nvPr/>
        </p:nvSpPr>
        <p:spPr>
          <a:xfrm>
            <a:off x="4718482" y="1656526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Relative Velocity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C0B78F6-B5BF-41FF-91B6-8A38B6385C00}"/>
              </a:ext>
            </a:extLst>
          </p:cNvPr>
          <p:cNvSpPr txBox="1">
            <a:spLocks/>
          </p:cNvSpPr>
          <p:nvPr/>
        </p:nvSpPr>
        <p:spPr>
          <a:xfrm>
            <a:off x="8479776" y="1656525"/>
            <a:ext cx="2755035" cy="252274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825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Multi-body Kinematics Problems</a:t>
            </a:r>
          </a:p>
        </p:txBody>
      </p:sp>
    </p:spTree>
    <p:extLst>
      <p:ext uri="{BB962C8B-B14F-4D97-AF65-F5344CB8AC3E}">
        <p14:creationId xmlns:p14="http://schemas.microsoft.com/office/powerpoint/2010/main" val="526449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5638" y="682359"/>
            <a:ext cx="5413271" cy="831822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Description of Motion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Introduction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8622456" y="4360928"/>
            <a:ext cx="463704" cy="558902"/>
          </a:xfrm>
          <a:custGeom>
            <a:avLst/>
            <a:gdLst>
              <a:gd name="T0" fmla="*/ 20 w 64"/>
              <a:gd name="T1" fmla="*/ 40 h 74"/>
              <a:gd name="T2" fmla="*/ 20 w 64"/>
              <a:gd name="T3" fmla="*/ 34 h 74"/>
              <a:gd name="T4" fmla="*/ 44 w 64"/>
              <a:gd name="T5" fmla="*/ 17 h 74"/>
              <a:gd name="T6" fmla="*/ 19 w 64"/>
              <a:gd name="T7" fmla="*/ 33 h 74"/>
              <a:gd name="T8" fmla="*/ 48 w 64"/>
              <a:gd name="T9" fmla="*/ 19 h 74"/>
              <a:gd name="T10" fmla="*/ 19 w 64"/>
              <a:gd name="T11" fmla="*/ 25 h 74"/>
              <a:gd name="T12" fmla="*/ 33 w 64"/>
              <a:gd name="T13" fmla="*/ 17 h 74"/>
              <a:gd name="T14" fmla="*/ 16 w 64"/>
              <a:gd name="T15" fmla="*/ 23 h 74"/>
              <a:gd name="T16" fmla="*/ 38 w 64"/>
              <a:gd name="T17" fmla="*/ 72 h 74"/>
              <a:gd name="T18" fmla="*/ 31 w 64"/>
              <a:gd name="T19" fmla="*/ 74 h 74"/>
              <a:gd name="T20" fmla="*/ 23 w 64"/>
              <a:gd name="T21" fmla="*/ 68 h 74"/>
              <a:gd name="T22" fmla="*/ 26 w 64"/>
              <a:gd name="T23" fmla="*/ 55 h 74"/>
              <a:gd name="T24" fmla="*/ 19 w 64"/>
              <a:gd name="T25" fmla="*/ 48 h 74"/>
              <a:gd name="T26" fmla="*/ 44 w 64"/>
              <a:gd name="T27" fmla="*/ 33 h 74"/>
              <a:gd name="T28" fmla="*/ 28 w 64"/>
              <a:gd name="T29" fmla="*/ 45 h 74"/>
              <a:gd name="T30" fmla="*/ 33 w 64"/>
              <a:gd name="T31" fmla="*/ 55 h 74"/>
              <a:gd name="T32" fmla="*/ 44 w 64"/>
              <a:gd name="T33" fmla="*/ 43 h 74"/>
              <a:gd name="T34" fmla="*/ 38 w 64"/>
              <a:gd name="T35" fmla="*/ 55 h 74"/>
              <a:gd name="T36" fmla="*/ 38 w 64"/>
              <a:gd name="T37" fmla="*/ 57 h 74"/>
              <a:gd name="T38" fmla="*/ 37 w 64"/>
              <a:gd name="T39" fmla="*/ 57 h 74"/>
              <a:gd name="T40" fmla="*/ 31 w 64"/>
              <a:gd name="T41" fmla="*/ 57 h 74"/>
              <a:gd name="T42" fmla="*/ 25 w 64"/>
              <a:gd name="T43" fmla="*/ 59 h 74"/>
              <a:gd name="T44" fmla="*/ 28 w 64"/>
              <a:gd name="T45" fmla="*/ 70 h 74"/>
              <a:gd name="T46" fmla="*/ 40 w 64"/>
              <a:gd name="T47" fmla="*/ 68 h 74"/>
              <a:gd name="T48" fmla="*/ 46 w 64"/>
              <a:gd name="T49" fmla="*/ 5 h 74"/>
              <a:gd name="T50" fmla="*/ 44 w 64"/>
              <a:gd name="T51" fmla="*/ 13 h 74"/>
              <a:gd name="T52" fmla="*/ 48 w 64"/>
              <a:gd name="T53" fmla="*/ 4 h 74"/>
              <a:gd name="T54" fmla="*/ 16 w 64"/>
              <a:gd name="T55" fmla="*/ 58 h 74"/>
              <a:gd name="T56" fmla="*/ 18 w 64"/>
              <a:gd name="T57" fmla="*/ 59 h 74"/>
              <a:gd name="T58" fmla="*/ 53 w 64"/>
              <a:gd name="T59" fmla="*/ 21 h 74"/>
              <a:gd name="T60" fmla="*/ 60 w 64"/>
              <a:gd name="T61" fmla="*/ 16 h 74"/>
              <a:gd name="T62" fmla="*/ 52 w 64"/>
              <a:gd name="T63" fmla="*/ 21 h 74"/>
              <a:gd name="T64" fmla="*/ 5 w 64"/>
              <a:gd name="T65" fmla="*/ 46 h 74"/>
              <a:gd name="T66" fmla="*/ 7 w 64"/>
              <a:gd name="T67" fmla="*/ 48 h 74"/>
              <a:gd name="T68" fmla="*/ 11 w 64"/>
              <a:gd name="T69" fmla="*/ 43 h 74"/>
              <a:gd name="T70" fmla="*/ 55 w 64"/>
              <a:gd name="T71" fmla="*/ 32 h 74"/>
              <a:gd name="T72" fmla="*/ 64 w 64"/>
              <a:gd name="T73" fmla="*/ 32 h 74"/>
              <a:gd name="T74" fmla="*/ 8 w 64"/>
              <a:gd name="T75" fmla="*/ 30 h 74"/>
              <a:gd name="T76" fmla="*/ 2 w 64"/>
              <a:gd name="T77" fmla="*/ 33 h 74"/>
              <a:gd name="T78" fmla="*/ 59 w 64"/>
              <a:gd name="T79" fmla="*/ 46 h 74"/>
              <a:gd name="T80" fmla="*/ 52 w 64"/>
              <a:gd name="T81" fmla="*/ 45 h 74"/>
              <a:gd name="T82" fmla="*/ 60 w 64"/>
              <a:gd name="T83" fmla="*/ 48 h 74"/>
              <a:gd name="T84" fmla="*/ 7 w 64"/>
              <a:gd name="T85" fmla="*/ 15 h 74"/>
              <a:gd name="T86" fmla="*/ 11 w 64"/>
              <a:gd name="T87" fmla="*/ 21 h 74"/>
              <a:gd name="T88" fmla="*/ 12 w 64"/>
              <a:gd name="T89" fmla="*/ 19 h 74"/>
              <a:gd name="T90" fmla="*/ 43 w 64"/>
              <a:gd name="T91" fmla="*/ 53 h 74"/>
              <a:gd name="T92" fmla="*/ 48 w 64"/>
              <a:gd name="T93" fmla="*/ 60 h 74"/>
              <a:gd name="T94" fmla="*/ 19 w 64"/>
              <a:gd name="T95" fmla="*/ 12 h 74"/>
              <a:gd name="T96" fmla="*/ 22 w 64"/>
              <a:gd name="T97" fmla="*/ 10 h 74"/>
              <a:gd name="T98" fmla="*/ 16 w 64"/>
              <a:gd name="T99" fmla="*/ 6 h 74"/>
              <a:gd name="T100" fmla="*/ 34 w 64"/>
              <a:gd name="T101" fmla="*/ 8 h 74"/>
              <a:gd name="T102" fmla="*/ 31 w 64"/>
              <a:gd name="T103" fmla="*/ 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" h="74">
                <a:moveTo>
                  <a:pt x="48" y="27"/>
                </a:moveTo>
                <a:cubicBezTo>
                  <a:pt x="48" y="29"/>
                  <a:pt x="47" y="31"/>
                  <a:pt x="45" y="31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19" y="41"/>
                  <a:pt x="19" y="41"/>
                </a:cubicBezTo>
                <a:cubicBezTo>
                  <a:pt x="17" y="41"/>
                  <a:pt x="16" y="40"/>
                  <a:pt x="16" y="38"/>
                </a:cubicBezTo>
                <a:cubicBezTo>
                  <a:pt x="16" y="37"/>
                  <a:pt x="18" y="35"/>
                  <a:pt x="20" y="34"/>
                </a:cubicBezTo>
                <a:cubicBezTo>
                  <a:pt x="44" y="25"/>
                  <a:pt x="44" y="25"/>
                  <a:pt x="44" y="25"/>
                </a:cubicBezTo>
                <a:cubicBezTo>
                  <a:pt x="46" y="24"/>
                  <a:pt x="48" y="25"/>
                  <a:pt x="48" y="27"/>
                </a:cubicBezTo>
                <a:close/>
                <a:moveTo>
                  <a:pt x="44" y="17"/>
                </a:moveTo>
                <a:cubicBezTo>
                  <a:pt x="20" y="26"/>
                  <a:pt x="20" y="26"/>
                  <a:pt x="20" y="26"/>
                </a:cubicBezTo>
                <a:cubicBezTo>
                  <a:pt x="18" y="27"/>
                  <a:pt x="16" y="29"/>
                  <a:pt x="16" y="31"/>
                </a:cubicBezTo>
                <a:cubicBezTo>
                  <a:pt x="16" y="32"/>
                  <a:pt x="17" y="33"/>
                  <a:pt x="19" y="33"/>
                </a:cubicBezTo>
                <a:cubicBezTo>
                  <a:pt x="19" y="33"/>
                  <a:pt x="20" y="33"/>
                  <a:pt x="20" y="33"/>
                </a:cubicBezTo>
                <a:cubicBezTo>
                  <a:pt x="45" y="24"/>
                  <a:pt x="45" y="24"/>
                  <a:pt x="45" y="24"/>
                </a:cubicBezTo>
                <a:cubicBezTo>
                  <a:pt x="47" y="23"/>
                  <a:pt x="48" y="21"/>
                  <a:pt x="48" y="19"/>
                </a:cubicBezTo>
                <a:cubicBezTo>
                  <a:pt x="48" y="18"/>
                  <a:pt x="46" y="17"/>
                  <a:pt x="44" y="17"/>
                </a:cubicBezTo>
                <a:close/>
                <a:moveTo>
                  <a:pt x="16" y="23"/>
                </a:moveTo>
                <a:cubicBezTo>
                  <a:pt x="16" y="24"/>
                  <a:pt x="17" y="25"/>
                  <a:pt x="19" y="25"/>
                </a:cubicBezTo>
                <a:cubicBezTo>
                  <a:pt x="19" y="25"/>
                  <a:pt x="20" y="25"/>
                  <a:pt x="20" y="25"/>
                </a:cubicBezTo>
                <a:cubicBezTo>
                  <a:pt x="30" y="21"/>
                  <a:pt x="30" y="21"/>
                  <a:pt x="30" y="21"/>
                </a:cubicBezTo>
                <a:cubicBezTo>
                  <a:pt x="32" y="21"/>
                  <a:pt x="33" y="19"/>
                  <a:pt x="33" y="17"/>
                </a:cubicBezTo>
                <a:cubicBezTo>
                  <a:pt x="33" y="15"/>
                  <a:pt x="31" y="14"/>
                  <a:pt x="29" y="15"/>
                </a:cubicBezTo>
                <a:cubicBezTo>
                  <a:pt x="20" y="19"/>
                  <a:pt x="20" y="19"/>
                  <a:pt x="20" y="19"/>
                </a:cubicBezTo>
                <a:cubicBezTo>
                  <a:pt x="18" y="19"/>
                  <a:pt x="16" y="21"/>
                  <a:pt x="16" y="23"/>
                </a:cubicBezTo>
                <a:close/>
                <a:moveTo>
                  <a:pt x="42" y="59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70"/>
                  <a:pt x="40" y="72"/>
                  <a:pt x="38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6" y="73"/>
                  <a:pt x="35" y="74"/>
                  <a:pt x="34" y="74"/>
                </a:cubicBezTo>
                <a:cubicBezTo>
                  <a:pt x="31" y="74"/>
                  <a:pt x="31" y="74"/>
                  <a:pt x="31" y="74"/>
                </a:cubicBezTo>
                <a:cubicBezTo>
                  <a:pt x="29" y="74"/>
                  <a:pt x="28" y="73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5" y="72"/>
                  <a:pt x="23" y="70"/>
                  <a:pt x="23" y="6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7"/>
                  <a:pt x="24" y="56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1"/>
                  <a:pt x="23" y="49"/>
                  <a:pt x="22" y="47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7" y="48"/>
                  <a:pt x="16" y="47"/>
                  <a:pt x="16" y="46"/>
                </a:cubicBezTo>
                <a:cubicBezTo>
                  <a:pt x="16" y="44"/>
                  <a:pt x="18" y="43"/>
                  <a:pt x="20" y="42"/>
                </a:cubicBezTo>
                <a:cubicBezTo>
                  <a:pt x="44" y="33"/>
                  <a:pt x="44" y="33"/>
                  <a:pt x="44" y="33"/>
                </a:cubicBezTo>
                <a:cubicBezTo>
                  <a:pt x="46" y="32"/>
                  <a:pt x="48" y="33"/>
                  <a:pt x="48" y="35"/>
                </a:cubicBezTo>
                <a:cubicBezTo>
                  <a:pt x="48" y="36"/>
                  <a:pt x="47" y="38"/>
                  <a:pt x="45" y="39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2" y="51"/>
                  <a:pt x="32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47"/>
                  <a:pt x="40" y="42"/>
                  <a:pt x="41" y="42"/>
                </a:cubicBezTo>
                <a:cubicBezTo>
                  <a:pt x="42" y="41"/>
                  <a:pt x="44" y="42"/>
                  <a:pt x="44" y="43"/>
                </a:cubicBezTo>
                <a:cubicBezTo>
                  <a:pt x="45" y="44"/>
                  <a:pt x="45" y="46"/>
                  <a:pt x="43" y="47"/>
                </a:cubicBezTo>
                <a:cubicBezTo>
                  <a:pt x="43" y="47"/>
                  <a:pt x="38" y="50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6"/>
                  <a:pt x="42" y="57"/>
                  <a:pt x="42" y="59"/>
                </a:cubicBezTo>
                <a:close/>
                <a:moveTo>
                  <a:pt x="40" y="59"/>
                </a:moveTo>
                <a:cubicBezTo>
                  <a:pt x="40" y="58"/>
                  <a:pt x="39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6" y="57"/>
                  <a:pt x="25" y="58"/>
                  <a:pt x="25" y="59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69"/>
                  <a:pt x="26" y="70"/>
                  <a:pt x="27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70"/>
                  <a:pt x="40" y="69"/>
                  <a:pt x="40" y="68"/>
                </a:cubicBezTo>
                <a:lnTo>
                  <a:pt x="40" y="59"/>
                </a:lnTo>
                <a:close/>
                <a:moveTo>
                  <a:pt x="48" y="4"/>
                </a:moveTo>
                <a:cubicBezTo>
                  <a:pt x="48" y="4"/>
                  <a:pt x="47" y="4"/>
                  <a:pt x="46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2"/>
                  <a:pt x="44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5" y="13"/>
                  <a:pt x="45" y="12"/>
                  <a:pt x="46" y="12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8" y="4"/>
                </a:cubicBezTo>
                <a:close/>
                <a:moveTo>
                  <a:pt x="21" y="51"/>
                </a:moveTo>
                <a:cubicBezTo>
                  <a:pt x="20" y="51"/>
                  <a:pt x="19" y="51"/>
                  <a:pt x="19" y="52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58"/>
                  <a:pt x="16" y="59"/>
                  <a:pt x="16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59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3"/>
                  <a:pt x="22" y="52"/>
                  <a:pt x="21" y="51"/>
                </a:cubicBezTo>
                <a:close/>
                <a:moveTo>
                  <a:pt x="53" y="21"/>
                </a:moveTo>
                <a:cubicBezTo>
                  <a:pt x="53" y="21"/>
                  <a:pt x="54" y="21"/>
                  <a:pt x="54" y="21"/>
                </a:cubicBezTo>
                <a:cubicBezTo>
                  <a:pt x="59" y="18"/>
                  <a:pt x="59" y="18"/>
                  <a:pt x="59" y="18"/>
                </a:cubicBezTo>
                <a:cubicBezTo>
                  <a:pt x="60" y="18"/>
                  <a:pt x="60" y="17"/>
                  <a:pt x="60" y="16"/>
                </a:cubicBezTo>
                <a:cubicBezTo>
                  <a:pt x="60" y="15"/>
                  <a:pt x="59" y="15"/>
                  <a:pt x="58" y="15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1" y="20"/>
                  <a:pt x="52" y="21"/>
                </a:cubicBezTo>
                <a:cubicBezTo>
                  <a:pt x="52" y="21"/>
                  <a:pt x="53" y="21"/>
                  <a:pt x="53" y="21"/>
                </a:cubicBezTo>
                <a:close/>
                <a:moveTo>
                  <a:pt x="11" y="43"/>
                </a:move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5" y="48"/>
                </a:cubicBezTo>
                <a:cubicBezTo>
                  <a:pt x="5" y="48"/>
                  <a:pt x="5" y="49"/>
                  <a:pt x="6" y="49"/>
                </a:cubicBezTo>
                <a:cubicBezTo>
                  <a:pt x="6" y="49"/>
                  <a:pt x="6" y="49"/>
                  <a:pt x="7" y="48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4"/>
                  <a:pt x="13" y="43"/>
                </a:cubicBezTo>
                <a:cubicBezTo>
                  <a:pt x="12" y="42"/>
                  <a:pt x="11" y="42"/>
                  <a:pt x="11" y="43"/>
                </a:cubicBezTo>
                <a:close/>
                <a:moveTo>
                  <a:pt x="63" y="30"/>
                </a:move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5" y="31"/>
                  <a:pt x="55" y="32"/>
                </a:cubicBezTo>
                <a:cubicBezTo>
                  <a:pt x="55" y="33"/>
                  <a:pt x="56" y="33"/>
                  <a:pt x="56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4" y="33"/>
                  <a:pt x="64" y="33"/>
                  <a:pt x="64" y="32"/>
                </a:cubicBezTo>
                <a:cubicBezTo>
                  <a:pt x="64" y="31"/>
                  <a:pt x="64" y="30"/>
                  <a:pt x="63" y="30"/>
                </a:cubicBezTo>
                <a:close/>
                <a:moveTo>
                  <a:pt x="10" y="32"/>
                </a:moveTo>
                <a:cubicBezTo>
                  <a:pt x="10" y="31"/>
                  <a:pt x="9" y="30"/>
                  <a:pt x="8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33"/>
                  <a:pt x="1" y="33"/>
                  <a:pt x="2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9" y="33"/>
                  <a:pt x="10" y="33"/>
                  <a:pt x="10" y="32"/>
                </a:cubicBezTo>
                <a:close/>
                <a:moveTo>
                  <a:pt x="59" y="46"/>
                </a:moveTo>
                <a:cubicBezTo>
                  <a:pt x="54" y="43"/>
                  <a:pt x="54" y="43"/>
                  <a:pt x="54" y="43"/>
                </a:cubicBezTo>
                <a:cubicBezTo>
                  <a:pt x="53" y="42"/>
                  <a:pt x="52" y="42"/>
                  <a:pt x="52" y="43"/>
                </a:cubicBezTo>
                <a:cubicBezTo>
                  <a:pt x="51" y="44"/>
                  <a:pt x="52" y="45"/>
                  <a:pt x="52" y="45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9"/>
                  <a:pt x="58" y="49"/>
                  <a:pt x="59" y="49"/>
                </a:cubicBezTo>
                <a:cubicBezTo>
                  <a:pt x="59" y="49"/>
                  <a:pt x="60" y="48"/>
                  <a:pt x="60" y="48"/>
                </a:cubicBezTo>
                <a:cubicBezTo>
                  <a:pt x="60" y="47"/>
                  <a:pt x="60" y="46"/>
                  <a:pt x="59" y="46"/>
                </a:cubicBezTo>
                <a:close/>
                <a:moveTo>
                  <a:pt x="12" y="19"/>
                </a:moveTo>
                <a:cubicBezTo>
                  <a:pt x="7" y="15"/>
                  <a:pt x="7" y="15"/>
                  <a:pt x="7" y="15"/>
                </a:cubicBezTo>
                <a:cubicBezTo>
                  <a:pt x="6" y="15"/>
                  <a:pt x="5" y="15"/>
                  <a:pt x="5" y="16"/>
                </a:cubicBezTo>
                <a:cubicBezTo>
                  <a:pt x="4" y="17"/>
                  <a:pt x="4" y="18"/>
                  <a:pt x="5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0"/>
                  <a:pt x="13" y="19"/>
                  <a:pt x="12" y="19"/>
                </a:cubicBezTo>
                <a:close/>
                <a:moveTo>
                  <a:pt x="46" y="52"/>
                </a:moveTo>
                <a:cubicBezTo>
                  <a:pt x="45" y="51"/>
                  <a:pt x="44" y="51"/>
                  <a:pt x="44" y="51"/>
                </a:cubicBezTo>
                <a:cubicBezTo>
                  <a:pt x="43" y="52"/>
                  <a:pt x="43" y="53"/>
                  <a:pt x="43" y="53"/>
                </a:cubicBezTo>
                <a:cubicBezTo>
                  <a:pt x="46" y="59"/>
                  <a:pt x="46" y="59"/>
                  <a:pt x="46" y="59"/>
                </a:cubicBezTo>
                <a:cubicBezTo>
                  <a:pt x="47" y="60"/>
                  <a:pt x="47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9" y="59"/>
                  <a:pt x="49" y="58"/>
                  <a:pt x="49" y="58"/>
                </a:cubicBezTo>
                <a:lnTo>
                  <a:pt x="46" y="52"/>
                </a:lnTo>
                <a:close/>
                <a:moveTo>
                  <a:pt x="19" y="12"/>
                </a:moveTo>
                <a:cubicBezTo>
                  <a:pt x="19" y="12"/>
                  <a:pt x="20" y="13"/>
                  <a:pt x="20" y="13"/>
                </a:cubicBezTo>
                <a:cubicBezTo>
                  <a:pt x="21" y="13"/>
                  <a:pt x="21" y="12"/>
                  <a:pt x="21" y="12"/>
                </a:cubicBezTo>
                <a:cubicBezTo>
                  <a:pt x="22" y="12"/>
                  <a:pt x="22" y="11"/>
                  <a:pt x="22" y="10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4"/>
                  <a:pt x="17" y="4"/>
                  <a:pt x="16" y="4"/>
                </a:cubicBezTo>
                <a:cubicBezTo>
                  <a:pt x="16" y="5"/>
                  <a:pt x="15" y="5"/>
                  <a:pt x="16" y="6"/>
                </a:cubicBezTo>
                <a:lnTo>
                  <a:pt x="19" y="12"/>
                </a:lnTo>
                <a:close/>
                <a:moveTo>
                  <a:pt x="32" y="9"/>
                </a:moveTo>
                <a:cubicBezTo>
                  <a:pt x="33" y="9"/>
                  <a:pt x="34" y="9"/>
                  <a:pt x="34" y="8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3" y="0"/>
                  <a:pt x="32" y="0"/>
                </a:cubicBezTo>
                <a:cubicBezTo>
                  <a:pt x="31" y="0"/>
                  <a:pt x="31" y="1"/>
                  <a:pt x="31" y="1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9"/>
                  <a:pt x="31" y="9"/>
                  <a:pt x="32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6901" y="1878382"/>
            <a:ext cx="1167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92D050"/>
                </a:solidFill>
              </a:rPr>
              <a:t>All measurements require an origin, a coordinate system, and units</a:t>
            </a:r>
            <a:endParaRPr lang="en-ID" sz="2800" b="1" u="sng" dirty="0">
              <a:solidFill>
                <a:srgbClr val="92D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97293" y="4085654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Exclusive Material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7400" y="2391504"/>
            <a:ext cx="11310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spc="15" dirty="0">
                <a:latin typeface="Arial"/>
                <a:cs typeface="Arial"/>
              </a:rPr>
              <a:t>Next complication is </a:t>
            </a:r>
            <a:r>
              <a:rPr lang="en-US" sz="2800" b="1" i="1" spc="15" dirty="0">
                <a:latin typeface="Arial"/>
                <a:cs typeface="Arial"/>
              </a:rPr>
              <a:t>“reference frame”, </a:t>
            </a:r>
            <a:r>
              <a:rPr lang="en-US" sz="2800" spc="15" dirty="0">
                <a:latin typeface="Arial"/>
                <a:cs typeface="Arial"/>
              </a:rPr>
              <a:t>the term used to describe the motion of observer</a:t>
            </a:r>
            <a:endParaRPr kumimoji="0" lang="id-ID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97293" y="4330144"/>
            <a:ext cx="2258290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Bring your business to the next Level with Powerfull presentation material for all business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B24CB3-857A-4429-8A3D-E2E2D0725396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F1DF82-63B6-4BE9-B73B-586C187DF5BA}"/>
              </a:ext>
            </a:extLst>
          </p:cNvPr>
          <p:cNvSpPr txBox="1"/>
          <p:nvPr/>
        </p:nvSpPr>
        <p:spPr>
          <a:xfrm>
            <a:off x="288037" y="3298452"/>
            <a:ext cx="3083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3200" b="1" u="sng" dirty="0">
                <a:solidFill>
                  <a:srgbClr val="92D050"/>
                </a:solidFill>
              </a:rPr>
              <a:t>Basic definitions:</a:t>
            </a:r>
            <a:endParaRPr lang="en-ID" sz="3200" b="1" u="sng" dirty="0">
              <a:solidFill>
                <a:srgbClr val="92D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50693-B5A5-4504-BB4E-DB734746B9F7}"/>
              </a:ext>
            </a:extLst>
          </p:cNvPr>
          <p:cNvSpPr txBox="1"/>
          <p:nvPr/>
        </p:nvSpPr>
        <p:spPr>
          <a:xfrm>
            <a:off x="4236631" y="2744094"/>
            <a:ext cx="7471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15" dirty="0">
                <a:highlight>
                  <a:srgbClr val="FFFF00"/>
                </a:highlight>
                <a:latin typeface="Arial"/>
                <a:cs typeface="Arial"/>
              </a:rPr>
              <a:t>Constant velocity is </a:t>
            </a:r>
            <a:r>
              <a:rPr lang="en-US" sz="2400" b="1" spc="15" dirty="0">
                <a:highlight>
                  <a:srgbClr val="FFFF00"/>
                </a:highlight>
                <a:latin typeface="Arial"/>
                <a:cs typeface="Arial"/>
              </a:rPr>
              <a:t>OK</a:t>
            </a:r>
            <a:r>
              <a:rPr lang="en-US" sz="2400" spc="15" dirty="0">
                <a:highlight>
                  <a:srgbClr val="FFFF00"/>
                </a:highlight>
                <a:latin typeface="Arial"/>
                <a:cs typeface="Arial"/>
              </a:rPr>
              <a:t>, accelerated observer is </a:t>
            </a:r>
            <a:r>
              <a:rPr lang="en-US" sz="2400" b="1" spc="15" dirty="0">
                <a:highlight>
                  <a:srgbClr val="FFFF00"/>
                </a:highlight>
                <a:latin typeface="Arial"/>
                <a:cs typeface="Arial"/>
              </a:rPr>
              <a:t>not</a:t>
            </a:r>
            <a:endParaRPr lang="en-US" sz="2400" b="1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736BB-7328-4572-8D24-EDCDD4B9BD54}"/>
              </a:ext>
            </a:extLst>
          </p:cNvPr>
          <p:cNvSpPr txBox="1"/>
          <p:nvPr/>
        </p:nvSpPr>
        <p:spPr>
          <a:xfrm>
            <a:off x="892382" y="3807076"/>
            <a:ext cx="2589876" cy="5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 spc="15" dirty="0">
                <a:latin typeface="Arial"/>
                <a:cs typeface="Arial"/>
              </a:rPr>
              <a:t>Position</a:t>
            </a:r>
            <a:endParaRPr kumimoji="0" lang="id-ID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33DB2-14E3-4F89-9541-94F927012337}"/>
              </a:ext>
            </a:extLst>
          </p:cNvPr>
          <p:cNvSpPr txBox="1"/>
          <p:nvPr/>
        </p:nvSpPr>
        <p:spPr>
          <a:xfrm>
            <a:off x="2446143" y="3931803"/>
            <a:ext cx="4819010" cy="446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825"/>
              </a:lnSpc>
              <a:spcBef>
                <a:spcPts val="309"/>
              </a:spcBef>
            </a:pPr>
            <a:r>
              <a:rPr lang="en-US" sz="2400" i="1" spc="15" dirty="0">
                <a:highlight>
                  <a:srgbClr val="FFFF00"/>
                </a:highlight>
                <a:latin typeface="Arial"/>
                <a:cs typeface="Arial"/>
              </a:rPr>
              <a:t>Distance versus displacement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5EEC9-1F7F-4BD6-B5D3-ADD4C5B5F221}"/>
              </a:ext>
            </a:extLst>
          </p:cNvPr>
          <p:cNvSpPr txBox="1"/>
          <p:nvPr/>
        </p:nvSpPr>
        <p:spPr>
          <a:xfrm>
            <a:off x="5452406" y="4581373"/>
            <a:ext cx="6340100" cy="446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825"/>
              </a:lnSpc>
              <a:spcBef>
                <a:spcPts val="309"/>
              </a:spcBef>
            </a:pPr>
            <a:r>
              <a:rPr lang="en-US" sz="2400" i="1" spc="15" dirty="0">
                <a:highlight>
                  <a:srgbClr val="FFFF00"/>
                </a:highlight>
                <a:latin typeface="Arial"/>
                <a:cs typeface="Arial"/>
              </a:rPr>
              <a:t>Speed is the magnitude of velocity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69052-C8E0-4350-9571-A8C45A640A79}"/>
              </a:ext>
            </a:extLst>
          </p:cNvPr>
          <p:cNvSpPr txBox="1"/>
          <p:nvPr/>
        </p:nvSpPr>
        <p:spPr>
          <a:xfrm>
            <a:off x="892382" y="4475872"/>
            <a:ext cx="5590305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spc="15" dirty="0">
                <a:latin typeface="Arial"/>
                <a:cs typeface="Arial"/>
              </a:rPr>
              <a:t>Velocity - change of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070E2-68E4-47BF-AE36-C13AE22F56B5}"/>
              </a:ext>
            </a:extLst>
          </p:cNvPr>
          <p:cNvSpPr txBox="1"/>
          <p:nvPr/>
        </p:nvSpPr>
        <p:spPr>
          <a:xfrm>
            <a:off x="892382" y="5201500"/>
            <a:ext cx="6668479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sz="2400" b="1" spc="15" dirty="0">
                <a:latin typeface="Arial"/>
                <a:cs typeface="Arial"/>
              </a:rPr>
              <a:t>Acceleration - change of velocity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7">
                <a:extLst>
                  <a:ext uri="{FF2B5EF4-FFF2-40B4-BE49-F238E27FC236}">
                    <a16:creationId xmlns:a16="http://schemas.microsoft.com/office/drawing/2014/main" id="{937F6366-4465-4B7D-9476-5B570A0107E5}"/>
                  </a:ext>
                </a:extLst>
              </p:cNvPr>
              <p:cNvSpPr txBox="1"/>
              <p:nvPr/>
            </p:nvSpPr>
            <p:spPr>
              <a:xfrm>
                <a:off x="6096000" y="526368"/>
                <a:ext cx="32380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73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sz="54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54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5400" b="1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TextBox 17">
                <a:extLst>
                  <a:ext uri="{FF2B5EF4-FFF2-40B4-BE49-F238E27FC236}">
                    <a16:creationId xmlns:a16="http://schemas.microsoft.com/office/drawing/2014/main" id="{937F6366-4465-4B7D-9476-5B570A010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26368"/>
                <a:ext cx="32380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17">
                <a:extLst>
                  <a:ext uri="{FF2B5EF4-FFF2-40B4-BE49-F238E27FC236}">
                    <a16:creationId xmlns:a16="http://schemas.microsoft.com/office/drawing/2014/main" id="{EE3835A0-ABCA-4699-A8A5-53B5827E69E6}"/>
                  </a:ext>
                </a:extLst>
              </p:cNvPr>
              <p:cNvSpPr txBox="1"/>
              <p:nvPr/>
            </p:nvSpPr>
            <p:spPr>
              <a:xfrm>
                <a:off x="9611125" y="493587"/>
                <a:ext cx="240907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73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5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54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𝒄</m:t>
                      </m:r>
                    </m:oMath>
                  </m:oMathPara>
                </a14:m>
                <a:endParaRPr lang="en-US" sz="5400" b="1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TextBox 17">
                <a:extLst>
                  <a:ext uri="{FF2B5EF4-FFF2-40B4-BE49-F238E27FC236}">
                    <a16:creationId xmlns:a16="http://schemas.microsoft.com/office/drawing/2014/main" id="{EE3835A0-ABCA-4699-A8A5-53B5827E6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25" y="493587"/>
                <a:ext cx="240907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0800000">
            <a:off x="5274819" y="116882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5165456" y="114300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Kinematic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>
            <a:off x="6096000" y="1562099"/>
            <a:ext cx="0" cy="118872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6096000" y="2809024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096000" y="4183420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096000" y="5570045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6027420" y="2706007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6027420" y="4087887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027420" y="5467028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1CB9B78A-8788-4C11-85A0-FBDA5E903074}"/>
              </a:ext>
            </a:extLst>
          </p:cNvPr>
          <p:cNvSpPr txBox="1">
            <a:spLocks/>
          </p:cNvSpPr>
          <p:nvPr/>
        </p:nvSpPr>
        <p:spPr>
          <a:xfrm>
            <a:off x="3407881" y="299161"/>
            <a:ext cx="5390677" cy="85675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Relative Velocity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A4D5AD-40A0-428C-AA37-CCDDD187CA6C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17A7B49E-A628-4DCC-B588-132EBB2D4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5A277A4-7BB7-4B08-BCA1-69B521F11C27}"/>
              </a:ext>
            </a:extLst>
          </p:cNvPr>
          <p:cNvSpPr/>
          <p:nvPr/>
        </p:nvSpPr>
        <p:spPr>
          <a:xfrm>
            <a:off x="832202" y="1657621"/>
            <a:ext cx="3923184" cy="58619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Basic Concept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C3C9E8-4353-4D04-9BED-231509D0C541}"/>
              </a:ext>
            </a:extLst>
          </p:cNvPr>
          <p:cNvSpPr txBox="1"/>
          <p:nvPr/>
        </p:nvSpPr>
        <p:spPr>
          <a:xfrm>
            <a:off x="206607" y="2422618"/>
            <a:ext cx="5174374" cy="3555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6523" indent="-285750" algn="just">
              <a:lnSpc>
                <a:spcPct val="95825"/>
              </a:lnSpc>
              <a:spcBef>
                <a:spcPts val="637"/>
              </a:spcBef>
              <a:buFont typeface="Wingdings" panose="05000000000000000000" pitchFamily="2" charset="2"/>
              <a:buChar char="Ø"/>
            </a:pPr>
            <a:r>
              <a:rPr lang="en-US" sz="3200" spc="15" dirty="0">
                <a:latin typeface="Calibri" panose="020F0502020204030204" pitchFamily="34" charset="0"/>
                <a:cs typeface="Calibri" panose="020F0502020204030204" pitchFamily="34" charset="0"/>
              </a:rPr>
              <a:t>Observer B sees a moving object A, and</a:t>
            </a:r>
          </a:p>
          <a:p>
            <a:pPr marL="576523" indent="-285750" algn="just">
              <a:lnSpc>
                <a:spcPct val="95825"/>
              </a:lnSpc>
              <a:spcBef>
                <a:spcPts val="637"/>
              </a:spcBef>
              <a:buFont typeface="Wingdings" panose="05000000000000000000" pitchFamily="2" charset="2"/>
              <a:buChar char="Ø"/>
            </a:pPr>
            <a:r>
              <a:rPr lang="en-US" sz="3200" spc="15" dirty="0">
                <a:latin typeface="Calibri" panose="020F0502020204030204" pitchFamily="34" charset="0"/>
                <a:cs typeface="Calibri" panose="020F0502020204030204" pitchFamily="34" charset="0"/>
              </a:rPr>
              <a:t>Observer B is moving relative to observer C, so</a:t>
            </a:r>
          </a:p>
          <a:p>
            <a:pPr marL="576523" indent="-285750" algn="just">
              <a:lnSpc>
                <a:spcPct val="95825"/>
              </a:lnSpc>
              <a:spcBef>
                <a:spcPts val="645"/>
              </a:spcBef>
              <a:buFont typeface="Wingdings" panose="05000000000000000000" pitchFamily="2" charset="2"/>
              <a:buChar char="Ø"/>
            </a:pPr>
            <a:r>
              <a:rPr lang="en-US" sz="3200" spc="15" dirty="0">
                <a:latin typeface="Calibri" panose="020F0502020204030204" pitchFamily="34" charset="0"/>
                <a:cs typeface="Calibri" panose="020F0502020204030204" pitchFamily="34" charset="0"/>
              </a:rPr>
              <a:t>What does observer C see for the motion of the object?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9E81A2-90E5-4446-85E5-BAE03BE09FFE}"/>
              </a:ext>
            </a:extLst>
          </p:cNvPr>
          <p:cNvSpPr/>
          <p:nvPr/>
        </p:nvSpPr>
        <p:spPr>
          <a:xfrm>
            <a:off x="6347085" y="1753762"/>
            <a:ext cx="5687835" cy="776874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Hind"/>
              </a:rPr>
              <a:t>Notation: use “wrt” to indicate “with respect to”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F57EA7-7F45-41DB-BA6C-B1DFA5B26462}"/>
                  </a:ext>
                </a:extLst>
              </p:cNvPr>
              <p:cNvSpPr txBox="1"/>
              <p:nvPr/>
            </p:nvSpPr>
            <p:spPr>
              <a:xfrm>
                <a:off x="6311525" y="2540559"/>
                <a:ext cx="5817683" cy="1338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𝑤𝑟𝑡</m:t>
                            </m:r>
                          </m:sub>
                        </m:sSub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sz="54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𝑤𝑟𝑡</m:t>
                            </m:r>
                          </m:sub>
                        </m:sSub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5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5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5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sz="5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5400" i="1">
                                <a:latin typeface="Cambria Math" panose="02040503050406030204" pitchFamily="18" charset="0"/>
                              </a:rPr>
                              <m:t>𝑤𝑟𝑡</m:t>
                            </m:r>
                          </m:sub>
                        </m:sSub>
                      </m:num>
                      <m:den>
                        <m:r>
                          <a:rPr lang="en-US" sz="5400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F57EA7-7F45-41DB-BA6C-B1DFA5B26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25" y="2540559"/>
                <a:ext cx="5817683" cy="1338251"/>
              </a:xfrm>
              <a:prstGeom prst="rect">
                <a:avLst/>
              </a:prstGeom>
              <a:blipFill>
                <a:blip r:embed="rId3"/>
                <a:stretch>
                  <a:fillRect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F3EA6D7-B8C7-49F2-80CB-8888380738D4}"/>
              </a:ext>
            </a:extLst>
          </p:cNvPr>
          <p:cNvSpPr/>
          <p:nvPr/>
        </p:nvSpPr>
        <p:spPr>
          <a:xfrm>
            <a:off x="6416430" y="4202070"/>
            <a:ext cx="5687835" cy="516852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latin typeface="Hind"/>
              </a:rPr>
              <a:t>Example: A=ball, B=me, C=you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51168B-33ED-4424-BF3B-7AB2F317A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491" y="4718922"/>
            <a:ext cx="2481024" cy="18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48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3" grpId="0" animBg="1"/>
      <p:bldP spid="1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56AB812-0997-4BF7-A39A-B282856536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85" y="110562"/>
            <a:ext cx="1823815" cy="1367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9">
                <a:extLst>
                  <a:ext uri="{FF2B5EF4-FFF2-40B4-BE49-F238E27FC236}">
                    <a16:creationId xmlns:a16="http://schemas.microsoft.com/office/drawing/2014/main" id="{822E2040-BF54-444D-BD00-FFC7C2B445E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327" y="1478422"/>
              <a:ext cx="9198341" cy="457200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942819">
                      <a:extLst>
                        <a:ext uri="{9D8B030D-6E8A-4147-A177-3AD203B41FA5}">
                          <a16:colId xmlns:a16="http://schemas.microsoft.com/office/drawing/2014/main" val="1454466211"/>
                        </a:ext>
                      </a:extLst>
                    </a:gridCol>
                    <a:gridCol w="6255522">
                      <a:extLst>
                        <a:ext uri="{9D8B030D-6E8A-4147-A177-3AD203B41FA5}">
                          <a16:colId xmlns:a16="http://schemas.microsoft.com/office/drawing/2014/main" val="804428664"/>
                        </a:ext>
                      </a:extLst>
                    </a:gridCol>
                  </a:tblGrid>
                  <a:tr h="550420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/>
                            <a:t>Posisi</a:t>
                          </a:r>
                          <a:r>
                            <a:rPr lang="en-US" sz="2400" b="1" dirty="0"/>
                            <a:t> </a:t>
                          </a:r>
                          <a:r>
                            <a:rPr lang="en-US" sz="2400" b="1" dirty="0" err="1"/>
                            <a:t>Sesaat</a:t>
                          </a:r>
                          <a:endParaRPr lang="en-US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spc="15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spc="15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spc="15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spc="15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spc="15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spc="15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3099428"/>
                      </a:ext>
                    </a:extLst>
                  </a:tr>
                  <a:tr h="957705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/>
                            <a:t>Kecepatan</a:t>
                          </a:r>
                          <a:r>
                            <a:rPr lang="en-US" sz="2400" b="1" dirty="0"/>
                            <a:t> </a:t>
                          </a:r>
                          <a:r>
                            <a:rPr lang="en-US" sz="2400" b="1" dirty="0" err="1"/>
                            <a:t>Sesaat</a:t>
                          </a:r>
                          <a:endParaRPr lang="en-US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spc="15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800" b="0" spc="15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pc="15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num>
                                  <m:den>
                                    <m: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896423"/>
                      </a:ext>
                    </a:extLst>
                  </a:tr>
                  <a:tr h="1022798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/>
                            <a:t>Kecepatan</a:t>
                          </a:r>
                          <a:r>
                            <a:rPr lang="en-US" sz="2400" b="1" dirty="0"/>
                            <a:t> rata-rata</a:t>
                          </a:r>
                          <a:endParaRPr lang="en-US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pc="15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𝑟𝑎𝑡𝑎</m:t>
                                    </m:r>
                                    <m: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𝑟𝑎𝑡𝑎</m:t>
                                    </m:r>
                                  </m:sub>
                                </m:sSub>
                                <m:r>
                                  <a:rPr lang="en-US" sz="2800" b="0" spc="15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pc="15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2800" b="0" spc="15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pc="15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b="0" i="1" spc="15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pc="15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0" i="1" spc="15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pc="15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28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627473"/>
                      </a:ext>
                    </a:extLst>
                  </a:tr>
                  <a:tr h="1018279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/>
                            <a:t>Percepatan</a:t>
                          </a:r>
                          <a:endParaRPr lang="en-US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spc="15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spc="15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pc="1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spc="15" dirty="0" smtClean="0">
                                        <a:latin typeface="Cambria Math" panose="02040503050406030204" pitchFamily="18" charset="0"/>
                                      </a:rPr>
                                      <m:t>𝑑𝑣</m:t>
                                    </m:r>
                                  </m:num>
                                  <m:den>
                                    <m:r>
                                      <a:rPr lang="en-US" sz="2800" b="0" spc="15" dirty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800" b="0" spc="15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pc="1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spc="15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sz="2800" b="0" spc="15" dirty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sz="2800" b="0" i="1" spc="1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spc="15" dirty="0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num>
                                  <m:den>
                                    <m:r>
                                      <a:rPr lang="en-US" sz="2800" b="0" spc="15" dirty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sz="2800" b="0" spc="15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pc="1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pc="15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spc="15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sz="2800" b="0" spc="15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800" b="0" spc="15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2800" b="0" i="1" spc="15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spc="15" dirty="0" smtClean="0"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e>
                                      <m:sup>
                                        <m:r>
                                          <a:rPr lang="en-US" sz="2800" b="0" spc="15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8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81777817"/>
                      </a:ext>
                    </a:extLst>
                  </a:tr>
                  <a:tr h="1022798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/>
                            <a:t>Percepatan</a:t>
                          </a:r>
                          <a:r>
                            <a:rPr lang="en-US" sz="2400" b="1" dirty="0"/>
                            <a:t> rata-rata</a:t>
                          </a:r>
                          <a:endParaRPr lang="en-US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pc="1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spc="15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spc="15" dirty="0" smtClean="0">
                                        <a:latin typeface="Cambria Math" panose="02040503050406030204" pitchFamily="18" charset="0"/>
                                      </a:rPr>
                                      <m:t>𝑟𝑎𝑡𝑎</m:t>
                                    </m:r>
                                    <m:r>
                                      <a:rPr lang="en-US" sz="2800" b="0" spc="15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spc="15" dirty="0" smtClean="0">
                                        <a:latin typeface="Cambria Math" panose="02040503050406030204" pitchFamily="18" charset="0"/>
                                      </a:rPr>
                                      <m:t>𝑟𝑎𝑡𝑎</m:t>
                                    </m:r>
                                  </m:sub>
                                </m:sSub>
                                <m:r>
                                  <a:rPr lang="en-US" sz="2800" b="0" spc="15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pc="15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2800" b="0" spc="15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2800" b="0" spc="15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sz="2800" b="0" spc="15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pc="15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b="0" i="1" spc="15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pc="15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0" i="1" spc="15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800" b="0" spc="15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pc="15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800" b="0" spc="15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2800" b="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04350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9">
                <a:extLst>
                  <a:ext uri="{FF2B5EF4-FFF2-40B4-BE49-F238E27FC236}">
                    <a16:creationId xmlns:a16="http://schemas.microsoft.com/office/drawing/2014/main" id="{822E2040-BF54-444D-BD00-FFC7C2B445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029265"/>
                  </p:ext>
                </p:extLst>
              </p:nvPr>
            </p:nvGraphicFramePr>
            <p:xfrm>
              <a:off x="723327" y="1478422"/>
              <a:ext cx="9198341" cy="4572000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942819">
                      <a:extLst>
                        <a:ext uri="{9D8B030D-6E8A-4147-A177-3AD203B41FA5}">
                          <a16:colId xmlns:a16="http://schemas.microsoft.com/office/drawing/2014/main" val="1454466211"/>
                        </a:ext>
                      </a:extLst>
                    </a:gridCol>
                    <a:gridCol w="6255522">
                      <a:extLst>
                        <a:ext uri="{9D8B030D-6E8A-4147-A177-3AD203B41FA5}">
                          <a16:colId xmlns:a16="http://schemas.microsoft.com/office/drawing/2014/main" val="804428664"/>
                        </a:ext>
                      </a:extLst>
                    </a:gridCol>
                  </a:tblGrid>
                  <a:tr h="550420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/>
                            <a:t>Posisi</a:t>
                          </a:r>
                          <a:r>
                            <a:rPr lang="en-US" sz="2400" b="1" dirty="0"/>
                            <a:t> </a:t>
                          </a:r>
                          <a:r>
                            <a:rPr lang="en-US" sz="2400" b="1" dirty="0" err="1"/>
                            <a:t>Sesaat</a:t>
                          </a:r>
                          <a:endParaRPr lang="en-US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28" t="-1111" r="-195" b="-73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3099428"/>
                      </a:ext>
                    </a:extLst>
                  </a:tr>
                  <a:tr h="957705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/>
                            <a:t>Kecepatan</a:t>
                          </a:r>
                          <a:r>
                            <a:rPr lang="en-US" sz="2400" b="1" dirty="0"/>
                            <a:t> </a:t>
                          </a:r>
                          <a:r>
                            <a:rPr lang="en-US" sz="2400" b="1" dirty="0" err="1"/>
                            <a:t>Sesaat</a:t>
                          </a:r>
                          <a:endParaRPr lang="en-US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28" t="-57595" r="-195" b="-3196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96423"/>
                      </a:ext>
                    </a:extLst>
                  </a:tr>
                  <a:tr h="1022798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/>
                            <a:t>Kecepatan</a:t>
                          </a:r>
                          <a:r>
                            <a:rPr lang="en-US" sz="2400" b="1" dirty="0"/>
                            <a:t> rata-rata</a:t>
                          </a:r>
                          <a:endParaRPr lang="en-US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28" t="-148214" r="-195" b="-2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627473"/>
                      </a:ext>
                    </a:extLst>
                  </a:tr>
                  <a:tr h="1018279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/>
                            <a:t>Percepatan</a:t>
                          </a:r>
                          <a:endParaRPr lang="en-US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28" t="-249701" r="-195" b="-101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1777817"/>
                      </a:ext>
                    </a:extLst>
                  </a:tr>
                  <a:tr h="1022798">
                    <a:tc>
                      <a:txBody>
                        <a:bodyPr/>
                        <a:lstStyle/>
                        <a:p>
                          <a:r>
                            <a:rPr lang="en-US" sz="2400" b="1" dirty="0" err="1"/>
                            <a:t>Percepatan</a:t>
                          </a:r>
                          <a:r>
                            <a:rPr lang="en-US" sz="2400" b="1" dirty="0"/>
                            <a:t> rata-rata</a:t>
                          </a:r>
                          <a:endParaRPr lang="en-US" sz="2400" b="1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28" t="-347619" r="-195" b="-1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43501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Title 4">
            <a:extLst>
              <a:ext uri="{FF2B5EF4-FFF2-40B4-BE49-F238E27FC236}">
                <a16:creationId xmlns:a16="http://schemas.microsoft.com/office/drawing/2014/main" id="{66E64281-0791-4591-8F48-A2FD8ACE88F7}"/>
              </a:ext>
            </a:extLst>
          </p:cNvPr>
          <p:cNvSpPr txBox="1">
            <a:spLocks/>
          </p:cNvSpPr>
          <p:nvPr/>
        </p:nvSpPr>
        <p:spPr>
          <a:xfrm>
            <a:off x="309552" y="459499"/>
            <a:ext cx="3501870" cy="6699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Kinematics Concepts</a:t>
            </a:r>
          </a:p>
        </p:txBody>
      </p:sp>
      <p:sp>
        <p:nvSpPr>
          <p:cNvPr id="10" name="Title 14">
            <a:extLst>
              <a:ext uri="{FF2B5EF4-FFF2-40B4-BE49-F238E27FC236}">
                <a16:creationId xmlns:a16="http://schemas.microsoft.com/office/drawing/2014/main" id="{0DB1A8C3-FDA4-42BA-9E5C-6BE4D37099BA}"/>
              </a:ext>
            </a:extLst>
          </p:cNvPr>
          <p:cNvSpPr txBox="1">
            <a:spLocks/>
          </p:cNvSpPr>
          <p:nvPr/>
        </p:nvSpPr>
        <p:spPr>
          <a:xfrm>
            <a:off x="301006" y="110562"/>
            <a:ext cx="1861088" cy="44765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Fisika</a:t>
            </a:r>
            <a:r>
              <a:rPr kumimoji="0" lang="en-ID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endParaRPr kumimoji="0" lang="en-US" sz="20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7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7400" y="584669"/>
            <a:ext cx="2564163" cy="831822"/>
          </a:xfr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546" y="91023"/>
            <a:ext cx="1657821" cy="1243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696AD-78A0-4E8B-911B-BB5A0BB8B3FC}"/>
                  </a:ext>
                </a:extLst>
              </p:cNvPr>
              <p:cNvSpPr txBox="1"/>
              <p:nvPr/>
            </p:nvSpPr>
            <p:spPr>
              <a:xfrm>
                <a:off x="3225367" y="318283"/>
                <a:ext cx="6558877" cy="2781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Posisi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sebuah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objek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dilukiskan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oleh: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=4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+4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sz="2800" b="1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Hitung</a:t>
                </a:r>
                <a:r>
                  <a:rPr lang="en-US" sz="2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just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a.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Kecepatan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pada t=1detik</a:t>
                </a:r>
              </a:p>
              <a:p>
                <a:pPr algn="just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b.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Kecepatan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rata-rata pada 5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detik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pertama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c.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Percepatan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sesaat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696AD-78A0-4E8B-911B-BB5A0BB8B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367" y="318283"/>
                <a:ext cx="6558877" cy="2781659"/>
              </a:xfrm>
              <a:prstGeom prst="rect">
                <a:avLst/>
              </a:prstGeom>
              <a:blipFill>
                <a:blip r:embed="rId3"/>
                <a:stretch>
                  <a:fillRect l="-1859" t="-1969" r="-1487" b="-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4">
            <a:extLst>
              <a:ext uri="{FF2B5EF4-FFF2-40B4-BE49-F238E27FC236}">
                <a16:creationId xmlns:a16="http://schemas.microsoft.com/office/drawing/2014/main" id="{2A83A519-9B4D-4296-8FCD-655B0DA863BD}"/>
              </a:ext>
            </a:extLst>
          </p:cNvPr>
          <p:cNvSpPr txBox="1">
            <a:spLocks/>
          </p:cNvSpPr>
          <p:nvPr/>
        </p:nvSpPr>
        <p:spPr>
          <a:xfrm>
            <a:off x="441584" y="2778658"/>
            <a:ext cx="1308570" cy="434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4DE9CD-04C9-49A0-BB52-98775D49DE24}"/>
              </a:ext>
            </a:extLst>
          </p:cNvPr>
          <p:cNvGrpSpPr/>
          <p:nvPr/>
        </p:nvGrpSpPr>
        <p:grpSpPr>
          <a:xfrm>
            <a:off x="441584" y="3289730"/>
            <a:ext cx="7249631" cy="523220"/>
            <a:chOff x="441584" y="3289730"/>
            <a:chExt cx="7249631" cy="523220"/>
          </a:xfrm>
        </p:grpSpPr>
        <p:sp>
          <p:nvSpPr>
            <p:cNvPr id="14" name="Title 4">
              <a:extLst>
                <a:ext uri="{FF2B5EF4-FFF2-40B4-BE49-F238E27FC236}">
                  <a16:creationId xmlns:a16="http://schemas.microsoft.com/office/drawing/2014/main" id="{3F4F82BA-EB83-41B6-B458-E5CE9F36DC85}"/>
                </a:ext>
              </a:extLst>
            </p:cNvPr>
            <p:cNvSpPr txBox="1">
              <a:spLocks/>
            </p:cNvSpPr>
            <p:nvPr/>
          </p:nvSpPr>
          <p:spPr>
            <a:xfrm>
              <a:off x="441584" y="3338361"/>
              <a:ext cx="489704" cy="4345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i="1" dirty="0">
                  <a:highlight>
                    <a:srgbClr val="00FF00"/>
                  </a:highlight>
                </a:rPr>
                <a:t>a.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D0231E9-1D45-40DE-BAE3-8FCAE8871497}"/>
                    </a:ext>
                  </a:extLst>
                </p:cNvPr>
                <p:cNvSpPr txBox="1"/>
                <p:nvPr/>
              </p:nvSpPr>
              <p:spPr>
                <a:xfrm>
                  <a:off x="931288" y="3289730"/>
                  <a:ext cx="6759927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=8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+2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</m:oMath>
                  </a14:m>
                  <a:r>
                    <a:rPr lang="en-US" sz="2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pada </a:t>
                  </a:r>
                  <a:r>
                    <a:rPr lang="en-US" sz="2800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t=1detik </a:t>
                  </a:r>
                  <a:r>
                    <a:rPr lang="en-US" sz="2800" b="1" i="1" dirty="0" err="1">
                      <a:latin typeface="Calibri" panose="020F0502020204030204" pitchFamily="34" charset="0"/>
                      <a:cs typeface="Calibri" panose="020F0502020204030204" pitchFamily="34" charset="0"/>
                    </a:rPr>
                    <a:t>maka</a:t>
                  </a:r>
                  <a:r>
                    <a:rPr lang="en-US" sz="2800" b="1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</m:oMath>
                  </a14:m>
                  <a:endParaRPr lang="en-US" sz="28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D0231E9-1D45-40DE-BAE3-8FCAE8871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288" y="3289730"/>
                  <a:ext cx="6759927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765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035333-B9E2-4E90-8932-21597B3E0F0A}"/>
              </a:ext>
            </a:extLst>
          </p:cNvPr>
          <p:cNvGrpSpPr/>
          <p:nvPr/>
        </p:nvGrpSpPr>
        <p:grpSpPr>
          <a:xfrm>
            <a:off x="440157" y="3843533"/>
            <a:ext cx="8703843" cy="1790298"/>
            <a:chOff x="440157" y="3843533"/>
            <a:chExt cx="8703843" cy="1790298"/>
          </a:xfrm>
        </p:grpSpPr>
        <p:sp>
          <p:nvSpPr>
            <p:cNvPr id="17" name="Title 4">
              <a:extLst>
                <a:ext uri="{FF2B5EF4-FFF2-40B4-BE49-F238E27FC236}">
                  <a16:creationId xmlns:a16="http://schemas.microsoft.com/office/drawing/2014/main" id="{29B22C91-5312-4620-882A-22F1995545F1}"/>
                </a:ext>
              </a:extLst>
            </p:cNvPr>
            <p:cNvSpPr txBox="1">
              <a:spLocks/>
            </p:cNvSpPr>
            <p:nvPr/>
          </p:nvSpPr>
          <p:spPr>
            <a:xfrm>
              <a:off x="440157" y="3926596"/>
              <a:ext cx="489704" cy="4345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i="1" dirty="0">
                  <a:highlight>
                    <a:srgbClr val="00FF00"/>
                  </a:highlight>
                </a:rPr>
                <a:t>b.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775470-65DA-49AC-AE8C-A9D2F346B7B5}"/>
                    </a:ext>
                  </a:extLst>
                </p:cNvPr>
                <p:cNvSpPr txBox="1"/>
                <p:nvPr/>
              </p:nvSpPr>
              <p:spPr>
                <a:xfrm>
                  <a:off x="931288" y="3843533"/>
                  <a:ext cx="8212712" cy="17902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00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=114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800" b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pc="1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spc="15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spc="15">
                                <a:latin typeface="Cambria Math" panose="02040503050406030204" pitchFamily="18" charset="0"/>
                              </a:rPr>
                              <m:t>𝑟𝑎𝑡𝑎</m:t>
                            </m:r>
                            <m:r>
                              <a:rPr lang="en-US" sz="2800" spc="15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spc="15">
                                <a:latin typeface="Cambria Math" panose="02040503050406030204" pitchFamily="18" charset="0"/>
                              </a:rPr>
                              <m:t>𝑟𝑎𝑡𝑎</m:t>
                            </m:r>
                          </m:sub>
                        </m:sSub>
                        <m:r>
                          <a:rPr lang="en-US" sz="2800" spc="15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spc="15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pc="15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2800" b="0" i="1" spc="15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pc="15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en-US" sz="2800" b="0" i="1" spc="15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pc="15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pc="15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num>
                          <m:den>
                            <m:r>
                              <a:rPr lang="en-US" sz="2800" b="0" i="1" spc="15" smtClean="0">
                                <a:latin typeface="Cambria Math" panose="02040503050406030204" pitchFamily="18" charset="0"/>
                              </a:rPr>
                              <m:t>5−0</m:t>
                            </m:r>
                          </m:den>
                        </m:f>
                        <m:r>
                          <a:rPr lang="en-US" sz="2800" spc="15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spc="15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pc="15" smtClean="0">
                                <a:latin typeface="Cambria Math" panose="02040503050406030204" pitchFamily="18" charset="0"/>
                              </a:rPr>
                              <m:t>114−4</m:t>
                            </m:r>
                          </m:num>
                          <m:den>
                            <m:r>
                              <a:rPr lang="en-US" sz="2800" i="1" spc="15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sz="2800" b="0" i="1" spc="15" smtClean="0">
                            <a:latin typeface="Cambria Math" panose="02040503050406030204" pitchFamily="18" charset="0"/>
                          </a:rPr>
                          <m:t>=22,5</m:t>
                        </m:r>
                        <m:r>
                          <a:rPr lang="en-US" sz="2800" b="0" i="1" spc="15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pc="15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pc="15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775470-65DA-49AC-AE8C-A9D2F346B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288" y="3843533"/>
                  <a:ext cx="8212712" cy="17902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7E27BD-8826-40D4-B5C9-FB27ABE0CA7B}"/>
              </a:ext>
            </a:extLst>
          </p:cNvPr>
          <p:cNvGrpSpPr/>
          <p:nvPr/>
        </p:nvGrpSpPr>
        <p:grpSpPr>
          <a:xfrm>
            <a:off x="438526" y="5686189"/>
            <a:ext cx="7252689" cy="910377"/>
            <a:chOff x="438526" y="5686189"/>
            <a:chExt cx="7252689" cy="910377"/>
          </a:xfrm>
        </p:grpSpPr>
        <p:sp>
          <p:nvSpPr>
            <p:cNvPr id="19" name="Title 4">
              <a:extLst>
                <a:ext uri="{FF2B5EF4-FFF2-40B4-BE49-F238E27FC236}">
                  <a16:creationId xmlns:a16="http://schemas.microsoft.com/office/drawing/2014/main" id="{870F400F-1882-444C-AA1A-B14AB3492B2A}"/>
                </a:ext>
              </a:extLst>
            </p:cNvPr>
            <p:cNvSpPr txBox="1">
              <a:spLocks/>
            </p:cNvSpPr>
            <p:nvPr/>
          </p:nvSpPr>
          <p:spPr>
            <a:xfrm>
              <a:off x="438526" y="5942860"/>
              <a:ext cx="489704" cy="4345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miter lim="800000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i="1" dirty="0">
                  <a:highlight>
                    <a:srgbClr val="00FF00"/>
                  </a:highlight>
                </a:rPr>
                <a:t>c.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59E1131-B7B3-49A8-807A-A1577C9C00E1}"/>
                    </a:ext>
                  </a:extLst>
                </p:cNvPr>
                <p:cNvSpPr txBox="1"/>
                <p:nvPr/>
              </p:nvSpPr>
              <p:spPr>
                <a:xfrm>
                  <a:off x="931288" y="5686189"/>
                  <a:ext cx="6759927" cy="9103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spc="15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spc="15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spc="15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spc="15" dirty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num>
                          <m:den>
                            <m:r>
                              <a:rPr lang="en-US" sz="2800" spc="15" dirty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</a:rPr>
                          <m:t>=8</m:t>
                        </m:r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pc="15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800" b="0" i="1" spc="15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pc="15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b="1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59E1131-B7B3-49A8-807A-A1577C9C0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288" y="5686189"/>
                  <a:ext cx="6759927" cy="9103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91604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-83976"/>
            <a:ext cx="0" cy="104954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0" y="1023770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96000" y="2398166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0" y="3784791"/>
            <a:ext cx="0" cy="129600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27420" y="920753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27420" y="2302633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27420" y="3681774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27420" y="5060915"/>
            <a:ext cx="137160" cy="137160"/>
          </a:xfrm>
          <a:prstGeom prst="rect">
            <a:avLst/>
          </a:prstGeom>
          <a:solidFill>
            <a:schemeClr val="accent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351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9A13D-5BD2-40BA-9C1B-C6B9DF258635}"/>
              </a:ext>
            </a:extLst>
          </p:cNvPr>
          <p:cNvSpPr txBox="1"/>
          <p:nvPr/>
        </p:nvSpPr>
        <p:spPr>
          <a:xfrm>
            <a:off x="820872" y="6242661"/>
            <a:ext cx="1972922" cy="37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56AB812-0997-4BF7-A39A-B282856536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757" y="5858076"/>
            <a:ext cx="1228153" cy="921114"/>
          </a:xfrm>
          <a:prstGeom prst="rect">
            <a:avLst/>
          </a:prstGeom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66E64281-0791-4591-8F48-A2FD8ACE88F7}"/>
              </a:ext>
            </a:extLst>
          </p:cNvPr>
          <p:cNvSpPr txBox="1">
            <a:spLocks/>
          </p:cNvSpPr>
          <p:nvPr/>
        </p:nvSpPr>
        <p:spPr>
          <a:xfrm>
            <a:off x="813754" y="130130"/>
            <a:ext cx="4531162" cy="669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Key Kinematics Concepts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425CF2F0-8FD6-49B4-BF6E-1C9119F8B48E}"/>
              </a:ext>
            </a:extLst>
          </p:cNvPr>
          <p:cNvSpPr txBox="1">
            <a:spLocks/>
          </p:cNvSpPr>
          <p:nvPr/>
        </p:nvSpPr>
        <p:spPr>
          <a:xfrm>
            <a:off x="6868564" y="130130"/>
            <a:ext cx="4531162" cy="669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b="1" dirty="0"/>
              <a:t>One Important Special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32C918-4395-4516-91A8-2F9DBD5E1AA1}"/>
                  </a:ext>
                </a:extLst>
              </p:cNvPr>
              <p:cNvSpPr txBox="1"/>
              <p:nvPr/>
            </p:nvSpPr>
            <p:spPr>
              <a:xfrm>
                <a:off x="58809" y="898884"/>
                <a:ext cx="6111290" cy="5060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6885" indent="-342900" algn="just">
                  <a:spcBef>
                    <a:spcPts val="1982"/>
                  </a:spcBef>
                  <a:buFont typeface="Wingdings" panose="05000000000000000000" pitchFamily="2" charset="2"/>
                  <a:buChar char="Ø"/>
                </a:pPr>
                <a:r>
                  <a:rPr lang="en-US" sz="2800" spc="15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Change=slope=derivative</a:t>
                </a:r>
              </a:p>
              <a:p>
                <a:pPr marL="854075" indent="-400050" algn="just">
                  <a:spcBef>
                    <a:spcPts val="1982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15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32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2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𝑑𝑥</m:t>
                        </m:r>
                      </m:num>
                      <m:den>
                        <m:r>
                          <a:rPr lang="en-US" sz="3200" b="0" i="1" spc="15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200" spc="15" dirty="0">
                    <a:latin typeface="Calibri" panose="020F0502020204030204" pitchFamily="34" charset="0"/>
                    <a:cs typeface="Calibri" panose="020F0502020204030204" pitchFamily="34" charset="0"/>
                  </a:rPr>
                  <a:t>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sz="3200" b="0" i="1" spc="15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32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𝑑𝑣</m:t>
                            </m:r>
                          </m:e>
                          <m:sub>
                            <m:r>
                              <a:rPr lang="en-US" sz="32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32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𝑑𝑡</m:t>
                        </m:r>
                      </m:den>
                    </m:f>
                    <m:r>
                      <a:rPr lang="en-US" sz="3200" b="0" i="1" spc="15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32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2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pc="15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2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3200" b="0" i="1" spc="15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spc="1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2763" marR="333424" algn="just">
                  <a:spcBef>
                    <a:spcPts val="309"/>
                  </a:spcBef>
                </a:pPr>
                <a:r>
                  <a:rPr lang="en-US" sz="2200" i="1" spc="15" dirty="0">
                    <a:highlight>
                      <a:srgbClr val="FFFF00"/>
                    </a:highlight>
                    <a:latin typeface="Arial"/>
                    <a:cs typeface="Arial"/>
                  </a:rPr>
                  <a:t>velocity is the slope of position vs t, acceleration is the slope of velocity vs t and the curvature of position vs t</a:t>
                </a:r>
              </a:p>
              <a:p>
                <a:pPr marL="399735" marR="333424" indent="-285750" algn="just">
                  <a:spcBef>
                    <a:spcPts val="774"/>
                  </a:spcBef>
                  <a:buFont typeface="Wingdings" panose="05000000000000000000" pitchFamily="2" charset="2"/>
                  <a:buChar char="Ø"/>
                </a:pPr>
                <a:r>
                  <a:rPr lang="en-US" sz="2800" spc="15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Even in simple 1D motion, you must understand the vector nature of these quantities</a:t>
                </a:r>
              </a:p>
              <a:p>
                <a:pPr marL="399735" marR="333424" indent="-285750" algn="just">
                  <a:spcBef>
                    <a:spcPts val="774"/>
                  </a:spcBef>
                  <a:buFont typeface="Wingdings" panose="05000000000000000000" pitchFamily="2" charset="2"/>
                  <a:buChar char="Ø"/>
                </a:pPr>
                <a:r>
                  <a:rPr lang="en-US" sz="2800" spc="15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 conditions</a:t>
                </a:r>
              </a:p>
              <a:p>
                <a:pPr marL="399735" marR="333424" indent="-285750" algn="just">
                  <a:spcBef>
                    <a:spcPts val="774"/>
                  </a:spcBef>
                  <a:buFont typeface="Wingdings" panose="05000000000000000000" pitchFamily="2" charset="2"/>
                  <a:buChar char="Ø"/>
                </a:pPr>
                <a:r>
                  <a:rPr lang="en-US" sz="2800" spc="15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formulas have assumptions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32C918-4395-4516-91A8-2F9DBD5E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9" y="898884"/>
                <a:ext cx="6111290" cy="5060231"/>
              </a:xfrm>
              <a:prstGeom prst="rect">
                <a:avLst/>
              </a:prstGeom>
              <a:blipFill>
                <a:blip r:embed="rId3"/>
                <a:stretch>
                  <a:fillRect t="-1083" b="-2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7F8EE4-9E59-4436-9DBF-14FD4BD621AB}"/>
                  </a:ext>
                </a:extLst>
              </p:cNvPr>
              <p:cNvSpPr/>
              <p:nvPr/>
            </p:nvSpPr>
            <p:spPr>
              <a:xfrm>
                <a:off x="7106719" y="917281"/>
                <a:ext cx="4227159" cy="7533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sz="2800" b="1" dirty="0">
                    <a:solidFill>
                      <a:prstClr val="white"/>
                    </a:solidFill>
                    <a:latin typeface="Hind"/>
                  </a:rPr>
                  <a:t>Constant Acceleration =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800" b="1" dirty="0">
                  <a:solidFill>
                    <a:prstClr val="white"/>
                  </a:solidFill>
                  <a:latin typeface="Hind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07F8EE4-9E59-4436-9DBF-14FD4BD62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719" y="917281"/>
                <a:ext cx="4227159" cy="753325"/>
              </a:xfrm>
              <a:prstGeom prst="rect">
                <a:avLst/>
              </a:prstGeom>
              <a:blipFill rotWithShape="0">
                <a:blip r:embed="rId4"/>
                <a:stretch>
                  <a:fillRect t="-20968" r="-2309" b="-354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78CF3-EEA6-41A0-AF2E-72703A3FE454}"/>
                  </a:ext>
                </a:extLst>
              </p:cNvPr>
              <p:cNvSpPr txBox="1"/>
              <p:nvPr/>
            </p:nvSpPr>
            <p:spPr>
              <a:xfrm>
                <a:off x="7269275" y="1732580"/>
                <a:ext cx="3729739" cy="141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F78CF3-EEA6-41A0-AF2E-72703A3FE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275" y="1732580"/>
                <a:ext cx="3729739" cy="1414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B717A9D-7759-4FC0-B984-23FF9C6C2319}"/>
              </a:ext>
            </a:extLst>
          </p:cNvPr>
          <p:cNvSpPr/>
          <p:nvPr/>
        </p:nvSpPr>
        <p:spPr>
          <a:xfrm>
            <a:off x="7426295" y="3750354"/>
            <a:ext cx="581108" cy="565272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1EFDF6-5FA9-496D-8C08-A30F0E9E8EE1}"/>
              </a:ext>
            </a:extLst>
          </p:cNvPr>
          <p:cNvSpPr/>
          <p:nvPr/>
        </p:nvSpPr>
        <p:spPr>
          <a:xfrm>
            <a:off x="8007403" y="2019997"/>
            <a:ext cx="581108" cy="565272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1754B0-8A29-4907-ABA3-3E4BDACC9F8C}"/>
              </a:ext>
            </a:extLst>
          </p:cNvPr>
          <p:cNvSpPr/>
          <p:nvPr/>
        </p:nvSpPr>
        <p:spPr>
          <a:xfrm>
            <a:off x="8775106" y="2701778"/>
            <a:ext cx="581108" cy="565272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D8E4EF-3615-4203-840E-4B459B131C73}"/>
              </a:ext>
            </a:extLst>
          </p:cNvPr>
          <p:cNvSpPr/>
          <p:nvPr/>
        </p:nvSpPr>
        <p:spPr>
          <a:xfrm>
            <a:off x="8908383" y="2050345"/>
            <a:ext cx="506221" cy="485543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C6E00B5-16B2-4AF7-AC1A-765C7676AFBB}"/>
              </a:ext>
            </a:extLst>
          </p:cNvPr>
          <p:cNvSpPr/>
          <p:nvPr/>
        </p:nvSpPr>
        <p:spPr>
          <a:xfrm>
            <a:off x="7426295" y="4432791"/>
            <a:ext cx="581108" cy="565272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2FEBEE2-AB7D-47F3-BD46-591F30D3F7E8}"/>
              </a:ext>
            </a:extLst>
          </p:cNvPr>
          <p:cNvSpPr/>
          <p:nvPr/>
        </p:nvSpPr>
        <p:spPr>
          <a:xfrm>
            <a:off x="9715510" y="2782093"/>
            <a:ext cx="308707" cy="30293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DB6DFC-55B0-4563-A3E0-F6C755DDFAC3}"/>
              </a:ext>
            </a:extLst>
          </p:cNvPr>
          <p:cNvSpPr/>
          <p:nvPr/>
        </p:nvSpPr>
        <p:spPr>
          <a:xfrm>
            <a:off x="10279171" y="2135430"/>
            <a:ext cx="308707" cy="30293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0829B8-B4B7-4BBE-AB95-B941513676A5}"/>
              </a:ext>
            </a:extLst>
          </p:cNvPr>
          <p:cNvSpPr txBox="1"/>
          <p:nvPr/>
        </p:nvSpPr>
        <p:spPr>
          <a:xfrm>
            <a:off x="7921578" y="3818934"/>
            <a:ext cx="3077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985" marR="333424">
              <a:spcBef>
                <a:spcPts val="774"/>
              </a:spcBef>
            </a:pPr>
            <a:r>
              <a:rPr lang="en-US" sz="2400" b="1" i="1" spc="15" dirty="0">
                <a:latin typeface="Calibri" panose="020F0502020204030204" pitchFamily="34" charset="0"/>
                <a:cs typeface="Calibri" panose="020F0502020204030204" pitchFamily="34" charset="0"/>
              </a:rPr>
              <a:t>Initial conditions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78C0BE-FD6F-4D1F-86D6-B74E24C58F8C}"/>
              </a:ext>
            </a:extLst>
          </p:cNvPr>
          <p:cNvSpPr txBox="1"/>
          <p:nvPr/>
        </p:nvSpPr>
        <p:spPr>
          <a:xfrm>
            <a:off x="7921578" y="4490862"/>
            <a:ext cx="266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985" marR="333424">
              <a:spcBef>
                <a:spcPts val="774"/>
              </a:spcBef>
            </a:pPr>
            <a:r>
              <a:rPr lang="en-US" sz="2400" b="1" i="1" spc="15" dirty="0">
                <a:latin typeface="Calibri" panose="020F0502020204030204" pitchFamily="34" charset="0"/>
                <a:cs typeface="Calibri" panose="020F0502020204030204" pitchFamily="34" charset="0"/>
              </a:rPr>
              <a:t>Physics</a:t>
            </a:r>
          </a:p>
        </p:txBody>
      </p:sp>
    </p:spTree>
    <p:extLst>
      <p:ext uri="{BB962C8B-B14F-4D97-AF65-F5344CB8AC3E}">
        <p14:creationId xmlns:p14="http://schemas.microsoft.com/office/powerpoint/2010/main" val="417594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7400" y="584669"/>
            <a:ext cx="2564163" cy="831822"/>
          </a:xfr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i="1" dirty="0"/>
              <a:t>Example 1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Example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044" y="252149"/>
            <a:ext cx="1228153" cy="9211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3696AD-78A0-4E8B-911B-BB5A0BB8B3FC}"/>
              </a:ext>
            </a:extLst>
          </p:cNvPr>
          <p:cNvSpPr txBox="1"/>
          <p:nvPr/>
        </p:nvSpPr>
        <p:spPr>
          <a:xfrm>
            <a:off x="1019546" y="1467054"/>
            <a:ext cx="96864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 car is moving straight at a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constant velocity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of 4m/s. The starting position is 10m to the reference, then the car runs for 2 seconds. Calculate:</a:t>
            </a:r>
          </a:p>
          <a:p>
            <a:pPr marL="457200" indent="-457200" algn="just">
              <a:buAutoNum type="alphaL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Current car position</a:t>
            </a:r>
          </a:p>
          <a:p>
            <a:pPr marL="457200" indent="-457200" algn="just">
              <a:buAutoNum type="alphaLcPeriod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2A83A519-9B4D-4296-8FCD-655B0DA863BD}"/>
              </a:ext>
            </a:extLst>
          </p:cNvPr>
          <p:cNvSpPr txBox="1">
            <a:spLocks/>
          </p:cNvSpPr>
          <p:nvPr/>
        </p:nvSpPr>
        <p:spPr>
          <a:xfrm>
            <a:off x="281961" y="4112863"/>
            <a:ext cx="1308570" cy="434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Answer: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BBFCAF1-1D4C-4FEF-A88E-F13A72AFD9DC}"/>
              </a:ext>
            </a:extLst>
          </p:cNvPr>
          <p:cNvSpPr txBox="1">
            <a:spLocks/>
          </p:cNvSpPr>
          <p:nvPr/>
        </p:nvSpPr>
        <p:spPr>
          <a:xfrm>
            <a:off x="1100827" y="4739871"/>
            <a:ext cx="489704" cy="434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highlight>
                  <a:srgbClr val="00FF00"/>
                </a:highlight>
              </a:rPr>
              <a:t>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78D4C3-317E-4523-A33E-DB67C8E50543}"/>
                  </a:ext>
                </a:extLst>
              </p:cNvPr>
              <p:cNvSpPr txBox="1"/>
              <p:nvPr/>
            </p:nvSpPr>
            <p:spPr>
              <a:xfrm>
                <a:off x="1218581" y="4739871"/>
                <a:ext cx="2572036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78D4C3-317E-4523-A33E-DB67C8E50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581" y="4739871"/>
                <a:ext cx="2572036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2D685B-114E-4CC6-9925-B552B49A6E07}"/>
                  </a:ext>
                </a:extLst>
              </p:cNvPr>
              <p:cNvSpPr txBox="1"/>
              <p:nvPr/>
            </p:nvSpPr>
            <p:spPr>
              <a:xfrm>
                <a:off x="3523964" y="4739871"/>
                <a:ext cx="2572036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2873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=4.2+10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287338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=18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2D685B-114E-4CC6-9925-B552B49A6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964" y="4739871"/>
                <a:ext cx="2572036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4">
            <a:extLst>
              <a:ext uri="{FF2B5EF4-FFF2-40B4-BE49-F238E27FC236}">
                <a16:creationId xmlns:a16="http://schemas.microsoft.com/office/drawing/2014/main" id="{2DFF8F6B-9B8B-464C-8B6C-A2F843516D75}"/>
              </a:ext>
            </a:extLst>
          </p:cNvPr>
          <p:cNvSpPr txBox="1">
            <a:spLocks/>
          </p:cNvSpPr>
          <p:nvPr/>
        </p:nvSpPr>
        <p:spPr>
          <a:xfrm>
            <a:off x="6794041" y="4739871"/>
            <a:ext cx="489704" cy="434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highlight>
                  <a:srgbClr val="00FF00"/>
                </a:highlight>
              </a:rPr>
              <a:t>b.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010B1E-5EDE-45B3-8491-1BD3A67D2D55}"/>
                  </a:ext>
                </a:extLst>
              </p:cNvPr>
              <p:cNvSpPr txBox="1"/>
              <p:nvPr/>
            </p:nvSpPr>
            <p:spPr>
              <a:xfrm>
                <a:off x="7370755" y="4674142"/>
                <a:ext cx="2572036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𝑣𝑡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635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=4.2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63550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=8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010B1E-5EDE-45B3-8491-1BD3A67D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55" y="4674142"/>
                <a:ext cx="2572036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414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6" grpId="0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7400" y="584669"/>
            <a:ext cx="2564163" cy="831822"/>
          </a:xfr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i="1" dirty="0"/>
              <a:t>Example 2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Example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97293" y="4085654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Exclusive Material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97293" y="4330144"/>
            <a:ext cx="2258290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Bring your business to the next Level with Powerfull presentation material for all business</a:t>
            </a:r>
          </a:p>
        </p:txBody>
      </p:sp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0837DCDE-F18D-4594-A705-D01B76E5B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044" y="252149"/>
            <a:ext cx="1228153" cy="921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696AD-78A0-4E8B-911B-BB5A0BB8B3FC}"/>
                  </a:ext>
                </a:extLst>
              </p:cNvPr>
              <p:cNvSpPr txBox="1"/>
              <p:nvPr/>
            </p:nvSpPr>
            <p:spPr>
              <a:xfrm>
                <a:off x="1019546" y="1467054"/>
                <a:ext cx="9686498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particle moving with an initial velocity of 20m/s is slowed by a deceleration of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4 seconds, if the initial position of the particle is 5m. Calculate:</a:t>
                </a:r>
              </a:p>
              <a:p>
                <a:pPr marL="457200" indent="-457200" algn="just">
                  <a:buAutoNum type="alphaLcPeriod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Particle position and distance</a:t>
                </a:r>
              </a:p>
              <a:p>
                <a:pPr marL="457200" indent="-457200" algn="just">
                  <a:buAutoNum type="alphaLcPeriod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Particle velocity at 4 seconds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3696AD-78A0-4E8B-911B-BB5A0BB8B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46" y="1467054"/>
                <a:ext cx="9686498" cy="2246769"/>
              </a:xfrm>
              <a:prstGeom prst="rect">
                <a:avLst/>
              </a:prstGeom>
              <a:blipFill>
                <a:blip r:embed="rId3"/>
                <a:stretch>
                  <a:fillRect l="-1322" t="-2717" r="-1322" b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4">
            <a:extLst>
              <a:ext uri="{FF2B5EF4-FFF2-40B4-BE49-F238E27FC236}">
                <a16:creationId xmlns:a16="http://schemas.microsoft.com/office/drawing/2014/main" id="{2A83A519-9B4D-4296-8FCD-655B0DA863BD}"/>
              </a:ext>
            </a:extLst>
          </p:cNvPr>
          <p:cNvSpPr txBox="1">
            <a:spLocks/>
          </p:cNvSpPr>
          <p:nvPr/>
        </p:nvSpPr>
        <p:spPr>
          <a:xfrm>
            <a:off x="370911" y="3701680"/>
            <a:ext cx="1308570" cy="434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Answer: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BBFCAF1-1D4C-4FEF-A88E-F13A72AFD9DC}"/>
              </a:ext>
            </a:extLst>
          </p:cNvPr>
          <p:cNvSpPr txBox="1">
            <a:spLocks/>
          </p:cNvSpPr>
          <p:nvPr/>
        </p:nvSpPr>
        <p:spPr>
          <a:xfrm>
            <a:off x="1901566" y="3830711"/>
            <a:ext cx="489704" cy="434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highlight>
                  <a:srgbClr val="00FF00"/>
                </a:highlight>
              </a:rPr>
              <a:t>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2D685B-114E-4CC6-9925-B552B49A6E07}"/>
                  </a:ext>
                </a:extLst>
              </p:cNvPr>
              <p:cNvSpPr txBox="1"/>
              <p:nvPr/>
            </p:nvSpPr>
            <p:spPr>
              <a:xfrm>
                <a:off x="2279620" y="3589516"/>
                <a:ext cx="3816380" cy="2136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2873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=5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20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(−2)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2873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=5+20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02D685B-114E-4CC6-9925-B552B49A6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20" y="3589516"/>
                <a:ext cx="3816380" cy="21364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4">
            <a:extLst>
              <a:ext uri="{FF2B5EF4-FFF2-40B4-BE49-F238E27FC236}">
                <a16:creationId xmlns:a16="http://schemas.microsoft.com/office/drawing/2014/main" id="{2DFF8F6B-9B8B-464C-8B6C-A2F843516D75}"/>
              </a:ext>
            </a:extLst>
          </p:cNvPr>
          <p:cNvSpPr txBox="1">
            <a:spLocks/>
          </p:cNvSpPr>
          <p:nvPr/>
        </p:nvSpPr>
        <p:spPr>
          <a:xfrm>
            <a:off x="7600168" y="3738802"/>
            <a:ext cx="489704" cy="434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highlight>
                  <a:srgbClr val="00FF00"/>
                </a:highlight>
              </a:rPr>
              <a:t>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010B1E-5EDE-45B3-8491-1BD3A67D2D55}"/>
                  </a:ext>
                </a:extLst>
              </p:cNvPr>
              <p:cNvSpPr txBox="1"/>
              <p:nvPr/>
            </p:nvSpPr>
            <p:spPr>
              <a:xfrm>
                <a:off x="8122084" y="3702770"/>
                <a:ext cx="2805345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𝑎𝑡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635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=20+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63550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010B1E-5EDE-45B3-8491-1BD3A67D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084" y="3702770"/>
                <a:ext cx="2805345" cy="13849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616809-D660-4ED0-95BA-565DF162ED3C}"/>
                  </a:ext>
                </a:extLst>
              </p:cNvPr>
              <p:cNvSpPr txBox="1"/>
              <p:nvPr/>
            </p:nvSpPr>
            <p:spPr>
              <a:xfrm>
                <a:off x="502694" y="5740365"/>
                <a:ext cx="5884593" cy="532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73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𝟒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𝟐𝟎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𝟒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sz="28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𝟔𝟗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616809-D660-4ED0-95BA-565DF162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4" y="5740365"/>
                <a:ext cx="5884593" cy="5329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5AA178-4AA7-4ADC-8803-0DC5CF8A2244}"/>
                  </a:ext>
                </a:extLst>
              </p:cNvPr>
              <p:cNvSpPr txBox="1"/>
              <p:nvPr/>
            </p:nvSpPr>
            <p:spPr>
              <a:xfrm>
                <a:off x="502695" y="6222860"/>
                <a:ext cx="643649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7338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1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𝒙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𝟔𝟗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𝟔𝟒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5AA178-4AA7-4ADC-8803-0DC5CF8A2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5" y="6222860"/>
                <a:ext cx="643649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107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/>
      <p:bldP spid="7" grpId="0" animBg="1"/>
      <p:bldP spid="8" grpId="0"/>
      <p:bldP spid="18" grpId="0"/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1646</TotalTime>
  <Words>771</Words>
  <Application>Microsoft Office PowerPoint</Application>
  <PresentationFormat>Layar Lebar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12</vt:i4>
      </vt:variant>
    </vt:vector>
  </HeadingPairs>
  <TitlesOfParts>
    <vt:vector size="20" baseType="lpstr">
      <vt:lpstr>Arial</vt:lpstr>
      <vt:lpstr>Bahnschrift SemiCondensed</vt:lpstr>
      <vt:lpstr>Calibri</vt:lpstr>
      <vt:lpstr>Cambria Math</vt:lpstr>
      <vt:lpstr>Hind</vt:lpstr>
      <vt:lpstr>Poppins Light</vt:lpstr>
      <vt:lpstr>Wingdings</vt:lpstr>
      <vt:lpstr>1_Office Theme</vt:lpstr>
      <vt:lpstr>KINEMATICS</vt:lpstr>
      <vt:lpstr>Presentasi PowerPoint</vt:lpstr>
      <vt:lpstr>Description of Motion</vt:lpstr>
      <vt:lpstr>Presentasi PowerPoint</vt:lpstr>
      <vt:lpstr>Presentasi PowerPoint</vt:lpstr>
      <vt:lpstr>Example </vt:lpstr>
      <vt:lpstr>Presentasi PowerPoint</vt:lpstr>
      <vt:lpstr>Example 1</vt:lpstr>
      <vt:lpstr>Example 2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Supriadi Rustad</cp:lastModifiedBy>
  <cp:revision>39</cp:revision>
  <dcterms:created xsi:type="dcterms:W3CDTF">2018-07-26T02:16:45Z</dcterms:created>
  <dcterms:modified xsi:type="dcterms:W3CDTF">2020-10-11T08:32:08Z</dcterms:modified>
</cp:coreProperties>
</file>