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3" r:id="rId5"/>
    <p:sldId id="264" r:id="rId6"/>
    <p:sldId id="293" r:id="rId7"/>
    <p:sldId id="292" r:id="rId8"/>
    <p:sldId id="290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50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481225" y="2914115"/>
            <a:ext cx="5229551" cy="1070073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KINEMATICS 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more…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1225" y="2856209"/>
            <a:ext cx="5229550" cy="11858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6836" y="41939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52582" y="42162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46F30AF2-F605-4F92-9E6F-373186A628F5}"/>
              </a:ext>
            </a:extLst>
          </p:cNvPr>
          <p:cNvSpPr txBox="1">
            <a:spLocks/>
          </p:cNvSpPr>
          <p:nvPr/>
        </p:nvSpPr>
        <p:spPr>
          <a:xfrm>
            <a:off x="1006259" y="1643892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/>
              <a:t>More complicated situations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4718482" y="1656526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Special Case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C0B78F6-B5BF-41FF-91B6-8A38B6385C00}"/>
              </a:ext>
            </a:extLst>
          </p:cNvPr>
          <p:cNvSpPr txBox="1">
            <a:spLocks/>
          </p:cNvSpPr>
          <p:nvPr/>
        </p:nvSpPr>
        <p:spPr>
          <a:xfrm>
            <a:off x="8479776" y="1656525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639" y="682359"/>
            <a:ext cx="7135482" cy="83182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More complicated situations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400" y="1801746"/>
            <a:ext cx="226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D" sz="2400" b="1" u="sng" dirty="0">
                <a:solidFill>
                  <a:srgbClr val="92D050"/>
                </a:solidFill>
              </a:rPr>
              <a:t>More Objects</a:t>
            </a:r>
            <a:endParaRPr kumimoji="0" lang="en-ID" sz="2400" b="1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Hi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599" y="2222628"/>
            <a:ext cx="42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Write an additional set of equations</a:t>
            </a:r>
            <a:endParaRPr lang="id-ID" sz="2000" i="1" dirty="0">
              <a:solidFill>
                <a:schemeClr val="dk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98BCA-18BA-4C96-BA9A-C7BD4CE6F09F}"/>
              </a:ext>
            </a:extLst>
          </p:cNvPr>
          <p:cNvSpPr txBox="1"/>
          <p:nvPr/>
        </p:nvSpPr>
        <p:spPr>
          <a:xfrm>
            <a:off x="413830" y="2700938"/>
            <a:ext cx="278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D" sz="2400" b="1" u="sng" dirty="0">
                <a:solidFill>
                  <a:srgbClr val="92D050"/>
                </a:solidFill>
              </a:rPr>
              <a:t>More Dimensions</a:t>
            </a:r>
            <a:endParaRPr kumimoji="0" lang="en-ID" sz="2400" b="1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Hi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7D8BF-B06E-4CE4-B1B1-44522EF89D03}"/>
              </a:ext>
            </a:extLst>
          </p:cNvPr>
          <p:cNvSpPr txBox="1"/>
          <p:nvPr/>
        </p:nvSpPr>
        <p:spPr>
          <a:xfrm>
            <a:off x="790541" y="3171685"/>
            <a:ext cx="42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Write an additional set of equations</a:t>
            </a:r>
            <a:endParaRPr lang="id-ID" sz="2000" i="1" dirty="0">
              <a:solidFill>
                <a:schemeClr val="dk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C1F54-75F4-4F5A-876B-F419FB33D1BE}"/>
                  </a:ext>
                </a:extLst>
              </p:cNvPr>
              <p:cNvSpPr txBox="1"/>
              <p:nvPr/>
            </p:nvSpPr>
            <p:spPr>
              <a:xfrm>
                <a:off x="1456250" y="3647008"/>
                <a:ext cx="4909701" cy="764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sz="2800" b="0" i="1" spc="15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𝑑𝑣</m:t>
                            </m:r>
                          </m:e>
                          <m:sub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C1F54-75F4-4F5A-876B-F419FB33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50" y="3647008"/>
                <a:ext cx="4909701" cy="764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70C70-0450-47C9-BF61-EC881C14EDE3}"/>
                  </a:ext>
                </a:extLst>
              </p:cNvPr>
              <p:cNvSpPr txBox="1"/>
              <p:nvPr/>
            </p:nvSpPr>
            <p:spPr>
              <a:xfrm>
                <a:off x="1456249" y="4617159"/>
                <a:ext cx="4909701" cy="764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</m:sSub>
                    <m:r>
                      <a:rPr lang="en-US" sz="2800" b="0" i="1" spc="15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</m:sSub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𝑑𝑣</m:t>
                            </m:r>
                          </m:e>
                          <m:sub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70C70-0450-47C9-BF61-EC881C14E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49" y="4617159"/>
                <a:ext cx="4909701" cy="764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6D412-9503-419C-8555-9BD6FBA1D7A9}"/>
              </a:ext>
            </a:extLst>
          </p:cNvPr>
          <p:cNvCxnSpPr/>
          <p:nvPr/>
        </p:nvCxnSpPr>
        <p:spPr>
          <a:xfrm>
            <a:off x="6776815" y="1507840"/>
            <a:ext cx="0" cy="46963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itle 4">
            <a:extLst>
              <a:ext uri="{FF2B5EF4-FFF2-40B4-BE49-F238E27FC236}">
                <a16:creationId xmlns:a16="http://schemas.microsoft.com/office/drawing/2014/main" id="{047ABD67-15E6-4AD2-94CD-0745539C0018}"/>
              </a:ext>
            </a:extLst>
          </p:cNvPr>
          <p:cNvSpPr txBox="1">
            <a:spLocks/>
          </p:cNvSpPr>
          <p:nvPr/>
        </p:nvSpPr>
        <p:spPr>
          <a:xfrm>
            <a:off x="6776056" y="1514181"/>
            <a:ext cx="5018544" cy="831822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Vector Connections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4CB0D7-1BCC-46F0-8418-9B1ED4341243}"/>
                  </a:ext>
                </a:extLst>
              </p:cNvPr>
              <p:cNvSpPr txBox="1"/>
              <p:nvPr/>
            </p:nvSpPr>
            <p:spPr>
              <a:xfrm>
                <a:off x="7532883" y="2589281"/>
                <a:ext cx="3504889" cy="764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pc="1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pc="15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b="0" i="1" spc="15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8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i="1" spc="1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pc="15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  <m:r>
                      <a:rPr lang="en-US" sz="28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800" i="1" spc="1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pc="15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4CB0D7-1BCC-46F0-8418-9B1ED434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883" y="2589281"/>
                <a:ext cx="3504889" cy="7641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5F8D0-1541-44FC-807A-52444684F8AD}"/>
                  </a:ext>
                </a:extLst>
              </p:cNvPr>
              <p:cNvSpPr txBox="1"/>
              <p:nvPr/>
            </p:nvSpPr>
            <p:spPr>
              <a:xfrm>
                <a:off x="7291976" y="3541017"/>
                <a:ext cx="4273413" cy="1127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 spc="1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pc="15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5F8D0-1541-44FC-807A-52444684F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76" y="3541017"/>
                <a:ext cx="4273413" cy="1127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E7746C-A613-48D0-B9EA-26EBF4857D65}"/>
                  </a:ext>
                </a:extLst>
              </p:cNvPr>
              <p:cNvSpPr txBox="1"/>
              <p:nvPr/>
            </p:nvSpPr>
            <p:spPr>
              <a:xfrm>
                <a:off x="7291975" y="4685026"/>
                <a:ext cx="4273413" cy="1127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 spc="15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pc="15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E7746C-A613-48D0-B9EA-26EBF485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75" y="4685026"/>
                <a:ext cx="4273413" cy="1127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5274818" y="519898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5165455" y="502291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87" name="Straight Connector 86"/>
          <p:cNvCxnSpPr>
            <a:cxnSpLocks/>
            <a:stCxn id="10" idx="0"/>
          </p:cNvCxnSpPr>
          <p:nvPr/>
        </p:nvCxnSpPr>
        <p:spPr>
          <a:xfrm>
            <a:off x="6095999" y="915898"/>
            <a:ext cx="1" cy="183492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0" y="2809024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096000" y="418342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96000" y="5570045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27420" y="270600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7420" y="408788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7420" y="5467028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CB9B78A-8788-4C11-85A0-FBDA5E903074}"/>
              </a:ext>
            </a:extLst>
          </p:cNvPr>
          <p:cNvSpPr txBox="1">
            <a:spLocks/>
          </p:cNvSpPr>
          <p:nvPr/>
        </p:nvSpPr>
        <p:spPr>
          <a:xfrm>
            <a:off x="1149396" y="297742"/>
            <a:ext cx="4125422" cy="856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2400" b="1" i="1" dirty="0"/>
              <a:t>Special Case of Constant Acceleration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4D5AD-40A0-428C-AA37-CCDDD187CA6C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7A7B49E-A628-4DCC-B588-132EBB2D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5E75963B-0C40-4A89-8338-B9F0BB25878F}"/>
              </a:ext>
            </a:extLst>
          </p:cNvPr>
          <p:cNvSpPr txBox="1">
            <a:spLocks/>
          </p:cNvSpPr>
          <p:nvPr/>
        </p:nvSpPr>
        <p:spPr>
          <a:xfrm>
            <a:off x="6917181" y="289521"/>
            <a:ext cx="4125422" cy="856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2400" b="1" i="1" dirty="0"/>
              <a:t>Extra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A86B1C-7237-406B-92A4-41E72B470AA8}"/>
                  </a:ext>
                </a:extLst>
              </p:cNvPr>
              <p:cNvSpPr txBox="1"/>
              <p:nvPr/>
            </p:nvSpPr>
            <p:spPr>
              <a:xfrm>
                <a:off x="604261" y="1428741"/>
                <a:ext cx="4098879" cy="14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A86B1C-7237-406B-92A4-41E72B47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1" y="1428741"/>
                <a:ext cx="4098879" cy="1414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1B9C6BB-B58A-4C0D-AF82-C21B140FFABD}"/>
              </a:ext>
            </a:extLst>
          </p:cNvPr>
          <p:cNvSpPr/>
          <p:nvPr/>
        </p:nvSpPr>
        <p:spPr>
          <a:xfrm>
            <a:off x="3184786" y="5117568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2A5B88-B856-497A-A177-7676012FD204}"/>
              </a:ext>
            </a:extLst>
          </p:cNvPr>
          <p:cNvSpPr/>
          <p:nvPr/>
        </p:nvSpPr>
        <p:spPr>
          <a:xfrm>
            <a:off x="1342389" y="1716158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67673C-7399-4A0B-8339-572962591EE6}"/>
              </a:ext>
            </a:extLst>
          </p:cNvPr>
          <p:cNvSpPr/>
          <p:nvPr/>
        </p:nvSpPr>
        <p:spPr>
          <a:xfrm>
            <a:off x="2273158" y="2389306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09A08-5D28-422F-BE17-FC9844E24568}"/>
              </a:ext>
            </a:extLst>
          </p:cNvPr>
          <p:cNvSpPr/>
          <p:nvPr/>
        </p:nvSpPr>
        <p:spPr>
          <a:xfrm>
            <a:off x="2261522" y="1746506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03A23-60E2-4864-8DE2-6A9A2A3A6A13}"/>
              </a:ext>
            </a:extLst>
          </p:cNvPr>
          <p:cNvSpPr/>
          <p:nvPr/>
        </p:nvSpPr>
        <p:spPr>
          <a:xfrm>
            <a:off x="3184786" y="5800005"/>
            <a:ext cx="581108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776D6A-0B03-4897-800B-9FDEE6435855}"/>
              </a:ext>
            </a:extLst>
          </p:cNvPr>
          <p:cNvSpPr/>
          <p:nvPr/>
        </p:nvSpPr>
        <p:spPr>
          <a:xfrm>
            <a:off x="3225852" y="2383475"/>
            <a:ext cx="581104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814ADD-0CF5-4D58-865F-FDBC1CE52872}"/>
              </a:ext>
            </a:extLst>
          </p:cNvPr>
          <p:cNvSpPr/>
          <p:nvPr/>
        </p:nvSpPr>
        <p:spPr>
          <a:xfrm>
            <a:off x="3759435" y="1706379"/>
            <a:ext cx="581108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226CB-7D46-41C1-8BB9-AA1294F2E6DD}"/>
              </a:ext>
            </a:extLst>
          </p:cNvPr>
          <p:cNvSpPr txBox="1"/>
          <p:nvPr/>
        </p:nvSpPr>
        <p:spPr>
          <a:xfrm>
            <a:off x="3680069" y="5186148"/>
            <a:ext cx="2278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985" marR="333424">
              <a:spcBef>
                <a:spcPts val="774"/>
              </a:spcBef>
            </a:pPr>
            <a:r>
              <a:rPr lang="en-US" b="1" i="1" spc="15" dirty="0">
                <a:latin typeface="Calibri" panose="020F0502020204030204" pitchFamily="34" charset="0"/>
                <a:cs typeface="Calibri" panose="020F0502020204030204" pitchFamily="34" charset="0"/>
              </a:rPr>
              <a:t>Initial 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2FE84-2F9A-414E-AB42-8428B69D9779}"/>
              </a:ext>
            </a:extLst>
          </p:cNvPr>
          <p:cNvSpPr txBox="1"/>
          <p:nvPr/>
        </p:nvSpPr>
        <p:spPr>
          <a:xfrm>
            <a:off x="3680069" y="5858076"/>
            <a:ext cx="266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985" marR="333424">
              <a:spcBef>
                <a:spcPts val="774"/>
              </a:spcBef>
            </a:pPr>
            <a:r>
              <a:rPr lang="en-US" b="1" i="1" spc="15" dirty="0"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A02206-F48E-4B0E-A22C-C88EDEC502F0}"/>
                  </a:ext>
                </a:extLst>
              </p:cNvPr>
              <p:cNvSpPr txBox="1"/>
              <p:nvPr/>
            </p:nvSpPr>
            <p:spPr>
              <a:xfrm>
                <a:off x="651782" y="3250366"/>
                <a:ext cx="4108048" cy="145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A02206-F48E-4B0E-A22C-C88EDEC50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2" y="3250366"/>
                <a:ext cx="4108048" cy="145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C72BF1F-BA93-427F-8999-8187B4C66004}"/>
              </a:ext>
            </a:extLst>
          </p:cNvPr>
          <p:cNvSpPr/>
          <p:nvPr/>
        </p:nvSpPr>
        <p:spPr>
          <a:xfrm>
            <a:off x="1389910" y="3537783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0CA024-E8AE-4C39-B436-F732174118C6}"/>
              </a:ext>
            </a:extLst>
          </p:cNvPr>
          <p:cNvSpPr/>
          <p:nvPr/>
        </p:nvSpPr>
        <p:spPr>
          <a:xfrm>
            <a:off x="2327345" y="4204811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E08780-EEA9-46B9-8D64-81AF95E86EBD}"/>
              </a:ext>
            </a:extLst>
          </p:cNvPr>
          <p:cNvSpPr/>
          <p:nvPr/>
        </p:nvSpPr>
        <p:spPr>
          <a:xfrm>
            <a:off x="2309043" y="3568131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3385AD-5BBE-4842-A228-2E8A40D63BF6}"/>
              </a:ext>
            </a:extLst>
          </p:cNvPr>
          <p:cNvSpPr/>
          <p:nvPr/>
        </p:nvSpPr>
        <p:spPr>
          <a:xfrm>
            <a:off x="3289088" y="4204811"/>
            <a:ext cx="581104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EFF9EC-8E14-404E-ADAA-9C091A78D2AE}"/>
              </a:ext>
            </a:extLst>
          </p:cNvPr>
          <p:cNvSpPr/>
          <p:nvPr/>
        </p:nvSpPr>
        <p:spPr>
          <a:xfrm>
            <a:off x="3806956" y="3528004"/>
            <a:ext cx="581108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215EA2-BDF7-443C-881F-D79537AE789B}"/>
              </a:ext>
            </a:extLst>
          </p:cNvPr>
          <p:cNvSpPr txBox="1"/>
          <p:nvPr/>
        </p:nvSpPr>
        <p:spPr>
          <a:xfrm>
            <a:off x="6386243" y="1398084"/>
            <a:ext cx="569202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Trajectories with gravity near the surface of the Earth and no air resistance or other drag forces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BE9A313-4612-4E15-B877-3234B46EB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213" y="2559090"/>
            <a:ext cx="4219486" cy="1597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47C318-A5F0-466F-9220-0DCF472D7424}"/>
                  </a:ext>
                </a:extLst>
              </p:cNvPr>
              <p:cNvSpPr txBox="1"/>
              <p:nvPr/>
            </p:nvSpPr>
            <p:spPr>
              <a:xfrm>
                <a:off x="6835213" y="4272762"/>
                <a:ext cx="244393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47C318-A5F0-466F-9220-0DCF472D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3" y="4272762"/>
                <a:ext cx="2443939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9FC1F4-3588-4DDE-BCA2-B43E00820523}"/>
                  </a:ext>
                </a:extLst>
              </p:cNvPr>
              <p:cNvSpPr txBox="1"/>
              <p:nvPr/>
            </p:nvSpPr>
            <p:spPr>
              <a:xfrm>
                <a:off x="9190440" y="5048533"/>
                <a:ext cx="2404826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9FC1F4-3588-4DDE-BCA2-B43E0082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40" y="5048533"/>
                <a:ext cx="2404826" cy="9297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25771"/>
            <a:ext cx="0" cy="104954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102377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2398166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784791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27420" y="920753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7420" y="2302633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7420" y="3681774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7420" y="5060915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9A13D-5BD2-40BA-9C1B-C6B9DF258635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56AB812-0997-4BF7-A39A-B28285653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145892E-637E-485C-9B3E-D47AFE2C5E21}"/>
              </a:ext>
            </a:extLst>
          </p:cNvPr>
          <p:cNvSpPr txBox="1">
            <a:spLocks/>
          </p:cNvSpPr>
          <p:nvPr/>
        </p:nvSpPr>
        <p:spPr>
          <a:xfrm>
            <a:off x="1149396" y="297742"/>
            <a:ext cx="4125422" cy="85675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3200" b="1" i="1" dirty="0"/>
              <a:t>Super Special Case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00579C11-6CFE-45F6-A477-43A71BAD6581}"/>
              </a:ext>
            </a:extLst>
          </p:cNvPr>
          <p:cNvSpPr txBox="1">
            <a:spLocks/>
          </p:cNvSpPr>
          <p:nvPr/>
        </p:nvSpPr>
        <p:spPr>
          <a:xfrm>
            <a:off x="6917181" y="289521"/>
            <a:ext cx="4125422" cy="856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3200" b="1" i="1" dirty="0"/>
              <a:t>Quadratic Equations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C98CA-71CF-4B64-B6BA-8EFEFF8A1F32}"/>
              </a:ext>
            </a:extLst>
          </p:cNvPr>
          <p:cNvSpPr txBox="1"/>
          <p:nvPr/>
        </p:nvSpPr>
        <p:spPr>
          <a:xfrm>
            <a:off x="470019" y="1390773"/>
            <a:ext cx="569271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27711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of a projectile near the surface of the Earth and no air resistance or other drag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A1D0A6-D810-43AC-96DA-F60DB9683258}"/>
                  </a:ext>
                </a:extLst>
              </p:cNvPr>
              <p:cNvSpPr txBox="1"/>
              <p:nvPr/>
            </p:nvSpPr>
            <p:spPr>
              <a:xfrm>
                <a:off x="265489" y="2869771"/>
                <a:ext cx="569271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𝑅𝑎𝑛𝑔𝑒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A1D0A6-D810-43AC-96DA-F60DB9683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9" y="2869771"/>
                <a:ext cx="5692712" cy="398955"/>
              </a:xfrm>
              <a:prstGeom prst="rect">
                <a:avLst/>
              </a:prstGeom>
              <a:blipFill>
                <a:blip r:embed="rId3"/>
                <a:stretch>
                  <a:fillRect l="-139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10F405-801A-482D-BD01-795ED7BE382D}"/>
                  </a:ext>
                </a:extLst>
              </p:cNvPr>
              <p:cNvSpPr txBox="1"/>
              <p:nvPr/>
            </p:nvSpPr>
            <p:spPr>
              <a:xfrm>
                <a:off x="1233385" y="3774504"/>
                <a:ext cx="3137654" cy="94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10F405-801A-482D-BD01-795ED7BE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85" y="3774504"/>
                <a:ext cx="3137654" cy="940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1E804DE-EA5B-4212-9C01-6F8E92D5429D}"/>
              </a:ext>
            </a:extLst>
          </p:cNvPr>
          <p:cNvSpPr txBox="1"/>
          <p:nvPr/>
        </p:nvSpPr>
        <p:spPr>
          <a:xfrm>
            <a:off x="265489" y="4878779"/>
            <a:ext cx="5666669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836" algn="ctr">
              <a:lnSpc>
                <a:spcPct val="95825"/>
              </a:lnSpc>
              <a:spcBef>
                <a:spcPts val="1087"/>
              </a:spcBef>
            </a:pPr>
            <a:r>
              <a:rPr lang="en-US" sz="2000" spc="1" dirty="0">
                <a:solidFill>
                  <a:srgbClr val="00009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You should immediately </a:t>
            </a:r>
            <a:r>
              <a:rPr lang="en-US" sz="2000" spc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forget </a:t>
            </a:r>
            <a:r>
              <a:rPr lang="en-US" sz="2000" spc="1" dirty="0">
                <a:solidFill>
                  <a:srgbClr val="00009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you ever saw this formula but </a:t>
            </a:r>
            <a:r>
              <a:rPr lang="en-US" sz="2000" spc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remember</a:t>
            </a:r>
            <a:r>
              <a:rPr lang="en-US" sz="2000" spc="1" dirty="0">
                <a:solidFill>
                  <a:srgbClr val="00009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the technique used to find it.</a:t>
            </a:r>
            <a:endParaRPr lang="en-US" sz="20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39690-8D0A-4548-B099-06D4A8397761}"/>
              </a:ext>
            </a:extLst>
          </p:cNvPr>
          <p:cNvSpPr txBox="1"/>
          <p:nvPr/>
        </p:nvSpPr>
        <p:spPr>
          <a:xfrm>
            <a:off x="6476848" y="3589275"/>
            <a:ext cx="58566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27711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b="1" i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property: </a:t>
            </a:r>
          </a:p>
          <a:p>
            <a:pPr marR="227711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equations can have 0, 1, or 2 solutions depending on the value of b2-4ac.</a:t>
            </a:r>
          </a:p>
          <a:p>
            <a:pPr marR="22771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Negative: 0 solutions   Zero: 1 solution  Positive: 2 solutions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ACD9DE-A318-476F-AD02-CA1EEF33EE68}"/>
              </a:ext>
            </a:extLst>
          </p:cNvPr>
          <p:cNvSpPr txBox="1"/>
          <p:nvPr/>
        </p:nvSpPr>
        <p:spPr>
          <a:xfrm>
            <a:off x="6233792" y="5370095"/>
            <a:ext cx="54922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836">
              <a:lnSpc>
                <a:spcPct val="95825"/>
              </a:lnSpc>
              <a:spcBef>
                <a:spcPts val="1087"/>
              </a:spcBef>
            </a:pPr>
            <a:r>
              <a:rPr lang="en-US" sz="2000" b="1" i="1" spc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Warning</a:t>
            </a:r>
            <a:r>
              <a:rPr lang="en-US" sz="2000" spc="1" dirty="0">
                <a:solidFill>
                  <a:srgbClr val="000099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: Only one of the 2 solutions may be physical!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EC3999-3F22-4614-8882-218E335F96F3}"/>
                  </a:ext>
                </a:extLst>
              </p:cNvPr>
              <p:cNvSpPr txBox="1"/>
              <p:nvPr/>
            </p:nvSpPr>
            <p:spPr>
              <a:xfrm>
                <a:off x="7648036" y="1612372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EC3999-3F22-4614-8882-218E335F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036" y="1612372"/>
                <a:ext cx="2363404" cy="369332"/>
              </a:xfrm>
              <a:prstGeom prst="rect">
                <a:avLst/>
              </a:prstGeom>
              <a:blipFill>
                <a:blip r:embed="rId6"/>
                <a:stretch>
                  <a:fillRect l="-1550" r="-284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FE903E-1138-4719-80D2-E0CB3DD681F7}"/>
                  </a:ext>
                </a:extLst>
              </p:cNvPr>
              <p:cNvSpPr txBox="1"/>
              <p:nvPr/>
            </p:nvSpPr>
            <p:spPr>
              <a:xfrm>
                <a:off x="7281323" y="2349435"/>
                <a:ext cx="3258713" cy="919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FE903E-1138-4719-80D2-E0CB3DD68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23" y="2349435"/>
                <a:ext cx="3258713" cy="919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94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44" y="252149"/>
            <a:ext cx="1228153" cy="921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/>
              <p:nvPr/>
            </p:nvSpPr>
            <p:spPr>
              <a:xfrm>
                <a:off x="791924" y="1911435"/>
                <a:ext cx="1058252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bullet is fired from point O (ground) with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elevation angle from the ground is 60 degrees.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Calculate:</a:t>
                </a:r>
              </a:p>
              <a:p>
                <a:pPr marL="457200" indent="-457200" algn="just">
                  <a:buAutoNum type="alphaLcPeriod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will the bullet hit the ground?</a:t>
                </a:r>
              </a:p>
              <a:p>
                <a:pPr marL="457200" indent="-457200" algn="just">
                  <a:buAutoNum type="alphaLcPeriod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the bullets will fall on the ground?</a:t>
                </a:r>
              </a:p>
              <a:p>
                <a:pPr marL="457200" indent="-457200" algn="just">
                  <a:buAutoNum type="alphaLcPeriod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velocity of the bullet when it hits the ground?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24" y="1911435"/>
                <a:ext cx="10582528" cy="3046988"/>
              </a:xfrm>
              <a:prstGeom prst="rect">
                <a:avLst/>
              </a:prstGeom>
              <a:blipFill>
                <a:blip r:embed="rId3"/>
                <a:stretch>
                  <a:fillRect l="-1555" t="-2605" r="-1440" b="-60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6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0548" y="3820127"/>
            <a:ext cx="288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44" y="252149"/>
            <a:ext cx="1228153" cy="92111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2A83A519-9B4D-4296-8FCD-655B0DA863BD}"/>
              </a:ext>
            </a:extLst>
          </p:cNvPr>
          <p:cNvSpPr txBox="1">
            <a:spLocks/>
          </p:cNvSpPr>
          <p:nvPr/>
        </p:nvSpPr>
        <p:spPr>
          <a:xfrm>
            <a:off x="397400" y="1300849"/>
            <a:ext cx="1308570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Answer: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BFCAF1-1D4C-4FEF-A88E-F13A72AFD9DC}"/>
              </a:ext>
            </a:extLst>
          </p:cNvPr>
          <p:cNvSpPr txBox="1">
            <a:spLocks/>
          </p:cNvSpPr>
          <p:nvPr/>
        </p:nvSpPr>
        <p:spPr>
          <a:xfrm>
            <a:off x="238258" y="2041491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highlight>
                  <a:srgbClr val="00FF00"/>
                </a:highlight>
              </a:rPr>
              <a:t>a.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DFF8F6B-9B8B-464C-8B6C-A2F843516D75}"/>
              </a:ext>
            </a:extLst>
          </p:cNvPr>
          <p:cNvSpPr txBox="1">
            <a:spLocks/>
          </p:cNvSpPr>
          <p:nvPr/>
        </p:nvSpPr>
        <p:spPr>
          <a:xfrm>
            <a:off x="5163644" y="373872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highlight>
                  <a:srgbClr val="00FFFF"/>
                </a:highlight>
              </a:rPr>
              <a:t>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CA65CB-77B8-4662-81CA-7671CF46A6B2}"/>
                  </a:ext>
                </a:extLst>
              </p:cNvPr>
              <p:cNvSpPr txBox="1"/>
              <p:nvPr/>
            </p:nvSpPr>
            <p:spPr>
              <a:xfrm>
                <a:off x="684580" y="2004634"/>
                <a:ext cx="23403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𝐟𝐢𝐧𝐚𝐥</m:t>
                        </m:r>
                      </m:sub>
                    </m:sSub>
                    <m:r>
                      <a:rPr lang="en-US" sz="28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CA65CB-77B8-4662-81CA-7671CF46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0" y="2004634"/>
                <a:ext cx="23403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90484D-F829-4135-B70D-599959016F6D}"/>
                  </a:ext>
                </a:extLst>
              </p:cNvPr>
              <p:cNvSpPr txBox="1"/>
              <p:nvPr/>
            </p:nvSpPr>
            <p:spPr>
              <a:xfrm>
                <a:off x="396326" y="2404490"/>
                <a:ext cx="405640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90484D-F829-4135-B70D-59995901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6" y="2404490"/>
                <a:ext cx="4056404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976AA2-219C-4D29-9125-969574E2BA47}"/>
                  </a:ext>
                </a:extLst>
              </p:cNvPr>
              <p:cNvSpPr txBox="1"/>
              <p:nvPr/>
            </p:nvSpPr>
            <p:spPr>
              <a:xfrm>
                <a:off x="679295" y="3126534"/>
                <a:ext cx="405640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976AA2-219C-4D29-9125-969574E2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5" y="3126534"/>
                <a:ext cx="4056404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45DDCC-7F1A-4969-A23F-CD07204FD6D7}"/>
                  </a:ext>
                </a:extLst>
              </p:cNvPr>
              <p:cNvSpPr txBox="1"/>
              <p:nvPr/>
            </p:nvSpPr>
            <p:spPr>
              <a:xfrm>
                <a:off x="571947" y="3947677"/>
                <a:ext cx="3181131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0=30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45DDCC-7F1A-4969-A23F-CD07204F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7" y="3947677"/>
                <a:ext cx="3181131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73780C-97E2-4E2A-A85F-8AE79E21E0E1}"/>
                  </a:ext>
                </a:extLst>
              </p:cNvPr>
              <p:cNvSpPr txBox="1"/>
              <p:nvPr/>
            </p:nvSpPr>
            <p:spPr>
              <a:xfrm>
                <a:off x="679295" y="4550975"/>
                <a:ext cx="1865883" cy="5739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73780C-97E2-4E2A-A85F-8AE79E21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5" y="4550975"/>
                <a:ext cx="1865883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C4825-1733-4CE6-8367-ADE6C8D28E36}"/>
                  </a:ext>
                </a:extLst>
              </p:cNvPr>
              <p:cNvSpPr txBox="1"/>
              <p:nvPr/>
            </p:nvSpPr>
            <p:spPr>
              <a:xfrm>
                <a:off x="4764476" y="2536976"/>
                <a:ext cx="3776786" cy="557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C4825-1733-4CE6-8367-ADE6C8D2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76" y="2536976"/>
                <a:ext cx="3776786" cy="557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F92300-A3D0-41B9-AF44-6C09B562B97D}"/>
                  </a:ext>
                </a:extLst>
              </p:cNvPr>
              <p:cNvSpPr txBox="1"/>
              <p:nvPr/>
            </p:nvSpPr>
            <p:spPr>
              <a:xfrm>
                <a:off x="5232874" y="2937365"/>
                <a:ext cx="4056404" cy="61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−10.6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F92300-A3D0-41B9-AF44-6C09B562B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74" y="2937365"/>
                <a:ext cx="4056404" cy="617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41B31B-4521-4963-8C25-B98E0AF50108}"/>
                  </a:ext>
                </a:extLst>
              </p:cNvPr>
              <p:cNvSpPr txBox="1"/>
              <p:nvPr/>
            </p:nvSpPr>
            <p:spPr>
              <a:xfrm>
                <a:off x="5017454" y="3378421"/>
                <a:ext cx="3181130" cy="623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ad>
                        <m:radPr>
                          <m:degHide m:val="on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41B31B-4521-4963-8C25-B98E0AF50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54" y="3378421"/>
                <a:ext cx="3181130" cy="623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978B26-B26A-4DB1-BD2C-A52D0BCB8E26}"/>
                  </a:ext>
                </a:extLst>
              </p:cNvPr>
              <p:cNvSpPr txBox="1"/>
              <p:nvPr/>
            </p:nvSpPr>
            <p:spPr>
              <a:xfrm>
                <a:off x="5349443" y="351197"/>
                <a:ext cx="28801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978B26-B26A-4DB1-BD2C-A52D0BCB8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43" y="351197"/>
                <a:ext cx="288015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601A5A-CE9D-4548-8A9E-949531A4D264}"/>
                  </a:ext>
                </a:extLst>
              </p:cNvPr>
              <p:cNvSpPr txBox="1"/>
              <p:nvPr/>
            </p:nvSpPr>
            <p:spPr>
              <a:xfrm>
                <a:off x="5163643" y="808434"/>
                <a:ext cx="41256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.6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601A5A-CE9D-4548-8A9E-949531A4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43" y="808434"/>
                <a:ext cx="4125635" cy="5739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2D6690-953D-4C9D-99AB-98BD19F0674C}"/>
                  </a:ext>
                </a:extLst>
              </p:cNvPr>
              <p:cNvSpPr txBox="1"/>
              <p:nvPr/>
            </p:nvSpPr>
            <p:spPr>
              <a:xfrm>
                <a:off x="5480180" y="1362978"/>
                <a:ext cx="2679922" cy="5739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2D6690-953D-4C9D-99AB-98BD19F06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80" y="1362978"/>
                <a:ext cx="2679922" cy="5739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CF86CD-354B-4706-BF1E-2EA33004C5FD}"/>
                  </a:ext>
                </a:extLst>
              </p:cNvPr>
              <p:cNvSpPr txBox="1"/>
              <p:nvPr/>
            </p:nvSpPr>
            <p:spPr>
              <a:xfrm>
                <a:off x="5163643" y="1927050"/>
                <a:ext cx="7253395" cy="496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/>
                  <a:t>Bullet coordinates on the ground is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𝟏𝟖𝟎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CF86CD-354B-4706-BF1E-2EA33004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43" y="1927050"/>
                <a:ext cx="7253395" cy="496483"/>
              </a:xfrm>
              <a:prstGeom prst="rect">
                <a:avLst/>
              </a:prstGeom>
              <a:blipFill rotWithShape="0">
                <a:blip r:embed="rId14"/>
                <a:stretch>
                  <a:fillRect l="-1261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E05552F-14B1-4BB3-AD87-0D294781C626}"/>
              </a:ext>
            </a:extLst>
          </p:cNvPr>
          <p:cNvSpPr txBox="1"/>
          <p:nvPr/>
        </p:nvSpPr>
        <p:spPr>
          <a:xfrm>
            <a:off x="4764476" y="2551786"/>
            <a:ext cx="61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highlight>
                  <a:srgbClr val="FFFF00"/>
                </a:highlight>
              </a:rPr>
              <a:t>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E1F41E-A9BA-4077-9484-B9E5827D6556}"/>
                  </a:ext>
                </a:extLst>
              </p:cNvPr>
              <p:cNvSpPr txBox="1"/>
              <p:nvPr/>
            </p:nvSpPr>
            <p:spPr>
              <a:xfrm>
                <a:off x="9289278" y="3128814"/>
                <a:ext cx="23658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E1F41E-A9BA-4077-9484-B9E5827D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278" y="3128814"/>
                <a:ext cx="236589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A01139-79FD-486F-B256-8241D4278E4E}"/>
                  </a:ext>
                </a:extLst>
              </p:cNvPr>
              <p:cNvSpPr txBox="1"/>
              <p:nvPr/>
            </p:nvSpPr>
            <p:spPr>
              <a:xfrm>
                <a:off x="9276022" y="3540915"/>
                <a:ext cx="28063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A01139-79FD-486F-B256-8241D427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022" y="3540915"/>
                <a:ext cx="280635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60F50C-2187-4836-B99B-05639DD3586A}"/>
                  </a:ext>
                </a:extLst>
              </p:cNvPr>
              <p:cNvSpPr txBox="1"/>
              <p:nvPr/>
            </p:nvSpPr>
            <p:spPr>
              <a:xfrm>
                <a:off x="9306730" y="3953016"/>
                <a:ext cx="23309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60F50C-2187-4836-B99B-05639DD3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30" y="3953016"/>
                <a:ext cx="233099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EB8C6F-CCD0-424A-BEFF-B67728B76619}"/>
                  </a:ext>
                </a:extLst>
              </p:cNvPr>
              <p:cNvSpPr txBox="1"/>
              <p:nvPr/>
            </p:nvSpPr>
            <p:spPr>
              <a:xfrm>
                <a:off x="5051329" y="4685182"/>
                <a:ext cx="6044796" cy="924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(−30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EB8C6F-CCD0-424A-BEFF-B67728B7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29" y="4685182"/>
                <a:ext cx="6044796" cy="92429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DE9B47-2C16-4C48-953D-1D0D9AEE7EA7}"/>
                  </a:ext>
                </a:extLst>
              </p:cNvPr>
              <p:cNvSpPr txBox="1"/>
              <p:nvPr/>
            </p:nvSpPr>
            <p:spPr>
              <a:xfrm>
                <a:off x="5017454" y="5735865"/>
                <a:ext cx="2584847" cy="43088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DE9B47-2C16-4C48-953D-1D0D9AEE7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54" y="5735865"/>
                <a:ext cx="258484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1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/>
      <p:bldP spid="21" grpId="0"/>
      <p:bldP spid="22" grpId="0"/>
      <p:bldP spid="19" grpId="0"/>
      <p:bldP spid="23" grpId="0" animBg="1"/>
      <p:bldP spid="34" grpId="0"/>
      <p:bldP spid="36" grpId="0"/>
      <p:bldP spid="38" grpId="0"/>
      <p:bldP spid="40" grpId="0"/>
      <p:bldP spid="42" grpId="0"/>
      <p:bldP spid="44" grpId="0" animBg="1"/>
      <p:bldP spid="46" grpId="0"/>
      <p:bldP spid="48" grpId="0"/>
      <p:bldP spid="50" grpId="0"/>
      <p:bldP spid="52" grpId="0"/>
      <p:bldP spid="54" grpId="0"/>
      <p:bldP spid="56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178735" y="813539"/>
            <a:ext cx="126812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8368" y="6216819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623193"/>
            <a:ext cx="1625718" cy="1219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34E866-BD56-4D3C-9148-6F550C9AC989}"/>
              </a:ext>
            </a:extLst>
          </p:cNvPr>
          <p:cNvSpPr/>
          <p:nvPr/>
        </p:nvSpPr>
        <p:spPr>
          <a:xfrm>
            <a:off x="3924095" y="472146"/>
            <a:ext cx="3507397" cy="8293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2C1F-DB6A-45EA-B529-DA4C4D58A51D}"/>
              </a:ext>
            </a:extLst>
          </p:cNvPr>
          <p:cNvSpPr txBox="1"/>
          <p:nvPr/>
        </p:nvSpPr>
        <p:spPr>
          <a:xfrm>
            <a:off x="545827" y="1652875"/>
            <a:ext cx="11232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special cases (like range of a projectile) but understand the assumptions that go into all formulas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en-US" sz="2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Position, velocity, and acceleration are ALL vectors and need to be manipulated using either arrows (qualitative) or components (quantitative)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en-US" sz="2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Directions (or signs in 1D) of position, velocity, and acceleration can all be different</a:t>
            </a:r>
          </a:p>
        </p:txBody>
      </p:sp>
    </p:spTree>
    <p:extLst>
      <p:ext uri="{BB962C8B-B14F-4D97-AF65-F5344CB8AC3E}">
        <p14:creationId xmlns:p14="http://schemas.microsoft.com/office/powerpoint/2010/main" val="292911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569</Words>
  <Application>Microsoft Office PowerPoint</Application>
  <PresentationFormat>Layar Lebar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8" baseType="lpstr">
      <vt:lpstr>Arial</vt:lpstr>
      <vt:lpstr>Bahnschrift SemiCondensed</vt:lpstr>
      <vt:lpstr>Calibri</vt:lpstr>
      <vt:lpstr>Cambria Math</vt:lpstr>
      <vt:lpstr>Hind</vt:lpstr>
      <vt:lpstr>Poppins Light</vt:lpstr>
      <vt:lpstr>Times New Roman</vt:lpstr>
      <vt:lpstr>Wingdings</vt:lpstr>
      <vt:lpstr>1_Office Theme</vt:lpstr>
      <vt:lpstr>KINEMATICS more…</vt:lpstr>
      <vt:lpstr>Presentasi PowerPoint</vt:lpstr>
      <vt:lpstr>More complicated situations</vt:lpstr>
      <vt:lpstr>Presentasi PowerPoint</vt:lpstr>
      <vt:lpstr>Presentasi PowerPoint</vt:lpstr>
      <vt:lpstr>Example 1</vt:lpstr>
      <vt:lpstr>Example 1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Supriadi Rustad</cp:lastModifiedBy>
  <cp:revision>37</cp:revision>
  <dcterms:created xsi:type="dcterms:W3CDTF">2018-07-26T02:16:45Z</dcterms:created>
  <dcterms:modified xsi:type="dcterms:W3CDTF">2020-10-12T00:36:37Z</dcterms:modified>
</cp:coreProperties>
</file>