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96" r:id="rId5"/>
    <p:sldId id="263" r:id="rId6"/>
    <p:sldId id="294" r:id="rId7"/>
    <p:sldId id="295" r:id="rId8"/>
    <p:sldId id="291" r:id="rId9"/>
    <p:sldId id="290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 Filmada" initials="OF" lastIdx="1" clrIdx="0">
    <p:extLst>
      <p:ext uri="{19B8F6BF-5375-455C-9EA6-DF929625EA0E}">
        <p15:presenceInfo xmlns:p15="http://schemas.microsoft.com/office/powerpoint/2012/main" userId="cc3b5efab1e2cc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CDF7-622F-40D9-B4DC-D7FC6FAC5C3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912AC-2158-478B-9BEF-43CACC25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481225" y="2914115"/>
            <a:ext cx="5229551" cy="1070073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KINEMATICS 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2D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1225" y="2856209"/>
            <a:ext cx="5229550" cy="11858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6836" y="41939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52582" y="42162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6061" y="5780283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46F30AF2-F605-4F92-9E6F-373186A628F5}"/>
              </a:ext>
            </a:extLst>
          </p:cNvPr>
          <p:cNvSpPr txBox="1">
            <a:spLocks/>
          </p:cNvSpPr>
          <p:nvPr/>
        </p:nvSpPr>
        <p:spPr>
          <a:xfrm>
            <a:off x="1006259" y="1643892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/>
              <a:t>Projectile Motion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4718482" y="1656526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Circular Motion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C0B78F6-B5BF-41FF-91B6-8A38B6385C00}"/>
              </a:ext>
            </a:extLst>
          </p:cNvPr>
          <p:cNvSpPr txBox="1">
            <a:spLocks/>
          </p:cNvSpPr>
          <p:nvPr/>
        </p:nvSpPr>
        <p:spPr>
          <a:xfrm>
            <a:off x="8479776" y="1656525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639" y="682359"/>
            <a:ext cx="5023096" cy="83182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/>
              <a:t>Projectile Motion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FA35E-37F6-4D48-A95B-0D70DFA8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03" y="748671"/>
            <a:ext cx="4944826" cy="1779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AEB46-46E4-4603-BDA4-7EB99CE2DF37}"/>
                  </a:ext>
                </a:extLst>
              </p:cNvPr>
              <p:cNvSpPr txBox="1"/>
              <p:nvPr/>
            </p:nvSpPr>
            <p:spPr>
              <a:xfrm>
                <a:off x="1191218" y="2750382"/>
                <a:ext cx="4098879" cy="14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AEB46-46E4-4603-BDA4-7EB99CE2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8" y="2750382"/>
                <a:ext cx="4098879" cy="1414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B06EB4-17B1-4914-823F-21D651A0973C}"/>
                  </a:ext>
                </a:extLst>
              </p:cNvPr>
              <p:cNvSpPr txBox="1"/>
              <p:nvPr/>
            </p:nvSpPr>
            <p:spPr>
              <a:xfrm>
                <a:off x="6568432" y="2726435"/>
                <a:ext cx="4108048" cy="145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B06EB4-17B1-4914-823F-21D651A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32" y="2726435"/>
                <a:ext cx="4108048" cy="145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9C1C9A-B352-4AFF-9003-489850D1B52B}"/>
                  </a:ext>
                </a:extLst>
              </p:cNvPr>
              <p:cNvSpPr txBox="1"/>
              <p:nvPr/>
            </p:nvSpPr>
            <p:spPr>
              <a:xfrm>
                <a:off x="1779970" y="4343134"/>
                <a:ext cx="244393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9C1C9A-B352-4AFF-9003-489850D1B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70" y="4343134"/>
                <a:ext cx="2443939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0793A5-188D-4606-87BA-06C4A49E983B}"/>
                  </a:ext>
                </a:extLst>
              </p:cNvPr>
              <p:cNvSpPr txBox="1"/>
              <p:nvPr/>
            </p:nvSpPr>
            <p:spPr>
              <a:xfrm>
                <a:off x="7420043" y="4324060"/>
                <a:ext cx="2404826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0793A5-188D-4606-87BA-06C4A49E9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043" y="4324060"/>
                <a:ext cx="2404826" cy="9297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ics/Circular motion">
            <a:extLst>
              <a:ext uri="{FF2B5EF4-FFF2-40B4-BE49-F238E27FC236}">
                <a16:creationId xmlns:a16="http://schemas.microsoft.com/office/drawing/2014/main" id="{9A94894D-4338-4189-9646-B77935B1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69" y="1749149"/>
            <a:ext cx="4977516" cy="44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rcular Motion 1, Mechanics - from A-level Physics Tutor">
            <a:extLst>
              <a:ext uri="{FF2B5EF4-FFF2-40B4-BE49-F238E27FC236}">
                <a16:creationId xmlns:a16="http://schemas.microsoft.com/office/drawing/2014/main" id="{70CF1CB6-FCB9-4EF1-9846-021563D8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" y="1907926"/>
            <a:ext cx="4580313" cy="4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9928DF-703F-4EA5-A7D1-5097EEC77941}"/>
              </a:ext>
            </a:extLst>
          </p:cNvPr>
          <p:cNvSpPr txBox="1">
            <a:spLocks/>
          </p:cNvSpPr>
          <p:nvPr/>
        </p:nvSpPr>
        <p:spPr>
          <a:xfrm>
            <a:off x="339137" y="349849"/>
            <a:ext cx="5023096" cy="831822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Circular Motion</a:t>
            </a:r>
          </a:p>
        </p:txBody>
      </p:sp>
    </p:spTree>
    <p:extLst>
      <p:ext uri="{BB962C8B-B14F-4D97-AF65-F5344CB8AC3E}">
        <p14:creationId xmlns:p14="http://schemas.microsoft.com/office/powerpoint/2010/main" val="31413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5274818" y="519898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5165455" y="502291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87" name="Straight Connector 86"/>
          <p:cNvCxnSpPr>
            <a:cxnSpLocks/>
            <a:stCxn id="10" idx="0"/>
          </p:cNvCxnSpPr>
          <p:nvPr/>
        </p:nvCxnSpPr>
        <p:spPr>
          <a:xfrm>
            <a:off x="6095999" y="915898"/>
            <a:ext cx="1" cy="183492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0" y="2809024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096000" y="418342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96000" y="5570045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27420" y="270600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7420" y="408788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7420" y="5467028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CB9B78A-8788-4C11-85A0-FBDA5E903074}"/>
              </a:ext>
            </a:extLst>
          </p:cNvPr>
          <p:cNvSpPr txBox="1">
            <a:spLocks/>
          </p:cNvSpPr>
          <p:nvPr/>
        </p:nvSpPr>
        <p:spPr>
          <a:xfrm>
            <a:off x="1149396" y="297742"/>
            <a:ext cx="4125422" cy="856753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2400" b="1" i="1" dirty="0"/>
              <a:t>Circular Motion Equations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4D5AD-40A0-428C-AA37-CCDDD187CA6C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7A7B49E-A628-4DCC-B588-132EBB2D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5E75963B-0C40-4A89-8338-B9F0BB25878F}"/>
              </a:ext>
            </a:extLst>
          </p:cNvPr>
          <p:cNvSpPr txBox="1">
            <a:spLocks/>
          </p:cNvSpPr>
          <p:nvPr/>
        </p:nvSpPr>
        <p:spPr>
          <a:xfrm>
            <a:off x="6917181" y="289521"/>
            <a:ext cx="4125422" cy="856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2400" b="1" i="1" dirty="0"/>
              <a:t>Circular Motion Summary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215EA2-BDF7-443C-881F-D79537AE789B}"/>
              </a:ext>
            </a:extLst>
          </p:cNvPr>
          <p:cNvSpPr txBox="1"/>
          <p:nvPr/>
        </p:nvSpPr>
        <p:spPr>
          <a:xfrm>
            <a:off x="6190959" y="1235714"/>
            <a:ext cx="5867154" cy="607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Trajectories with gravity near the surface of the Earth and no air resistance or other drag forces.</a:t>
            </a:r>
          </a:p>
          <a:p>
            <a:pPr marL="342900" marR="207212" indent="-342900" algn="just">
              <a:spcBef>
                <a:spcPts val="767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velocity is constant in magnitude but changes direction.  It points tangentially.</a:t>
            </a:r>
          </a:p>
          <a:p>
            <a:pPr marL="342900" marR="486816" indent="-342900" algn="just">
              <a:spcBef>
                <a:spcPts val="745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acceleration is constant in magnitude but changes direction.  It points radially inward.</a:t>
            </a:r>
          </a:p>
          <a:p>
            <a:pPr marL="342900" marR="486816" indent="-342900" algn="just">
              <a:spcBef>
                <a:spcPts val="745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magnitude of the acceleration is given by: </a:t>
            </a:r>
          </a:p>
          <a:p>
            <a:pPr marL="342900" marR="207212" indent="-342900" algn="just">
              <a:spcBef>
                <a:spcPts val="767"/>
              </a:spcBef>
              <a:buFont typeface="+mj-lt"/>
              <a:buAutoNum type="arabicPeriod"/>
              <a:defRPr/>
            </a:pPr>
            <a:endParaRPr lang="en-US" sz="2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0"/>
              </a:spcBef>
              <a:buFont typeface="+mj-lt"/>
              <a:buAutoNum type="arabicPeriod"/>
              <a:defRPr/>
            </a:pPr>
            <a:endParaRPr lang="en-US" sz="2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C4ECC-3BD6-4F15-B939-8CE1A389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6" y="1728773"/>
            <a:ext cx="5594955" cy="375896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CF358D-1D57-432B-8DB4-1C4B588E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835" y="5839524"/>
            <a:ext cx="1418900" cy="98585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224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-41655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8" y="5587234"/>
            <a:ext cx="1506643" cy="11299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665170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69DE09-294C-4662-B8BB-9F281B1BDB31}"/>
                  </a:ext>
                </a:extLst>
              </p:cNvPr>
              <p:cNvSpPr txBox="1"/>
              <p:nvPr/>
            </p:nvSpPr>
            <p:spPr>
              <a:xfrm>
                <a:off x="1218581" y="1730133"/>
                <a:ext cx="997329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moon revolves around the earth for 28 days. The distance between the earth and the moon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38,4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𝑘𝑚</m:t>
                    </m:r>
                  </m:oMath>
                </a14:m>
                <a:r>
                  <a:rPr lang="en-US" sz="3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32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Find:</a:t>
                </a:r>
              </a:p>
              <a:p>
                <a:pPr marL="514350" indent="-514350" algn="just">
                  <a:buAutoNum type="alphaLcPeriod"/>
                </a:pPr>
                <a:r>
                  <a:rPr lang="en-US" sz="3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Linier Speed</a:t>
                </a:r>
              </a:p>
              <a:p>
                <a:pPr marL="514350" indent="-514350" algn="just">
                  <a:buAutoNum type="alphaLcPeriod"/>
                </a:pPr>
                <a:r>
                  <a:rPr lang="en-US" sz="3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Angular Velocity</a:t>
                </a:r>
              </a:p>
              <a:p>
                <a:pPr marL="514350" indent="-514350" algn="just">
                  <a:buAutoNum type="alphaLcPeriod"/>
                </a:pPr>
                <a:r>
                  <a:rPr lang="en-US" sz="3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centripetal acceleration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69DE09-294C-4662-B8BB-9F281B1B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81" y="1730133"/>
                <a:ext cx="9973294" cy="3046988"/>
              </a:xfrm>
              <a:prstGeom prst="rect">
                <a:avLst/>
              </a:prstGeom>
              <a:blipFill>
                <a:blip r:embed="rId4"/>
                <a:stretch>
                  <a:fillRect l="-1650" t="-2600" r="-1528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49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/>
          <p:cNvSpPr txBox="1">
            <a:spLocks/>
          </p:cNvSpPr>
          <p:nvPr/>
        </p:nvSpPr>
        <p:spPr>
          <a:xfrm>
            <a:off x="-41655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8" y="5587234"/>
            <a:ext cx="1506643" cy="1129981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8167FEB5-21D6-419C-ACCB-0E918E3EB60C}"/>
              </a:ext>
            </a:extLst>
          </p:cNvPr>
          <p:cNvSpPr txBox="1">
            <a:spLocks/>
          </p:cNvSpPr>
          <p:nvPr/>
        </p:nvSpPr>
        <p:spPr>
          <a:xfrm>
            <a:off x="397400" y="378338"/>
            <a:ext cx="1787736" cy="83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Solution: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D4A27D-FF9E-4893-AE67-3B11FD714F52}"/>
              </a:ext>
            </a:extLst>
          </p:cNvPr>
          <p:cNvSpPr txBox="1"/>
          <p:nvPr/>
        </p:nvSpPr>
        <p:spPr>
          <a:xfrm>
            <a:off x="397400" y="1591726"/>
            <a:ext cx="5429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a.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74D2D-1F75-4895-819D-FA193D07235E}"/>
                  </a:ext>
                </a:extLst>
              </p:cNvPr>
              <p:cNvSpPr txBox="1"/>
              <p:nvPr/>
            </p:nvSpPr>
            <p:spPr>
              <a:xfrm>
                <a:off x="1053023" y="1577685"/>
                <a:ext cx="6106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38,4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=24,13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74D2D-1F75-4895-819D-FA193D07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23" y="1577685"/>
                <a:ext cx="61064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19C17-F95A-446A-92B3-E827925C6CB2}"/>
                  </a:ext>
                </a:extLst>
              </p:cNvPr>
              <p:cNvSpPr txBox="1"/>
              <p:nvPr/>
            </p:nvSpPr>
            <p:spPr>
              <a:xfrm>
                <a:off x="1001412" y="2097611"/>
                <a:ext cx="494545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3600=24,19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19C17-F95A-446A-92B3-E827925C6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2" y="2097611"/>
                <a:ext cx="4945456" cy="435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9C9A9-791D-460F-BB15-7F9736766584}"/>
                  </a:ext>
                </a:extLst>
              </p:cNvPr>
              <p:cNvSpPr txBox="1"/>
              <p:nvPr/>
            </p:nvSpPr>
            <p:spPr>
              <a:xfrm>
                <a:off x="940325" y="2697686"/>
                <a:ext cx="5874172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=24,13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24,19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𝟗𝟗𝐦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𝐬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9C9A9-791D-460F-BB15-7F973676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25" y="2697686"/>
                <a:ext cx="5874172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4E3554-68C0-4D39-9031-9CB869DF4921}"/>
              </a:ext>
            </a:extLst>
          </p:cNvPr>
          <p:cNvSpPr txBox="1"/>
          <p:nvPr/>
        </p:nvSpPr>
        <p:spPr>
          <a:xfrm>
            <a:off x="397400" y="3426671"/>
            <a:ext cx="5429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C7B8BE-F366-41CA-ACE6-0056B6EA8D7D}"/>
                  </a:ext>
                </a:extLst>
              </p:cNvPr>
              <p:cNvSpPr txBox="1"/>
              <p:nvPr/>
            </p:nvSpPr>
            <p:spPr>
              <a:xfrm>
                <a:off x="1053023" y="3376486"/>
                <a:ext cx="1440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C7B8BE-F366-41CA-ACE6-0056B6EA8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23" y="3376486"/>
                <a:ext cx="14403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6F787-6228-4FDE-A4D4-D1EE9CB967EB}"/>
                  </a:ext>
                </a:extLst>
              </p:cNvPr>
              <p:cNvSpPr txBox="1"/>
              <p:nvPr/>
            </p:nvSpPr>
            <p:spPr>
              <a:xfrm>
                <a:off x="1053023" y="3942434"/>
                <a:ext cx="2254592" cy="85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38,4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C6F787-6228-4FDE-A4D4-D1EE9CB9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23" y="3942434"/>
                <a:ext cx="2254592" cy="855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E89031-EEF2-492A-8604-03E52CDCC95F}"/>
              </a:ext>
            </a:extLst>
          </p:cNvPr>
          <p:cNvSpPr txBox="1"/>
          <p:nvPr/>
        </p:nvSpPr>
        <p:spPr>
          <a:xfrm>
            <a:off x="6814497" y="3443500"/>
            <a:ext cx="5429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82E19-DA68-448A-A70E-DD90F704DDD7}"/>
                  </a:ext>
                </a:extLst>
              </p:cNvPr>
              <p:cNvSpPr txBox="1"/>
              <p:nvPr/>
            </p:nvSpPr>
            <p:spPr>
              <a:xfrm>
                <a:off x="7470120" y="3393315"/>
                <a:ext cx="15579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82E19-DA68-448A-A70E-DD90F704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120" y="3393315"/>
                <a:ext cx="155799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4F7B03-6249-4249-B666-C2B0ADAFB260}"/>
                  </a:ext>
                </a:extLst>
              </p:cNvPr>
              <p:cNvSpPr txBox="1"/>
              <p:nvPr/>
            </p:nvSpPr>
            <p:spPr>
              <a:xfrm>
                <a:off x="7470120" y="3942434"/>
                <a:ext cx="2194575" cy="91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38,4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4F7B03-6249-4249-B666-C2B0ADAF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120" y="3942434"/>
                <a:ext cx="2194575" cy="910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286761-06C4-4F24-B24F-36AB1510A8B9}"/>
                  </a:ext>
                </a:extLst>
              </p:cNvPr>
              <p:cNvSpPr txBox="1"/>
              <p:nvPr/>
            </p:nvSpPr>
            <p:spPr>
              <a:xfrm>
                <a:off x="1162261" y="4965239"/>
                <a:ext cx="3682374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𝟓𝟖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𝟕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𝒓𝒂𝒅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286761-06C4-4F24-B24F-36AB1510A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61" y="4965239"/>
                <a:ext cx="3682374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20AF0F-1B2F-4B16-A45E-C9965B4A5BFC}"/>
                  </a:ext>
                </a:extLst>
              </p:cNvPr>
              <p:cNvSpPr txBox="1"/>
              <p:nvPr/>
            </p:nvSpPr>
            <p:spPr>
              <a:xfrm>
                <a:off x="7610686" y="4959522"/>
                <a:ext cx="3682374" cy="532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𝟐𝟔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𝟔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20AF0F-1B2F-4B16-A45E-C9965B4A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686" y="4959522"/>
                <a:ext cx="3682374" cy="5329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/>
      <p:bldP spid="4" grpId="0"/>
      <p:bldP spid="7" grpId="0"/>
      <p:bldP spid="2" grpId="0" animBg="1"/>
      <p:bldP spid="6" grpId="0"/>
      <p:bldP spid="15" grpId="0"/>
      <p:bldP spid="17" grpId="0" animBg="1"/>
      <p:bldP spid="19" grpId="0"/>
      <p:bldP spid="21" grpId="0"/>
      <p:bldP spid="2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1143193" y="1154495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1042068" y="1136888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Kinematics 2D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CB9B78A-8788-4C11-85A0-FBDA5E903074}"/>
              </a:ext>
            </a:extLst>
          </p:cNvPr>
          <p:cNvSpPr txBox="1">
            <a:spLocks/>
          </p:cNvSpPr>
          <p:nvPr/>
        </p:nvSpPr>
        <p:spPr>
          <a:xfrm>
            <a:off x="1149396" y="297742"/>
            <a:ext cx="4125422" cy="856753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66219">
              <a:lnSpc>
                <a:spcPct val="110000"/>
              </a:lnSpc>
            </a:pPr>
            <a:r>
              <a:rPr lang="en-US" sz="2400" b="1" i="1" dirty="0"/>
              <a:t>Dimensional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4D5AD-40A0-428C-AA37-CCDDD187CA6C}"/>
              </a:ext>
            </a:extLst>
          </p:cNvPr>
          <p:cNvSpPr txBox="1"/>
          <p:nvPr/>
        </p:nvSpPr>
        <p:spPr>
          <a:xfrm>
            <a:off x="812634" y="5946928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7A7B49E-A628-4DCC-B588-132EBB2D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215EA2-BDF7-443C-881F-D79537AE789B}"/>
              </a:ext>
            </a:extLst>
          </p:cNvPr>
          <p:cNvSpPr txBox="1"/>
          <p:nvPr/>
        </p:nvSpPr>
        <p:spPr>
          <a:xfrm>
            <a:off x="892382" y="1820822"/>
            <a:ext cx="9894865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40997" indent="-342900" algn="just">
              <a:spcBef>
                <a:spcPts val="1982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for a technique of checking the  dimensions (or units) of an answer to check for careless mistakes in the formulas or algebra.</a:t>
            </a:r>
          </a:p>
          <a:p>
            <a:pPr marL="342900" marR="240997" indent="-342900" algn="just">
              <a:spcBef>
                <a:spcPts val="1982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63967-955C-40C0-85C8-F4619FB8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84" y="3513028"/>
            <a:ext cx="5591459" cy="258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1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178735" y="813539"/>
            <a:ext cx="126812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7625" y="5796135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34E866-BD56-4D3C-9148-6F550C9AC989}"/>
              </a:ext>
            </a:extLst>
          </p:cNvPr>
          <p:cNvSpPr/>
          <p:nvPr/>
        </p:nvSpPr>
        <p:spPr>
          <a:xfrm>
            <a:off x="3924095" y="472146"/>
            <a:ext cx="3507397" cy="8293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2C1F-DB6A-45EA-B529-DA4C4D58A51D}"/>
              </a:ext>
            </a:extLst>
          </p:cNvPr>
          <p:cNvSpPr txBox="1"/>
          <p:nvPr/>
        </p:nvSpPr>
        <p:spPr>
          <a:xfrm>
            <a:off x="991375" y="1480048"/>
            <a:ext cx="10341011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171348" indent="-342900" algn="just">
              <a:spcBef>
                <a:spcPts val="806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Position, velocity, and acceleration are ALL vectors and need to be manipulated using either arrows (qualitative) or components (quantitative)</a:t>
            </a:r>
          </a:p>
          <a:p>
            <a:pPr marL="342900" marR="94264" indent="-342900" algn="just">
              <a:spcBef>
                <a:spcPts val="768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vector can change by changing its magnitude (speed) or direction or both.  All three changes imply the presence of an acceleration</a:t>
            </a:r>
          </a:p>
          <a:p>
            <a:pPr marL="342900" marR="198591" indent="-342900" algn="just">
              <a:spcBef>
                <a:spcPts val="768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units or dimensions of an answer will help to guard against simple careless mistakes</a:t>
            </a:r>
          </a:p>
        </p:txBody>
      </p:sp>
    </p:spTree>
    <p:extLst>
      <p:ext uri="{BB962C8B-B14F-4D97-AF65-F5344CB8AC3E}">
        <p14:creationId xmlns:p14="http://schemas.microsoft.com/office/powerpoint/2010/main" val="292911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370</Words>
  <Application>Microsoft Office PowerPoint</Application>
  <PresentationFormat>Layar Lebar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7" baseType="lpstr">
      <vt:lpstr>Arial</vt:lpstr>
      <vt:lpstr>Bahnschrift SemiCondensed</vt:lpstr>
      <vt:lpstr>Calibri</vt:lpstr>
      <vt:lpstr>Cambria Math</vt:lpstr>
      <vt:lpstr>Hind</vt:lpstr>
      <vt:lpstr>Poppins Light</vt:lpstr>
      <vt:lpstr>1_Office Theme</vt:lpstr>
      <vt:lpstr>KINEMATICS 2D</vt:lpstr>
      <vt:lpstr>Presentasi PowerPoint</vt:lpstr>
      <vt:lpstr>Projectile Motion</vt:lpstr>
      <vt:lpstr>Presentasi PowerPoint</vt:lpstr>
      <vt:lpstr>Presentasi PowerPoint</vt:lpstr>
      <vt:lpstr>Example 1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Supriadi Rustad</cp:lastModifiedBy>
  <cp:revision>41</cp:revision>
  <dcterms:created xsi:type="dcterms:W3CDTF">2018-07-26T02:16:45Z</dcterms:created>
  <dcterms:modified xsi:type="dcterms:W3CDTF">2020-10-17T23:43:26Z</dcterms:modified>
</cp:coreProperties>
</file>