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048000" y="2705101"/>
            <a:ext cx="731519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d-ID" dirty="0"/>
              <a:t>Friction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77036" y="41558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5084382" y="41781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/>
          <p:nvPr/>
        </p:nvPicPr>
        <p:blipFill rotWithShape="1">
          <a:blip r:embed="rId3"/>
          <a:srcRect l="28775" t="21791" r="28063" b="23477"/>
          <a:stretch/>
        </p:blipFill>
        <p:spPr bwMode="auto">
          <a:xfrm>
            <a:off x="33708" y="776960"/>
            <a:ext cx="12124836" cy="477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21F14-27EC-4878-8283-042773966A5E}"/>
              </a:ext>
            </a:extLst>
          </p:cNvPr>
          <p:cNvSpPr txBox="1"/>
          <p:nvPr/>
        </p:nvSpPr>
        <p:spPr>
          <a:xfrm>
            <a:off x="33707" y="68483"/>
            <a:ext cx="5075324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Konsep Gaya Gesek</a:t>
            </a:r>
          </a:p>
        </p:txBody>
      </p:sp>
    </p:spTree>
    <p:extLst>
      <p:ext uri="{BB962C8B-B14F-4D97-AF65-F5344CB8AC3E}">
        <p14:creationId xmlns:p14="http://schemas.microsoft.com/office/powerpoint/2010/main" val="29722676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33457" y="1496330"/>
                <a:ext cx="3995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.</m:t>
                      </m:r>
                      <m:r>
                        <a:rPr lang="id-ID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=0,5.100=50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457" y="1496330"/>
                <a:ext cx="399550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04309" y="1950174"/>
                <a:ext cx="4123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d-ID" sz="2400" b="0" i="1" smtClean="0">
                          <a:latin typeface="Cambria Math"/>
                        </a:rPr>
                        <m:t>.</m:t>
                      </m:r>
                      <m:r>
                        <a:rPr lang="id-ID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=0,2.100=20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309" y="1950174"/>
                <a:ext cx="412394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BFDFC2-1978-4A5E-899C-7A2C4762E6E4}"/>
              </a:ext>
            </a:extLst>
          </p:cNvPr>
          <p:cNvSpPr txBox="1"/>
          <p:nvPr/>
        </p:nvSpPr>
        <p:spPr>
          <a:xfrm>
            <a:off x="33707" y="68483"/>
            <a:ext cx="5223660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Konsep Gaya Gesek</a:t>
            </a:r>
            <a:r>
              <a:rPr lang="en-US" sz="3600" dirty="0">
                <a:solidFill>
                  <a:srgbClr val="FF0000"/>
                </a:solidFill>
              </a:rPr>
              <a:t>  f</a:t>
            </a:r>
            <a:endParaRPr lang="id-ID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22858" y="788444"/>
                <a:ext cx="121814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Sebuah </a:t>
                </a:r>
                <a:r>
                  <a:rPr lang="en-US" sz="2000" dirty="0" err="1"/>
                  <a:t>benda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massa</a:t>
                </a:r>
                <a:r>
                  <a:rPr lang="en-US" sz="2000" dirty="0"/>
                  <a:t> m = 10 kg, </a:t>
                </a:r>
                <a:r>
                  <a:rPr lang="en-US" sz="2000" dirty="0" err="1"/>
                  <a:t>berada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diatas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bidang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datar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kasar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id-ID" sz="20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= 0,5 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ditarik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oleh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gaya</a:t>
                </a:r>
                <a:r>
                  <a:rPr lang="en-US" sz="2000" dirty="0"/>
                  <a:t> F.   </a:t>
                </a:r>
                <a:r>
                  <a:rPr lang="en-US" sz="2000" dirty="0" err="1"/>
                  <a:t>Bila</a:t>
                </a:r>
                <a:r>
                  <a:rPr lang="en-US" sz="2000" dirty="0"/>
                  <a:t> g = 10 m/s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 N = </a:t>
                </a:r>
                <a:r>
                  <a:rPr lang="en-US" sz="2000" dirty="0" err="1"/>
                  <a:t>m.g</a:t>
                </a:r>
                <a:r>
                  <a:rPr lang="en-US" sz="2000" dirty="0"/>
                  <a:t> = 10.10 = 100 N,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58" y="788444"/>
                <a:ext cx="12181401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500" t="-3448" r="-10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109031" y="1647645"/>
            <a:ext cx="5018380" cy="640931"/>
            <a:chOff x="5109031" y="1647645"/>
            <a:chExt cx="5018380" cy="640931"/>
          </a:xfrm>
        </p:grpSpPr>
        <p:sp>
          <p:nvSpPr>
            <p:cNvPr id="10" name="Rectangle 9"/>
            <p:cNvSpPr/>
            <p:nvPr/>
          </p:nvSpPr>
          <p:spPr>
            <a:xfrm>
              <a:off x="5109031" y="2181006"/>
              <a:ext cx="5018380" cy="45719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06242" y="1647645"/>
              <a:ext cx="1086928" cy="53336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893170" y="1889181"/>
              <a:ext cx="603849" cy="226233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3889" y="1747451"/>
              <a:ext cx="871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6236899" y="2026966"/>
              <a:ext cx="603849" cy="1768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34974" y="1765356"/>
              <a:ext cx="871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3680"/>
              </p:ext>
            </p:extLst>
          </p:nvPr>
        </p:nvGraphicFramePr>
        <p:xfrm>
          <a:off x="101601" y="3213532"/>
          <a:ext cx="5833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8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4140" y="4212202"/>
            <a:ext cx="209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Benda </a:t>
            </a:r>
            <a:r>
              <a:rPr lang="en-US" sz="1600" dirty="0" err="1"/>
              <a:t>bergerak</a:t>
            </a:r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039139" y="2630948"/>
            <a:ext cx="4364983" cy="3021687"/>
            <a:chOff x="7039139" y="2630948"/>
            <a:chExt cx="4364983" cy="302168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427343" y="2751827"/>
              <a:ext cx="0" cy="25879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V="1">
              <a:off x="8721305" y="4042914"/>
              <a:ext cx="0" cy="25879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53889" y="5314081"/>
              <a:ext cx="55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50</a:t>
              </a:r>
              <a:endParaRPr lang="en-US" sz="16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01198" y="5170474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 (N)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79098" y="2630948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f(N)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427343" y="4119812"/>
              <a:ext cx="1216325" cy="120604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643668" y="4114813"/>
              <a:ext cx="0" cy="69010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43668" y="4804913"/>
              <a:ext cx="1000664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427343" y="4804913"/>
              <a:ext cx="121632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643668" y="4804913"/>
              <a:ext cx="0" cy="52094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039148" y="3954162"/>
              <a:ext cx="55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50</a:t>
              </a:r>
              <a:endParaRPr lang="en-US" sz="1600" baseline="-250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7427342" y="4119812"/>
              <a:ext cx="121632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39139" y="4631278"/>
              <a:ext cx="55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</a:t>
              </a:r>
              <a:endParaRPr lang="en-US" sz="1600" baseline="-250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7591227" y="3260785"/>
              <a:ext cx="1414751" cy="7489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951335" y="3074256"/>
              <a:ext cx="245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  <a:r>
                <a:rPr lang="en-US" sz="1600" dirty="0" err="1"/>
                <a:t>gaya</a:t>
              </a:r>
              <a:r>
                <a:rPr lang="en-US" sz="1600" dirty="0"/>
                <a:t> </a:t>
              </a:r>
              <a:r>
                <a:rPr lang="en-US" sz="1600" dirty="0" err="1"/>
                <a:t>gesek</a:t>
              </a:r>
              <a:r>
                <a:rPr lang="en-US" sz="1600" dirty="0"/>
                <a:t> f = </a:t>
              </a:r>
              <a:r>
                <a:rPr lang="en-US" sz="1600" dirty="0" err="1"/>
                <a:t>f</a:t>
              </a:r>
              <a:r>
                <a:rPr lang="en-US" sz="1600" baseline="-25000" dirty="0" err="1"/>
                <a:t>s</a:t>
              </a:r>
              <a:endParaRPr lang="en-US" sz="1600" baseline="-250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7487719" y="3726611"/>
              <a:ext cx="1319851" cy="96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774804" y="3565210"/>
              <a:ext cx="245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  <a:r>
                <a:rPr lang="en-US" sz="1600" dirty="0" err="1"/>
                <a:t>gaya</a:t>
              </a:r>
              <a:r>
                <a:rPr lang="en-US" sz="1600" dirty="0"/>
                <a:t> </a:t>
              </a:r>
              <a:r>
                <a:rPr lang="en-US" sz="1600" dirty="0" err="1"/>
                <a:t>gesek</a:t>
              </a:r>
              <a:r>
                <a:rPr lang="en-US" sz="1600" dirty="0"/>
                <a:t> f = </a:t>
              </a:r>
              <a:r>
                <a:rPr lang="en-US" sz="1600" dirty="0" err="1"/>
                <a:t>f</a:t>
              </a:r>
              <a:r>
                <a:rPr lang="en-US" sz="1600" baseline="-25000" dirty="0" err="1"/>
                <a:t>k</a:t>
              </a:r>
              <a:endParaRPr lang="en-US" sz="1600" baseline="-25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108325" y="3157268"/>
            <a:ext cx="4600741" cy="2238802"/>
            <a:chOff x="1108325" y="3157268"/>
            <a:chExt cx="4600741" cy="2238802"/>
          </a:xfrm>
        </p:grpSpPr>
        <p:sp>
          <p:nvSpPr>
            <p:cNvPr id="16" name="Right Brace 15"/>
            <p:cNvSpPr/>
            <p:nvPr/>
          </p:nvSpPr>
          <p:spPr>
            <a:xfrm rot="5400000">
              <a:off x="1989695" y="3188780"/>
              <a:ext cx="105045" cy="1747021"/>
            </a:xfrm>
            <a:prstGeom prst="rightBrac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8325" y="4201068"/>
              <a:ext cx="2090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Benda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diam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05462" y="4545377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 &lt; </a:t>
              </a:r>
              <a:r>
                <a:rPr lang="en-US" sz="1600" dirty="0" err="1"/>
                <a:t>f</a:t>
              </a:r>
              <a:r>
                <a:rPr lang="en-US" sz="1600" baseline="-25000" dirty="0" err="1"/>
                <a:t>s</a:t>
              </a:r>
              <a:endParaRPr lang="en-US" sz="16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5844" y="4924189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 = F</a:t>
              </a:r>
              <a:endParaRPr lang="en-US" sz="1600" baseline="-25000" dirty="0"/>
            </a:p>
          </p:txBody>
        </p:sp>
        <p:sp>
          <p:nvSpPr>
            <p:cNvPr id="25" name="Right Brace 24"/>
            <p:cNvSpPr/>
            <p:nvPr/>
          </p:nvSpPr>
          <p:spPr>
            <a:xfrm rot="5400000">
              <a:off x="4783033" y="3193779"/>
              <a:ext cx="105045" cy="1747021"/>
            </a:xfrm>
            <a:prstGeom prst="rightBrac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25065" y="4528500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 &gt; </a:t>
              </a:r>
              <a:r>
                <a:rPr lang="en-US" sz="1600" dirty="0" err="1"/>
                <a:t>f</a:t>
              </a:r>
              <a:r>
                <a:rPr lang="en-US" sz="1600" baseline="-25000" dirty="0" err="1"/>
                <a:t>s</a:t>
              </a:r>
              <a:endParaRPr lang="en-US" sz="16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8572" y="4902569"/>
              <a:ext cx="873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 = </a:t>
              </a:r>
              <a:r>
                <a:rPr lang="en-US" sz="1600" dirty="0" err="1"/>
                <a:t>f</a:t>
              </a:r>
              <a:r>
                <a:rPr lang="en-US" sz="1600" baseline="-25000" dirty="0" err="1"/>
                <a:t>k</a:t>
              </a:r>
              <a:endParaRPr lang="en-US" sz="1600" baseline="-25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33435" y="3157268"/>
              <a:ext cx="346529" cy="8885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406699" y="4062290"/>
              <a:ext cx="0" cy="8402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50654" y="4872850"/>
              <a:ext cx="1736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Benda </a:t>
              </a:r>
              <a:r>
                <a:rPr lang="en-US" sz="1400" dirty="0" err="1">
                  <a:solidFill>
                    <a:srgbClr val="FF0000"/>
                  </a:solidFill>
                </a:rPr>
                <a:t>tepat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akan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</a:rPr>
                <a:t>bergerak</a:t>
              </a:r>
              <a:r>
                <a:rPr lang="en-US" sz="1400" dirty="0">
                  <a:solidFill>
                    <a:srgbClr val="FF0000"/>
                  </a:solidFill>
                </a:rPr>
                <a:t> F = </a:t>
              </a:r>
              <a:r>
                <a:rPr lang="en-US" sz="1400" dirty="0" err="1">
                  <a:solidFill>
                    <a:srgbClr val="FF0000"/>
                  </a:solidFill>
                </a:rPr>
                <a:t>f</a:t>
              </a:r>
              <a:r>
                <a:rPr lang="en-US" sz="1400" baseline="-25000" dirty="0" err="1">
                  <a:solidFill>
                    <a:srgbClr val="FF0000"/>
                  </a:solidFill>
                </a:rPr>
                <a:t>s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2820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130629"/>
            <a:ext cx="50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Contoh: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 rotWithShape="1">
          <a:blip r:embed="rId3"/>
          <a:srcRect l="29143" t="33954" r="27857" b="40135"/>
          <a:stretch/>
        </p:blipFill>
        <p:spPr bwMode="auto">
          <a:xfrm>
            <a:off x="20171" y="776959"/>
            <a:ext cx="12138371" cy="477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811705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130629"/>
            <a:ext cx="50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Contoh: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/>
          <a:srcRect l="36040" t="31167" r="30541" b="28037"/>
          <a:stretch/>
        </p:blipFill>
        <p:spPr bwMode="auto">
          <a:xfrm>
            <a:off x="-1" y="809617"/>
            <a:ext cx="12158543" cy="474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922083" y="1294055"/>
            <a:ext cx="4862086" cy="4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/>
              <a:t>1. Menggambar diagram benda bebas</a:t>
            </a:r>
          </a:p>
        </p:txBody>
      </p:sp>
    </p:spTree>
    <p:extLst>
      <p:ext uri="{BB962C8B-B14F-4D97-AF65-F5344CB8AC3E}">
        <p14:creationId xmlns:p14="http://schemas.microsoft.com/office/powerpoint/2010/main" val="111674058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130629"/>
            <a:ext cx="50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Contoh: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/>
          <a:srcRect l="36040" t="31167" r="30541" b="28037"/>
          <a:stretch/>
        </p:blipFill>
        <p:spPr bwMode="auto">
          <a:xfrm>
            <a:off x="-1" y="809617"/>
            <a:ext cx="5413829" cy="474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28489" t="39782" r="41596" b="28798"/>
          <a:stretch/>
        </p:blipFill>
        <p:spPr bwMode="auto">
          <a:xfrm>
            <a:off x="5529943" y="798731"/>
            <a:ext cx="6628599" cy="4752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ight Arrow 11"/>
          <p:cNvSpPr/>
          <p:nvPr/>
        </p:nvSpPr>
        <p:spPr>
          <a:xfrm flipH="1">
            <a:off x="7072823" y="2707844"/>
            <a:ext cx="2225724" cy="38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2. Terapkan hukum Newton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265167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130629"/>
            <a:ext cx="50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Contoh: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/>
          <a:srcRect l="36040" t="31167" r="30541" b="28037"/>
          <a:stretch/>
        </p:blipFill>
        <p:spPr bwMode="auto">
          <a:xfrm>
            <a:off x="-1" y="809617"/>
            <a:ext cx="5413829" cy="474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/>
          <a:srcRect l="28490" t="32687" r="35755" b="23223"/>
          <a:stretch/>
        </p:blipFill>
        <p:spPr bwMode="auto">
          <a:xfrm>
            <a:off x="5564913" y="809617"/>
            <a:ext cx="6593630" cy="474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099979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822"/>
          </a:xfrm>
        </p:spPr>
        <p:txBody>
          <a:bodyPr/>
          <a:lstStyle/>
          <a:p>
            <a:r>
              <a:rPr lang="id-ID" dirty="0"/>
              <a:t>Summary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04800" y="835025"/>
            <a:ext cx="11353800" cy="4498975"/>
          </a:xfrm>
        </p:spPr>
        <p:txBody>
          <a:bodyPr>
            <a:normAutofit/>
          </a:bodyPr>
          <a:lstStyle/>
          <a:p>
            <a:r>
              <a:rPr lang="id-ID" dirty="0">
                <a:latin typeface="Arial Unicode MS"/>
                <a:ea typeface="Arial Unicode MS"/>
                <a:cs typeface="Arial Unicode MS"/>
              </a:rPr>
              <a:t>∑ F = ma   ∑ F = ma   ∑ F = ma   </a:t>
            </a:r>
            <a:endParaRPr lang="id-ID" dirty="0"/>
          </a:p>
          <a:p>
            <a:r>
              <a:rPr lang="id-ID" dirty="0"/>
              <a:t>Wtih friction, pay close attention to whether there is slipping, almost slipping or no slipping</a:t>
            </a:r>
          </a:p>
          <a:p>
            <a:pPr marL="635000" indent="-355600">
              <a:buNone/>
            </a:pPr>
            <a:r>
              <a:rPr lang="id-ID" dirty="0">
                <a:sym typeface="Wingdings" pitchFamily="2" charset="2"/>
              </a:rPr>
              <a:t> The procedure to solve problems is very different in the three cases</a:t>
            </a:r>
            <a:endParaRPr lang="id-ID" dirty="0"/>
          </a:p>
          <a:p>
            <a:r>
              <a:rPr lang="id-ID" dirty="0"/>
              <a:t>Think carefully about the direction of friction</a:t>
            </a:r>
          </a:p>
          <a:p>
            <a:r>
              <a:rPr lang="id-ID" dirty="0"/>
              <a:t>Don’t make the careless mistake of blindly substituting </a:t>
            </a:r>
            <a:r>
              <a:rPr lang="id-ID" sz="3600" dirty="0">
                <a:latin typeface="Arial Unicode MS"/>
                <a:ea typeface="Arial Unicode MS"/>
                <a:cs typeface="Arial Unicode MS"/>
              </a:rPr>
              <a:t>f =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s</a:t>
            </a:r>
            <a:r>
              <a:rPr lang="id-ID" sz="3600" dirty="0">
                <a:ea typeface="Arial Unicode MS"/>
                <a:cs typeface="Arial Unicode MS"/>
              </a:rPr>
              <a:t>N</a:t>
            </a:r>
            <a:r>
              <a:rPr lang="id-ID" dirty="0">
                <a:ea typeface="Arial Unicode MS"/>
                <a:cs typeface="Arial Unicode MS"/>
              </a:rPr>
              <a:t> everywhere</a:t>
            </a:r>
          </a:p>
          <a:p>
            <a:r>
              <a:rPr lang="id-ID" dirty="0"/>
              <a:t>Don’t make the careless mistake of assuming you know the Normal force whitout checking other forces</a:t>
            </a:r>
          </a:p>
          <a:p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50800" y="50800"/>
            <a:ext cx="11811000" cy="5156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2800" y="825500"/>
            <a:ext cx="482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41600" y="850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32300" y="850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66900" y="9144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2200" y="9144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97500" y="914400"/>
            <a:ext cx="27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029700" y="35306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9232900" y="35306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822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812800" y="374678"/>
            <a:ext cx="10515600" cy="831822"/>
          </a:xfrm>
        </p:spPr>
        <p:txBody>
          <a:bodyPr/>
          <a:lstStyle/>
          <a:p>
            <a:r>
              <a:rPr lang="id-ID" dirty="0"/>
              <a:t>FRICTION</a:t>
            </a:r>
          </a:p>
        </p:txBody>
      </p:sp>
      <p:sp>
        <p:nvSpPr>
          <p:cNvPr id="34" name="Title 32"/>
          <p:cNvSpPr txBox="1">
            <a:spLocks/>
          </p:cNvSpPr>
          <p:nvPr/>
        </p:nvSpPr>
        <p:spPr>
          <a:xfrm>
            <a:off x="939800" y="1695478"/>
            <a:ext cx="3378200" cy="26479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 FRICTION</a:t>
            </a:r>
          </a:p>
        </p:txBody>
      </p:sp>
      <p:sp>
        <p:nvSpPr>
          <p:cNvPr id="35" name="Title 32"/>
          <p:cNvSpPr txBox="1">
            <a:spLocks/>
          </p:cNvSpPr>
          <p:nvPr/>
        </p:nvSpPr>
        <p:spPr>
          <a:xfrm>
            <a:off x="4394200" y="1695478"/>
            <a:ext cx="3378200" cy="26479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CHEKLIST FOR FRICTION</a:t>
            </a:r>
            <a:r>
              <a:rPr kumimoji="0" lang="id-ID" sz="3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PROBLEMS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itle 32"/>
          <p:cNvSpPr txBox="1">
            <a:spLocks/>
          </p:cNvSpPr>
          <p:nvPr/>
        </p:nvSpPr>
        <p:spPr>
          <a:xfrm>
            <a:off x="7924800" y="1670078"/>
            <a:ext cx="3378200" cy="26479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822"/>
          </a:xfrm>
        </p:spPr>
        <p:txBody>
          <a:bodyPr>
            <a:normAutofit/>
          </a:bodyPr>
          <a:lstStyle/>
          <a:p>
            <a:r>
              <a:rPr lang="id-ID" dirty="0"/>
              <a:t>PROPERTIES OF FRICTION - DIRECTION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81000" y="9874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Always parallel to the surface</a:t>
            </a:r>
          </a:p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If there is slipping, friction acts in the direction opposite to the motion</a:t>
            </a:r>
          </a:p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If there is not slipping, friction acts in the direction needed to prevent motion</a:t>
            </a:r>
          </a:p>
          <a:p>
            <a:pPr marL="990600" indent="0" algn="r">
              <a:buNone/>
            </a:pPr>
            <a:r>
              <a:rPr lang="id-ID" dirty="0">
                <a:sym typeface="Wingdings" pitchFamily="2" charset="2"/>
              </a:rPr>
              <a:t>		</a:t>
            </a:r>
          </a:p>
          <a:p>
            <a:pPr marL="990600" indent="0" algn="r">
              <a:buNone/>
            </a:pPr>
            <a:endParaRPr lang="id-ID" dirty="0">
              <a:sym typeface="Wingdings" pitchFamily="2" charset="2"/>
            </a:endParaRPr>
          </a:p>
          <a:p>
            <a:pPr marL="990600" indent="0" algn="r">
              <a:buNone/>
            </a:pPr>
            <a:r>
              <a:rPr lang="id-ID" dirty="0">
                <a:sym typeface="Wingdings" pitchFamily="2" charset="2"/>
              </a:rPr>
              <a:t>“Note that it’s not always immediately obvious what direction this is, problems can get complicated!”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501678"/>
            <a:ext cx="10515600" cy="831822"/>
          </a:xfrm>
        </p:spPr>
        <p:txBody>
          <a:bodyPr>
            <a:normAutofit/>
          </a:bodyPr>
          <a:lstStyle/>
          <a:p>
            <a:r>
              <a:rPr lang="id-ID" dirty="0"/>
              <a:t>PROPERTIES OF FRICTION -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444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d-ID" dirty="0"/>
              <a:t>Not slipping : The magnitude of the friction force can only be calculated from </a:t>
            </a:r>
            <a:r>
              <a:rPr lang="id-ID" dirty="0">
                <a:latin typeface="Arial Unicode MS"/>
                <a:ea typeface="Arial Unicode MS"/>
                <a:cs typeface="Arial Unicode MS"/>
              </a:rPr>
              <a:t>∑F = ma. However, it has a maximum value of </a:t>
            </a:r>
          </a:p>
          <a:p>
            <a:pPr>
              <a:buNone/>
            </a:pPr>
            <a:r>
              <a:rPr lang="id-ID" sz="3600" dirty="0">
                <a:latin typeface="Arial Unicode MS"/>
                <a:ea typeface="Arial Unicode MS"/>
                <a:cs typeface="Arial Unicode MS"/>
              </a:rPr>
              <a:t>	f </a:t>
            </a:r>
            <a:r>
              <a:rPr lang="id-ID" dirty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s</a:t>
            </a:r>
            <a:r>
              <a:rPr lang="id-ID" dirty="0">
                <a:ea typeface="Arial Unicode MS"/>
                <a:cs typeface="Arial Unicode MS"/>
              </a:rPr>
              <a:t>N </a:t>
            </a:r>
          </a:p>
          <a:p>
            <a:r>
              <a:rPr lang="id-ID" dirty="0">
                <a:ea typeface="Arial Unicode MS"/>
                <a:cs typeface="Arial Unicode MS"/>
              </a:rPr>
              <a:t>Just about slip : </a:t>
            </a:r>
            <a:r>
              <a:rPr lang="id-ID" sz="3600" dirty="0">
                <a:latin typeface="Arial Unicode MS"/>
                <a:ea typeface="Arial Unicode MS"/>
                <a:cs typeface="Arial Unicode MS"/>
              </a:rPr>
              <a:t>f </a:t>
            </a:r>
            <a:r>
              <a:rPr lang="id-ID" dirty="0">
                <a:latin typeface="Arial Unicode MS"/>
                <a:ea typeface="Arial Unicode MS"/>
                <a:cs typeface="Arial Unicode MS"/>
              </a:rPr>
              <a:t>=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s</a:t>
            </a:r>
            <a:r>
              <a:rPr lang="id-ID" dirty="0">
                <a:ea typeface="Arial Unicode MS"/>
                <a:cs typeface="Arial Unicode MS"/>
              </a:rPr>
              <a:t>N where </a:t>
            </a:r>
            <a:r>
              <a:rPr lang="id-ID" b="1" dirty="0">
                <a:ea typeface="Arial Unicode MS"/>
                <a:cs typeface="Arial Unicode MS"/>
              </a:rPr>
              <a:t>N</a:t>
            </a:r>
            <a:r>
              <a:rPr lang="id-ID" dirty="0">
                <a:ea typeface="Arial Unicode MS"/>
                <a:cs typeface="Arial Unicode MS"/>
              </a:rPr>
              <a:t> is the Normal force and 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s </a:t>
            </a:r>
            <a:r>
              <a:rPr lang="id-ID" dirty="0">
                <a:ea typeface="Arial Unicode MS"/>
                <a:cs typeface="Arial Unicode MS"/>
              </a:rPr>
              <a:t>is the coefficient of static friction which is a constant that depends on the surface</a:t>
            </a:r>
          </a:p>
          <a:p>
            <a:r>
              <a:rPr lang="id-ID" dirty="0">
                <a:ea typeface="Arial Unicode MS"/>
                <a:cs typeface="Arial Unicode MS"/>
              </a:rPr>
              <a:t>Slipping : </a:t>
            </a:r>
            <a:r>
              <a:rPr lang="id-ID" sz="3600" dirty="0">
                <a:ea typeface="Arial Unicode MS"/>
                <a:cs typeface="Arial Unicode MS"/>
              </a:rPr>
              <a:t>f</a:t>
            </a:r>
            <a:r>
              <a:rPr lang="id-ID" dirty="0">
                <a:ea typeface="Arial Unicode MS"/>
                <a:cs typeface="Arial Unicode MS"/>
              </a:rPr>
              <a:t> =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k</a:t>
            </a:r>
            <a:r>
              <a:rPr lang="id-ID" dirty="0">
                <a:ea typeface="Arial Unicode MS"/>
                <a:cs typeface="Arial Unicode MS"/>
              </a:rPr>
              <a:t>N where </a:t>
            </a:r>
            <a:r>
              <a:rPr lang="id-ID" b="1" dirty="0">
                <a:ea typeface="Arial Unicode MS"/>
                <a:cs typeface="Arial Unicode MS"/>
              </a:rPr>
              <a:t>N</a:t>
            </a:r>
            <a:r>
              <a:rPr lang="id-ID" dirty="0">
                <a:ea typeface="Arial Unicode MS"/>
                <a:cs typeface="Arial Unicode MS"/>
              </a:rPr>
              <a:t> is the Normal force and 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k </a:t>
            </a:r>
            <a:r>
              <a:rPr lang="id-ID" dirty="0">
                <a:ea typeface="Arial Unicode MS"/>
                <a:cs typeface="Arial Unicode MS"/>
              </a:rPr>
              <a:t>is the coefficient of kenetic friction which is a constant that depends on the surfaces</a:t>
            </a:r>
          </a:p>
          <a:p>
            <a:pPr algn="r"/>
            <a:r>
              <a:rPr lang="id-ID" sz="2000" dirty="0"/>
              <a:t>Noted : 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s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≥</a:t>
            </a:r>
            <a:r>
              <a:rPr lang="id-ID" sz="2000" dirty="0">
                <a:latin typeface="Matura MT Script Capitals"/>
                <a:ea typeface="Arial Unicode MS"/>
                <a:cs typeface="Arial Unicode MS"/>
              </a:rPr>
              <a:t> </a:t>
            </a:r>
            <a:r>
              <a:rPr lang="id-ID" sz="3600" dirty="0">
                <a:latin typeface="Matura MT Script Capitals"/>
                <a:ea typeface="Arial Unicode MS"/>
                <a:cs typeface="Arial Unicode MS"/>
              </a:rPr>
              <a:t>µ</a:t>
            </a:r>
            <a:r>
              <a:rPr lang="id-ID" sz="2000" dirty="0">
                <a:ea typeface="Arial Unicode MS"/>
                <a:cs typeface="Arial Unicode MS"/>
              </a:rPr>
              <a:t>k</a:t>
            </a:r>
            <a:r>
              <a:rPr lang="id-ID" sz="2000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707" y="5551235"/>
            <a:ext cx="4180073" cy="1291246"/>
            <a:chOff x="33707" y="5551235"/>
            <a:chExt cx="4180073" cy="1291246"/>
          </a:xfrm>
        </p:grpSpPr>
        <p:sp>
          <p:nvSpPr>
            <p:cNvPr id="5" name="TextBox 4"/>
            <p:cNvSpPr txBox="1"/>
            <p:nvPr/>
          </p:nvSpPr>
          <p:spPr>
            <a:xfrm>
              <a:off x="1249312" y="6128634"/>
              <a:ext cx="2964468" cy="49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u="sng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7440F800-EC76-449D-88BE-38E6CC71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7" y="5551235"/>
              <a:ext cx="1721662" cy="1291246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3873500" y="1778000"/>
            <a:ext cx="495300" cy="158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00600" y="1841500"/>
            <a:ext cx="368300" cy="1270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68400" y="23495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371600" y="23495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556000" y="28829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746500" y="28829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628900" y="40513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806700" y="4051300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822"/>
          </a:xfrm>
        </p:spPr>
        <p:txBody>
          <a:bodyPr>
            <a:normAutofit/>
          </a:bodyPr>
          <a:lstStyle/>
          <a:p>
            <a:r>
              <a:rPr lang="id-ID" dirty="0"/>
              <a:t>CHECKLIST FOR FRICTION PROBLEMS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06400" y="911224"/>
            <a:ext cx="11379200" cy="4930776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 Slipping? </a:t>
            </a:r>
          </a:p>
          <a:p>
            <a:pPr marL="457200" indent="50800">
              <a:buFont typeface="Wingdings" pitchFamily="2" charset="2"/>
              <a:buChar char="Ø"/>
            </a:pPr>
            <a:r>
              <a:rPr lang="id-ID" dirty="0">
                <a:sym typeface="Wingdings" pitchFamily="2" charset="2"/>
              </a:rPr>
              <a:t> Direction and magnitude of friction are unambiguous</a:t>
            </a:r>
          </a:p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Just about to slip?</a:t>
            </a:r>
          </a:p>
          <a:p>
            <a:pPr marL="457200" indent="76200">
              <a:buFont typeface="Wingdings" pitchFamily="2" charset="2"/>
              <a:buChar char="Ø"/>
            </a:pPr>
            <a:r>
              <a:rPr lang="id-ID" dirty="0">
                <a:sym typeface="Wingdings" pitchFamily="2" charset="2"/>
              </a:rPr>
              <a:t> Magnitude of friction is unambiguous</a:t>
            </a:r>
          </a:p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Not slipping ?</a:t>
            </a:r>
          </a:p>
          <a:p>
            <a:pPr marL="457200" indent="0">
              <a:buFont typeface="Wingdings" pitchFamily="2" charset="2"/>
              <a:buChar char="Ø"/>
            </a:pPr>
            <a:r>
              <a:rPr lang="id-ID" dirty="0">
                <a:sym typeface="Wingdings" pitchFamily="2" charset="2"/>
              </a:rPr>
              <a:t> Magnitude of friction is totally unknown. Use </a:t>
            </a:r>
            <a:r>
              <a:rPr lang="id-ID" dirty="0">
                <a:latin typeface="Arial Unicode MS"/>
                <a:ea typeface="Arial Unicode MS"/>
                <a:cs typeface="Arial Unicode MS"/>
              </a:rPr>
              <a:t>∑F = ma</a:t>
            </a:r>
            <a:endParaRPr lang="id-ID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id-ID" dirty="0">
                <a:sym typeface="Wingdings" pitchFamily="2" charset="2"/>
              </a:rPr>
              <a:t>Just about to slip or not slipping ?</a:t>
            </a:r>
          </a:p>
          <a:p>
            <a:pPr marL="457200" indent="0">
              <a:buFont typeface="Wingdings" pitchFamily="2" charset="2"/>
              <a:buChar char="Ø"/>
            </a:pPr>
            <a:r>
              <a:rPr lang="id-ID" dirty="0">
                <a:sym typeface="Wingdings" pitchFamily="2" charset="2"/>
              </a:rPr>
              <a:t> Direction of frictio is opposite to direction it will slip</a:t>
            </a:r>
          </a:p>
          <a:p>
            <a:pPr marL="457200" indent="0">
              <a:buFont typeface="Wingdings" pitchFamily="2" charset="2"/>
              <a:buChar char="Ø"/>
            </a:pPr>
            <a:r>
              <a:rPr lang="id-ID" dirty="0">
                <a:sym typeface="Wingdings" pitchFamily="2" charset="2"/>
              </a:rPr>
              <a:t> Find this direction by determining motion wtihout friction</a:t>
            </a:r>
          </a:p>
          <a:p>
            <a:pPr marL="812800" indent="0">
              <a:buFont typeface="Wingdings" pitchFamily="2" charset="2"/>
              <a:buChar char="ü"/>
            </a:pPr>
            <a:r>
              <a:rPr lang="id-ID" dirty="0">
                <a:sym typeface="Wingdings" pitchFamily="2" charset="2"/>
              </a:rPr>
              <a:t> Sometimes obvious, sometimes requires a calculation</a:t>
            </a:r>
          </a:p>
          <a:p>
            <a:pPr marL="457200" indent="0">
              <a:buNone/>
            </a:pP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559800" y="3251200"/>
            <a:ext cx="381000" cy="1588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74200" y="3314700"/>
            <a:ext cx="381000" cy="1588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68483"/>
            <a:ext cx="3377150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Gaya Gesek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74" y="943429"/>
            <a:ext cx="11524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Gaya </a:t>
            </a:r>
            <a:r>
              <a:rPr lang="en-US" sz="2800" dirty="0" err="1"/>
              <a:t>gesek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 </a:t>
            </a:r>
            <a:r>
              <a:rPr lang="en-US" sz="2800" dirty="0" err="1"/>
              <a:t>gaya</a:t>
            </a:r>
            <a:r>
              <a:rPr lang="en-US" sz="2800" dirty="0"/>
              <a:t> yang </a:t>
            </a:r>
            <a:r>
              <a:rPr lang="en-US" sz="2800" dirty="0" err="1"/>
              <a:t>melawan</a:t>
            </a:r>
            <a:r>
              <a:rPr lang="en-US" sz="2800" dirty="0"/>
              <a:t> </a:t>
            </a:r>
            <a:r>
              <a:rPr lang="en-US" sz="2800" dirty="0" err="1"/>
              <a:t>gerak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2 </a:t>
            </a:r>
            <a:r>
              <a:rPr lang="en-US" sz="2800" dirty="0" err="1"/>
              <a:t>benda</a:t>
            </a:r>
            <a:r>
              <a:rPr lang="en-US" sz="2800" dirty="0"/>
              <a:t> yang </a:t>
            </a:r>
            <a:r>
              <a:rPr lang="en-US" sz="2800" dirty="0" err="1"/>
              <a:t>bersentuhan</a:t>
            </a:r>
            <a:endParaRPr lang="id-ID" sz="2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200" y="2046514"/>
            <a:ext cx="11843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Gaya </a:t>
            </a:r>
            <a:r>
              <a:rPr lang="en-US" sz="2400" dirty="0" err="1"/>
              <a:t>gesek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id-ID" sz="2400" dirty="0"/>
              <a:t>: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nl-NL" sz="2400" dirty="0"/>
              <a:t>gaya gesek antara zat padat dengan zat padat</a:t>
            </a:r>
            <a:endParaRPr lang="id-ID" sz="2400" dirty="0"/>
          </a:p>
          <a:p>
            <a:pPr marL="457200" lvl="0" indent="-457200">
              <a:buFont typeface="Wingdings" pitchFamily="2" charset="2"/>
              <a:buChar char="v"/>
            </a:pPr>
            <a:r>
              <a:rPr lang="nl-NL" sz="2400" dirty="0"/>
              <a:t>gaya gesek antara zat cair dengan zat padat</a:t>
            </a:r>
            <a:endParaRPr lang="id-ID" sz="2400" dirty="0"/>
          </a:p>
          <a:p>
            <a:pPr marL="457200" lvl="0" indent="-457200">
              <a:buFont typeface="Wingdings" pitchFamily="2" charset="2"/>
              <a:buChar char="v"/>
            </a:pPr>
            <a:r>
              <a:rPr lang="nl-NL" sz="2400" dirty="0"/>
              <a:t>gaya gesek antara zat padat dengan udara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2232" y="3846287"/>
            <a:ext cx="1164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Gaya </a:t>
            </a:r>
            <a:r>
              <a:rPr lang="en-US" sz="2400" dirty="0" err="1"/>
              <a:t>gesek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  <a:endParaRPr lang="id-ID" sz="2400" dirty="0"/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permukaan</a:t>
            </a:r>
            <a:endParaRPr lang="id-ID" sz="2400" dirty="0"/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endParaRPr lang="id-ID" sz="2400" dirty="0"/>
          </a:p>
          <a:p>
            <a:pPr marL="457200" lvl="0" indent="-457200">
              <a:buFont typeface="Wingdings" pitchFamily="2" charset="2"/>
              <a:buChar char="v"/>
            </a:pPr>
            <a:r>
              <a:rPr lang="nl-NL" sz="2400" dirty="0"/>
              <a:t>gaya yang bekerja pada benda t</a:t>
            </a:r>
            <a:r>
              <a:rPr lang="id-ID" sz="2400" dirty="0"/>
              <a:t>er</a:t>
            </a:r>
            <a:r>
              <a:rPr lang="nl-NL" sz="2400" dirty="0"/>
              <a:t>s</a:t>
            </a:r>
            <a:r>
              <a:rPr lang="id-ID" sz="2400" dirty="0"/>
              <a:t>e</a:t>
            </a:r>
            <a:r>
              <a:rPr lang="nl-NL" sz="2400" dirty="0"/>
              <a:t>b</a:t>
            </a:r>
            <a:r>
              <a:rPr lang="id-ID" sz="2400" dirty="0"/>
              <a:t>ut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3675484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457" y="2921239"/>
            <a:ext cx="11858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Ada dua jenis gaya gesek yaitu :</a:t>
            </a:r>
            <a:endParaRPr lang="id-ID" sz="2000" dirty="0"/>
          </a:p>
          <a:p>
            <a:r>
              <a:rPr lang="en-US" sz="2000" dirty="0">
                <a:solidFill>
                  <a:srgbClr val="FF0000"/>
                </a:solidFill>
              </a:rPr>
              <a:t>Gaya </a:t>
            </a:r>
            <a:r>
              <a:rPr lang="en-US" sz="2000" dirty="0" err="1">
                <a:solidFill>
                  <a:srgbClr val="FF0000"/>
                </a:solidFill>
              </a:rPr>
              <a:t>gesek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statis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gesek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yang “</a:t>
            </a:r>
            <a:r>
              <a:rPr lang="en-US" sz="2000" u="sng" dirty="0" err="1"/>
              <a:t>belum</a:t>
            </a:r>
            <a:r>
              <a:rPr lang="en-US" sz="2000" dirty="0"/>
              <a:t>” </a:t>
            </a:r>
            <a:r>
              <a:rPr lang="en-US" sz="2000" dirty="0" err="1"/>
              <a:t>bergerak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dirumuskan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  <a:endParaRPr lang="id-ID" sz="2000" dirty="0"/>
          </a:p>
          <a:p>
            <a:r>
              <a:rPr lang="nl-NL" sz="2000" dirty="0"/>
              <a:t>							</a:t>
            </a:r>
            <a:endParaRPr lang="id-ID" sz="2000" dirty="0"/>
          </a:p>
          <a:p>
            <a:r>
              <a:rPr lang="nl-NL" sz="2000" dirty="0"/>
              <a:t> </a:t>
            </a:r>
            <a:endParaRPr lang="id-ID" sz="2000" dirty="0"/>
          </a:p>
          <a:p>
            <a:r>
              <a:rPr lang="en-US" sz="2000" dirty="0">
                <a:solidFill>
                  <a:srgbClr val="FF0000"/>
                </a:solidFill>
              </a:rPr>
              <a:t>Gaya </a:t>
            </a:r>
            <a:r>
              <a:rPr lang="en-US" sz="2000" dirty="0" err="1">
                <a:solidFill>
                  <a:srgbClr val="FF0000"/>
                </a:solidFill>
              </a:rPr>
              <a:t>gesek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kinetis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gesek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yang “</a:t>
            </a:r>
            <a:r>
              <a:rPr lang="en-US" sz="2000" u="sng" dirty="0" err="1"/>
              <a:t>sudah</a:t>
            </a:r>
            <a:r>
              <a:rPr lang="en-US" sz="2000" dirty="0"/>
              <a:t>” </a:t>
            </a:r>
            <a:r>
              <a:rPr lang="en-US" sz="2000" dirty="0" err="1"/>
              <a:t>bergerak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dirumuskan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  <a:endParaRPr lang="id-ID" sz="2000" dirty="0"/>
          </a:p>
          <a:p>
            <a:r>
              <a:rPr lang="nl-NL" sz="2000" dirty="0"/>
              <a:t>								</a:t>
            </a:r>
            <a:endParaRPr lang="id-ID" sz="2000" dirty="0"/>
          </a:p>
          <a:p>
            <a:endParaRPr lang="id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024" y="3733464"/>
                <a:ext cx="22578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.</m:t>
                      </m:r>
                      <m:r>
                        <a:rPr lang="id-ID" sz="2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24" y="3733464"/>
                <a:ext cx="225786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8002" y="4865893"/>
                <a:ext cx="22578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id-ID" sz="2800" b="0" i="1" smtClean="0">
                          <a:latin typeface="Cambria Math"/>
                        </a:rPr>
                        <m:t>.</m:t>
                      </m:r>
                      <m:r>
                        <a:rPr lang="id-ID" sz="2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02" y="4865893"/>
                <a:ext cx="225786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BFDFC2-1978-4A5E-899C-7A2C4762E6E4}"/>
              </a:ext>
            </a:extLst>
          </p:cNvPr>
          <p:cNvSpPr txBox="1"/>
          <p:nvPr/>
        </p:nvSpPr>
        <p:spPr>
          <a:xfrm>
            <a:off x="33707" y="68483"/>
            <a:ext cx="5223660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Konsep Gaya Gesek</a:t>
            </a:r>
            <a:r>
              <a:rPr lang="en-US" sz="3600" dirty="0">
                <a:solidFill>
                  <a:srgbClr val="FF0000"/>
                </a:solidFill>
              </a:rPr>
              <a:t>  f</a:t>
            </a:r>
            <a:endParaRPr lang="id-ID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72" y="871268"/>
            <a:ext cx="1178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Gaya </a:t>
            </a:r>
            <a:r>
              <a:rPr lang="en-US" sz="2000" dirty="0" err="1"/>
              <a:t>gesek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permukaan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yang </a:t>
            </a:r>
            <a:r>
              <a:rPr lang="en-US" sz="2000" dirty="0" err="1"/>
              <a:t>berlainan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bersentuhan</a:t>
            </a:r>
            <a:r>
              <a:rPr lang="en-US" sz="2000" dirty="0"/>
              <a:t> (</a:t>
            </a:r>
            <a:r>
              <a:rPr lang="en-US" sz="2000" dirty="0" err="1"/>
              <a:t>menempel</a:t>
            </a:r>
            <a:r>
              <a:rPr lang="en-US" sz="2000" dirty="0"/>
              <a:t>).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N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permukaan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pula </a:t>
            </a:r>
            <a:r>
              <a:rPr lang="en-US" sz="2000" dirty="0" err="1"/>
              <a:t>gesekannya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gesek</a:t>
            </a:r>
            <a:r>
              <a:rPr lang="en-US" sz="2000" dirty="0"/>
              <a:t> f </a:t>
            </a:r>
            <a:r>
              <a:rPr lang="en-US" sz="2000" dirty="0" err="1"/>
              <a:t>berbanding</a:t>
            </a:r>
            <a:r>
              <a:rPr lang="en-US" sz="2000" dirty="0"/>
              <a:t> </a:t>
            </a:r>
            <a:r>
              <a:rPr lang="en-US" sz="2000" dirty="0" err="1"/>
              <a:t>lurus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1190" y="1953036"/>
                <a:ext cx="1571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90" y="1953036"/>
                <a:ext cx="1571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5610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07" y="68483"/>
            <a:ext cx="5075324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Konsep Gaya Gesek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372" y="871421"/>
            <a:ext cx="576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2400" dirty="0"/>
              <a:t>Pada Gambar 11-12(a) benda semula diam ditarik gaya </a:t>
            </a:r>
            <a:r>
              <a:rPr lang="nl-NL" sz="2400" i="1" dirty="0"/>
              <a:t>F, </a:t>
            </a:r>
            <a:r>
              <a:rPr lang="nl-NL" sz="2400" dirty="0"/>
              <a:t>tetapi benda belum bergerak. Secara mikroskopis, faktor kekasaran permukaan lantai dan permukaan benda saling menahan sehingga mengakibatkan gaya gesek diantara kedua permukaan benda tersebut. Jika besar gaya </a:t>
            </a:r>
            <a:r>
              <a:rPr lang="nl-NL" sz="2400" i="1" dirty="0"/>
              <a:t>F </a:t>
            </a:r>
            <a:r>
              <a:rPr lang="nl-NL" sz="2400" dirty="0"/>
              <a:t>lebih kecil dibanding gaya gesek, maka benda tidak bergerak. Pada saat ini koefisien gesek yang berlaku adalah koefisien gesek statis </a:t>
            </a:r>
            <a:r>
              <a:rPr lang="en-US" sz="2400" dirty="0" err="1"/>
              <a:t>μ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.</a:t>
            </a:r>
            <a:r>
              <a:rPr lang="en-US" sz="2400" dirty="0"/>
              <a:t> </a:t>
            </a:r>
            <a:endParaRPr lang="id-ID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3"/>
          <a:srcRect l="33049" t="31167" r="36752" b="30824"/>
          <a:stretch/>
        </p:blipFill>
        <p:spPr bwMode="auto">
          <a:xfrm>
            <a:off x="33707" y="959030"/>
            <a:ext cx="6062293" cy="4469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227321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776960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/>
          <p:nvPr/>
        </p:nvPicPr>
        <p:blipFill rotWithShape="1">
          <a:blip r:embed="rId3"/>
          <a:srcRect l="28632" t="22045" r="29772" b="29050"/>
          <a:stretch/>
        </p:blipFill>
        <p:spPr bwMode="auto">
          <a:xfrm>
            <a:off x="0" y="776960"/>
            <a:ext cx="12191999" cy="4779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7549A-D898-40D0-954F-7901EBDDB43B}"/>
              </a:ext>
            </a:extLst>
          </p:cNvPr>
          <p:cNvSpPr txBox="1"/>
          <p:nvPr/>
        </p:nvSpPr>
        <p:spPr>
          <a:xfrm>
            <a:off x="33707" y="68483"/>
            <a:ext cx="5075324" cy="646331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Konsep Gaya Gesek</a:t>
            </a:r>
          </a:p>
        </p:txBody>
      </p:sp>
    </p:spTree>
    <p:extLst>
      <p:ext uri="{BB962C8B-B14F-4D97-AF65-F5344CB8AC3E}">
        <p14:creationId xmlns:p14="http://schemas.microsoft.com/office/powerpoint/2010/main" val="126449005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781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Hind</vt:lpstr>
      <vt:lpstr>Poppins Light</vt:lpstr>
      <vt:lpstr>Arial</vt:lpstr>
      <vt:lpstr>Bahnschrift SemiCondensed</vt:lpstr>
      <vt:lpstr>Cambria Math</vt:lpstr>
      <vt:lpstr>Matura MT Script Capitals</vt:lpstr>
      <vt:lpstr>Wingdings</vt:lpstr>
      <vt:lpstr>1_Office Theme</vt:lpstr>
      <vt:lpstr>Friction</vt:lpstr>
      <vt:lpstr>FRICTION</vt:lpstr>
      <vt:lpstr>PROPERTIES OF FRICTION - DIRECTION</vt:lpstr>
      <vt:lpstr>PROPERTIES OF FRICTION - MAGNITUDE</vt:lpstr>
      <vt:lpstr>CHECKLIST FOR FRICTION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OS Filmada</cp:lastModifiedBy>
  <cp:revision>23</cp:revision>
  <dcterms:created xsi:type="dcterms:W3CDTF">2018-07-26T02:16:45Z</dcterms:created>
  <dcterms:modified xsi:type="dcterms:W3CDTF">2020-10-28T23:33:16Z</dcterms:modified>
</cp:coreProperties>
</file>