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306" r:id="rId4"/>
    <p:sldId id="298" r:id="rId5"/>
    <p:sldId id="304" r:id="rId6"/>
    <p:sldId id="300" r:id="rId7"/>
    <p:sldId id="301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29-Oct-20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42AEF-3013-43F9-9951-E06974BD9BEB}" type="datetime1">
              <a:rPr lang="en-US" smtClean="0"/>
              <a:t>29-Oct-20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53849-87B5-4729-BAF7-00AB636FB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29-Oct-20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048000" y="2705101"/>
            <a:ext cx="731519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d-ID" dirty="0"/>
              <a:t>WORK / ENERGY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65282" y="3949520"/>
            <a:ext cx="4288218" cy="5462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8820443" y="94868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33457" y="825986"/>
            <a:ext cx="5705204" cy="831822"/>
          </a:xfrm>
          <a:solidFill>
            <a:srgbClr val="92D050"/>
          </a:solidFill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 </a:t>
            </a:r>
            <a:r>
              <a:rPr lang="en-US" dirty="0"/>
              <a:t>D</a:t>
            </a:r>
            <a:r>
              <a:rPr lang="id-ID" dirty="0"/>
              <a:t>one </a:t>
            </a:r>
            <a:r>
              <a:rPr lang="en-US" dirty="0"/>
              <a:t>by</a:t>
            </a:r>
            <a:r>
              <a:rPr lang="id-ID" dirty="0"/>
              <a:t> </a:t>
            </a:r>
            <a:r>
              <a:rPr lang="en-US" dirty="0"/>
              <a:t>a</a:t>
            </a:r>
            <a:r>
              <a:rPr lang="id-ID" dirty="0"/>
              <a:t> </a:t>
            </a:r>
            <a:r>
              <a:rPr lang="en-US" dirty="0"/>
              <a:t>F</a:t>
            </a:r>
            <a:r>
              <a:rPr lang="id-ID" dirty="0"/>
              <a:t>orce</a:t>
            </a:r>
          </a:p>
        </p:txBody>
      </p:sp>
      <p:sp>
        <p:nvSpPr>
          <p:cNvPr id="34" name="Title 32"/>
          <p:cNvSpPr txBox="1">
            <a:spLocks/>
          </p:cNvSpPr>
          <p:nvPr/>
        </p:nvSpPr>
        <p:spPr>
          <a:xfrm>
            <a:off x="145143" y="2118282"/>
            <a:ext cx="11901714" cy="34914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465138" marR="0" lvl="0" indent="-465138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id-ID" sz="2800" dirty="0">
                <a:solidFill>
                  <a:schemeClr val="tx1"/>
                </a:solidFill>
                <a:ea typeface="+mj-ea"/>
                <a:cs typeface="+mj-cs"/>
                <a:sym typeface="Wingdings" pitchFamily="2" charset="2"/>
              </a:rPr>
              <a:t>Not a vector quantity (but vector concepts needed to calculate its value)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  <a:sym typeface="Wingdings" pitchFamily="2" charset="2"/>
              </a:rPr>
              <a:t>Depends on both the direction of the force and the direction of the motion</a:t>
            </a:r>
          </a:p>
          <a:p>
            <a:pPr marL="465138" marR="0" lvl="0" indent="-465138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id-ID" sz="2800" dirty="0">
                <a:solidFill>
                  <a:schemeClr val="tx1"/>
                </a:solidFill>
                <a:ea typeface="+mj-ea"/>
                <a:cs typeface="+mj-cs"/>
                <a:sym typeface="Wingdings" pitchFamily="2" charset="2"/>
              </a:rPr>
              <a:t>Four ways of saying the same thing</a:t>
            </a:r>
          </a:p>
          <a:p>
            <a:pPr marL="979487" marR="0" lvl="0" indent="-51435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+mj-lt"/>
              <a:buAutoNum type="alphaLcParenR"/>
              <a:tabLst/>
              <a:defRPr/>
            </a:pPr>
            <a:r>
              <a:rPr lang="en-US" sz="2800" dirty="0">
                <a:solidFill>
                  <a:schemeClr val="tx1"/>
                </a:solidFill>
                <a:ea typeface="+mj-ea"/>
                <a:cs typeface="+mj-cs"/>
                <a:sym typeface="Wingdings" pitchFamily="2" charset="2"/>
              </a:rPr>
              <a:t> </a:t>
            </a: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  <a:sym typeface="Wingdings" pitchFamily="2" charset="2"/>
              </a:rPr>
              <a:t>force times component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  <a:sym typeface="Wingdings" pitchFamily="2" charset="2"/>
              </a:rPr>
              <a:t> of motion along the force</a:t>
            </a:r>
            <a:endParaRPr lang="en-US" sz="2800" dirty="0">
              <a:solidFill>
                <a:schemeClr val="tx1"/>
              </a:solidFill>
              <a:ea typeface="+mj-ea"/>
              <a:cs typeface="+mj-cs"/>
              <a:sym typeface="Wingdings" pitchFamily="2" charset="2"/>
            </a:endParaRPr>
          </a:p>
          <a:p>
            <a:pPr marL="979487" marR="0" lvl="0" indent="-51435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  <a:sym typeface="Wingdings" pitchFamily="2" charset="2"/>
              </a:rPr>
              <a:t>distance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  <a:sym typeface="Wingdings" pitchFamily="2" charset="2"/>
              </a:rPr>
              <a:t> times the component of force along the motion</a:t>
            </a:r>
            <a:endParaRPr lang="en-US" sz="2800" dirty="0">
              <a:solidFill>
                <a:schemeClr val="tx1"/>
              </a:solidFill>
              <a:ea typeface="+mj-ea"/>
              <a:cs typeface="+mj-cs"/>
              <a:sym typeface="Wingdings" pitchFamily="2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C875D-F0ED-468D-A55F-CA9633E5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A986646-6C59-48AD-9316-A10F13173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" y="5806643"/>
            <a:ext cx="1383526" cy="103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7975-DC43-449B-95EB-4C0ECE27EBEB}"/>
              </a:ext>
            </a:extLst>
          </p:cNvPr>
          <p:cNvSpPr txBox="1"/>
          <p:nvPr/>
        </p:nvSpPr>
        <p:spPr>
          <a:xfrm>
            <a:off x="932994" y="6342038"/>
            <a:ext cx="33715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06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098" y="1761706"/>
            <a:ext cx="7717358" cy="3279327"/>
          </a:xfrm>
          <a:prstGeom prst="rect">
            <a:avLst/>
          </a:prstGeom>
          <a:noFill/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33829" y="5035635"/>
            <a:ext cx="11480800" cy="64633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work done by a constant force is defined as the distance moved multiplied by the component of the force in the direction of displacement: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63" y="141131"/>
            <a:ext cx="10842181" cy="130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lvl="0" indent="-465138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=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∑F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d 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cos⍬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,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where 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“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⍬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”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is the angle between F and d</a:t>
            </a:r>
            <a:endParaRPr lang="en-US" sz="2800" dirty="0">
              <a:latin typeface="Arial" panose="020B0604020202020204" pitchFamily="34" charset="0"/>
              <a:ea typeface="Arial Unicode MS"/>
              <a:cs typeface="Arial" panose="020B0604020202020204" pitchFamily="34" charset="0"/>
            </a:endParaRPr>
          </a:p>
          <a:p>
            <a:pPr marL="465138" lvl="0" indent="-465138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d)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		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 = ∫F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.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d</a:t>
            </a:r>
            <a:r>
              <a:rPr lang="id-ID" sz="2800" b="1" dirty="0">
                <a:solidFill>
                  <a:srgbClr val="FF000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, 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where the 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“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”</a:t>
            </a:r>
            <a:r>
              <a:rPr lang="id-ID" sz="28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vector is along the path</a:t>
            </a:r>
            <a:endParaRPr 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9EF53-0B67-4C1E-8C47-49C5C483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849-87B5-4729-BAF7-00AB636FB80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509168-CAB3-4A95-8AB8-D5DF35628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" y="5806643"/>
            <a:ext cx="1383526" cy="10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D54A2E-C750-47E1-9D3E-6826402B6441}"/>
              </a:ext>
            </a:extLst>
          </p:cNvPr>
          <p:cNvSpPr txBox="1"/>
          <p:nvPr/>
        </p:nvSpPr>
        <p:spPr>
          <a:xfrm>
            <a:off x="932994" y="6342038"/>
            <a:ext cx="33715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51347"/>
            <a:ext cx="5931876" cy="831822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id-ID" dirty="0"/>
              <a:t>Work/Energy Concepts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383083"/>
            <a:ext cx="11480800" cy="43542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65138" lvl="0" indent="-465138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id-ID" sz="3200" dirty="0">
                <a:solidFill>
                  <a:schemeClr val="tx1"/>
                </a:solidFill>
              </a:rPr>
              <a:t>Energy is never created or destroyed, only moved from one </a:t>
            </a:r>
            <a:r>
              <a:rPr lang="en-US" sz="3200" dirty="0">
                <a:solidFill>
                  <a:schemeClr val="tx1"/>
                </a:solidFill>
              </a:rPr>
              <a:t>form </a:t>
            </a:r>
            <a:r>
              <a:rPr lang="id-ID" sz="3200" dirty="0">
                <a:solidFill>
                  <a:schemeClr val="tx1"/>
                </a:solidFill>
              </a:rPr>
              <a:t>to another or one object to another</a:t>
            </a:r>
            <a:endParaRPr lang="en-US" sz="3200" dirty="0">
              <a:solidFill>
                <a:schemeClr val="tx1"/>
              </a:solidFill>
              <a:sym typeface="Wingdings" pitchFamily="2" charset="2"/>
            </a:endParaRPr>
          </a:p>
          <a:p>
            <a:pPr marL="465138" indent="-465138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W</a:t>
            </a:r>
            <a:r>
              <a:rPr lang="id-ID" sz="3200" dirty="0">
                <a:solidFill>
                  <a:schemeClr val="tx1"/>
                </a:solidFill>
                <a:sym typeface="Wingdings" pitchFamily="2" charset="2"/>
              </a:rPr>
              <a:t>ork is change in energy</a:t>
            </a:r>
            <a:endParaRPr lang="en-US" sz="3200" dirty="0">
              <a:solidFill>
                <a:schemeClr val="tx1"/>
              </a:solidFill>
              <a:sym typeface="Wingdings" pitchFamily="2" charset="2"/>
            </a:endParaRPr>
          </a:p>
          <a:p>
            <a:pPr marL="465138" indent="-465138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id-ID" sz="3200" dirty="0">
                <a:solidFill>
                  <a:schemeClr val="tx1"/>
                </a:solidFill>
                <a:sym typeface="Wingdings" pitchFamily="2" charset="2"/>
              </a:rPr>
              <a:t>In this course, energy will always consist of two components, Kinetic Energy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(KE)</a:t>
            </a:r>
            <a:r>
              <a:rPr lang="id-ID" sz="3200" dirty="0">
                <a:solidFill>
                  <a:schemeClr val="tx1"/>
                </a:solidFill>
                <a:sym typeface="Wingdings" pitchFamily="2" charset="2"/>
              </a:rPr>
              <a:t> and Potential Energy</a:t>
            </a: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(PE)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870E4-555E-4AE6-94AB-1756C8C3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7B013D-7308-46D1-AABE-9F9B86191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" y="5806643"/>
            <a:ext cx="1383526" cy="103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32AEB-A0A3-4CF1-89F6-68ECECA26BA9}"/>
              </a:ext>
            </a:extLst>
          </p:cNvPr>
          <p:cNvSpPr txBox="1"/>
          <p:nvPr/>
        </p:nvSpPr>
        <p:spPr>
          <a:xfrm>
            <a:off x="932994" y="6342038"/>
            <a:ext cx="33715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6685"/>
            <a:ext cx="3892062" cy="831822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Kinetic Energy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0699" y="1082850"/>
            <a:ext cx="10154138" cy="46609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Energy is the ability to do work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Kinetic Energy is energy due to motion 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For an object moving with a speed of </a:t>
            </a:r>
            <a:r>
              <a:rPr lang="en-US" b="1" i="1" dirty="0">
                <a:latin typeface="Arial" pitchFamily="34" charset="0"/>
                <a:cs typeface="Arial" pitchFamily="34" charset="0"/>
              </a:rPr>
              <a:t>v 	</a:t>
            </a:r>
          </a:p>
          <a:p>
            <a:pPr marL="2743200" lvl="6" indent="0">
              <a:lnSpc>
                <a:spcPct val="150000"/>
              </a:lnSpc>
              <a:buNone/>
              <a:defRPr/>
            </a:pP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KE = ½ m v</a:t>
            </a:r>
            <a:r>
              <a:rPr lang="en-US" sz="2800" b="1" baseline="30000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2</a:t>
            </a:r>
            <a:endParaRPr lang="en-US" sz="2800" b="1" i="1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pPr marL="465138" indent="-465138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Work of net external force = change in kinetic energy</a:t>
            </a:r>
          </a:p>
          <a:p>
            <a:pPr marL="465138" indent="-465138" algn="just">
              <a:lnSpc>
                <a:spcPct val="150000"/>
              </a:lnSpc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				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W =</a:t>
            </a:r>
            <a:r>
              <a:rPr lang="id-ID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∆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 =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b="1" baseline="-25000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final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–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KE</a:t>
            </a:r>
            <a:r>
              <a:rPr lang="en-US" b="1" baseline="-25000" dirty="0" err="1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initial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ea typeface="Arial Unicode MS"/>
                <a:cs typeface="Arial" pitchFamily="34" charset="0"/>
                <a:sym typeface="Wingdings" pitchFamily="2" charset="2"/>
              </a:rPr>
              <a:t> </a:t>
            </a:r>
            <a:endParaRPr lang="en-US" baseline="30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8E737-C79B-49D0-AB13-D7C773A5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9BD1009-FC12-4993-9B52-34F075CCB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5" y="5806643"/>
            <a:ext cx="1383526" cy="1037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ACB23-95DC-4D8F-8A62-A5536C106637}"/>
              </a:ext>
            </a:extLst>
          </p:cNvPr>
          <p:cNvSpPr txBox="1"/>
          <p:nvPr/>
        </p:nvSpPr>
        <p:spPr>
          <a:xfrm>
            <a:off x="932994" y="6342038"/>
            <a:ext cx="337155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1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990" y="1109511"/>
            <a:ext cx="11045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</a:rPr>
              <a:t>Dian pulls a backpack on wheels down the 100 m hall. The 60 N force is applied at an angle of 60</a:t>
            </a:r>
            <a:r>
              <a:rPr lang="en-US" sz="2800" dirty="0">
                <a:solidFill>
                  <a:schemeClr val="bg1"/>
                </a:solidFill>
                <a:cs typeface="Arial" charset="0"/>
              </a:rPr>
              <a:t>° above the horizontal. How much work is done by Dian?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04" y="2663824"/>
            <a:ext cx="5302639" cy="261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878286" y="4354057"/>
            <a:ext cx="6096000" cy="224676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= F d </a:t>
            </a:r>
            <a:r>
              <a:rPr lang="en-US" sz="2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</a:t>
            </a:r>
            <a:r>
              <a:rPr lang="el-GR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θ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= (60 N) (100 m) </a:t>
            </a:r>
            <a:r>
              <a:rPr lang="en-US" sz="2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(60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800" baseline="30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= 3.10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E32E3-21A9-48B0-A3C1-D0FD8180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2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72458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7018" y="1065969"/>
            <a:ext cx="11045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</a:rPr>
              <a:t>A force F = (3+x) acts on a particle in x direction. Where F is in </a:t>
            </a:r>
            <a:r>
              <a:rPr lang="en-US" sz="2800" dirty="0" err="1">
                <a:solidFill>
                  <a:schemeClr val="bg1"/>
                </a:solidFill>
              </a:rPr>
              <a:t>newton</a:t>
            </a:r>
            <a:r>
              <a:rPr lang="en-US" sz="2800" dirty="0">
                <a:solidFill>
                  <a:schemeClr val="bg1"/>
                </a:solidFill>
              </a:rPr>
              <a:t> and x in </a:t>
            </a:r>
            <a:r>
              <a:rPr lang="en-US" sz="2800" dirty="0" err="1">
                <a:solidFill>
                  <a:schemeClr val="bg1"/>
                </a:solidFill>
              </a:rPr>
              <a:t>metre</a:t>
            </a:r>
            <a:r>
              <a:rPr lang="en-US" sz="2800" dirty="0">
                <a:solidFill>
                  <a:schemeClr val="bg1"/>
                </a:solidFill>
              </a:rPr>
              <a:t>. Find the work done by this force during a displacement from x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= 2 m to x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5 m. </a:t>
            </a:r>
            <a:endParaRPr lang="en-US" sz="2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0573" y="2569037"/>
            <a:ext cx="8534400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en-US" sz="2800" dirty="0">
              <a:solidFill>
                <a:schemeClr val="bg1"/>
              </a:solidFill>
              <a:cs typeface="Arial" charset="0"/>
            </a:endParaRPr>
          </a:p>
          <a:p>
            <a:pPr algn="just">
              <a:defRPr/>
            </a:pPr>
            <a:endParaRPr lang="en-US" sz="2800" dirty="0">
              <a:solidFill>
                <a:schemeClr val="bg1"/>
              </a:solidFill>
              <a:cs typeface="Arial" charset="0"/>
            </a:endParaRPr>
          </a:p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cs typeface="Arial" charset="0"/>
              </a:rPr>
              <a:t>			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>= [3.5 + ½.5</a:t>
            </a:r>
            <a:r>
              <a:rPr lang="en-US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>] - [3.2 + ½.2</a:t>
            </a:r>
            <a:r>
              <a:rPr lang="en-US" sz="2400" baseline="30000" dirty="0">
                <a:solidFill>
                  <a:schemeClr val="bg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cs typeface="Arial" charset="0"/>
              </a:rPr>
              <a:t>]</a:t>
            </a:r>
          </a:p>
          <a:p>
            <a:pPr algn="just">
              <a:defRPr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			= 19,5 J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329" y="2738680"/>
            <a:ext cx="1721756" cy="106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530" y="3850160"/>
            <a:ext cx="2193927" cy="177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28263-1B4E-44CE-ACED-3D59B1A9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0" y="72570"/>
            <a:ext cx="12192000" cy="831822"/>
          </a:xfrm>
        </p:spPr>
        <p:txBody>
          <a:bodyPr>
            <a:normAutofit/>
          </a:bodyPr>
          <a:lstStyle/>
          <a:p>
            <a:r>
              <a:rPr lang="en-US" sz="3200" dirty="0"/>
              <a:t> Example 3</a:t>
            </a:r>
            <a:endParaRPr lang="id-ID" sz="3200" dirty="0"/>
          </a:p>
        </p:txBody>
      </p:sp>
      <p:sp>
        <p:nvSpPr>
          <p:cNvPr id="8" name="Rectangle 7"/>
          <p:cNvSpPr/>
          <p:nvPr/>
        </p:nvSpPr>
        <p:spPr>
          <a:xfrm>
            <a:off x="7260" y="957944"/>
            <a:ext cx="12192000" cy="58855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560" y="1065969"/>
            <a:ext cx="11045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</a:rPr>
              <a:t>A 0.075 kg arrow is fired horizontally.  The bowstring exerts a force on the arrow over a distance of 1.2 m.  The arrow leaves the bow at 40 m/s. What average force does the bow apply to arrow?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1208" y="2699670"/>
            <a:ext cx="8679535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= </a:t>
            </a:r>
            <a:r>
              <a:rPr lang="en-US" sz="2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800" baseline="-25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− </a:t>
            </a:r>
            <a:r>
              <a:rPr lang="en-US" sz="28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</a:t>
            </a:r>
            <a:r>
              <a:rPr lang="en-US" sz="2800" baseline="-25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sz="2800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= ½ (0.075 𝑘𝑔) (40 𝑚/𝑠)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− ½ (0.075 𝑘𝑔) (0 𝑚/𝑠)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= 60 J</a:t>
            </a:r>
          </a:p>
          <a:p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= F d</a:t>
            </a: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 J = F (1.2 𝑚)</a:t>
            </a: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 = 50 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74311" y="3663256"/>
            <a:ext cx="2052161" cy="29527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1B0B40-0793-40C2-A18D-8C9E8A28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766</TotalTime>
  <Words>513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Bahnschrift SemiCondensed</vt:lpstr>
      <vt:lpstr>Calibri</vt:lpstr>
      <vt:lpstr>Hind</vt:lpstr>
      <vt:lpstr>Poppins Light</vt:lpstr>
      <vt:lpstr>Wingdings</vt:lpstr>
      <vt:lpstr>ZDYFXM+ArialMT</vt:lpstr>
      <vt:lpstr>1_Office Theme</vt:lpstr>
      <vt:lpstr>WORK / ENERGY</vt:lpstr>
      <vt:lpstr>Work Done by a Force</vt:lpstr>
      <vt:lpstr>PowerPoint Presentation</vt:lpstr>
      <vt:lpstr>Work/Energy Concepts</vt:lpstr>
      <vt:lpstr>Kinetic Energy</vt:lpstr>
      <vt:lpstr> Example 1</vt:lpstr>
      <vt:lpstr> Example 2</vt:lpstr>
      <vt:lpstr> 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89</cp:revision>
  <dcterms:created xsi:type="dcterms:W3CDTF">2018-07-26T02:16:45Z</dcterms:created>
  <dcterms:modified xsi:type="dcterms:W3CDTF">2020-10-29T01:13:51Z</dcterms:modified>
</cp:coreProperties>
</file>