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310" r:id="rId3"/>
    <p:sldId id="307" r:id="rId4"/>
    <p:sldId id="305" r:id="rId5"/>
    <p:sldId id="308" r:id="rId6"/>
    <p:sldId id="325" r:id="rId7"/>
    <p:sldId id="313" r:id="rId8"/>
    <p:sldId id="309" r:id="rId9"/>
    <p:sldId id="319" r:id="rId10"/>
    <p:sldId id="317" r:id="rId11"/>
    <p:sldId id="321" r:id="rId12"/>
    <p:sldId id="322" r:id="rId13"/>
    <p:sldId id="32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75ADE-4FA7-440B-AB03-ABC9365C807C}" type="datetimeFigureOut">
              <a:rPr lang="en-US" smtClean="0"/>
              <a:pPr/>
              <a:t>14-Nov-20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BD967-0D71-4175-BDD7-19DF0072DA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68A2D9-3E98-4F63-BE45-A2D1D8299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5BC03-D7A2-4D4D-99E5-47B2082BF3B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7685A53-BF84-4EDA-880C-68B72D6386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8A25B0B-891D-429F-94D2-68E331FD4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85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itchFamily="34" charset="-128"/>
              </a:rPr>
              <a:t>This initial portion on springs should be considered a review from the Hooke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law lesson in an earlier chapter on forces and Newton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laws. Students should have prior exposure to the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equilibrium length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or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free length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for a spring from an earlier chapter on force and Newton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laws.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CCC5E5-00CB-45F6-84C2-F6EC4DF32249}" type="slidenum">
              <a:rPr lang="en-US" altLang="en-US">
                <a:latin typeface="Arial" charset="0"/>
              </a:rPr>
              <a:pPr/>
              <a:t>8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63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DA374-A430-4953-8AF6-70273F0B7D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6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6BBA-640D-427A-ADFB-FA9C26701D44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CB61-1C0A-4BC5-BEC6-575D3E3A3A11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051E-9B58-4141-927B-4BD7CF444F06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2425-91CF-4117-87DD-F68E3AE3F97B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F93D-DE33-4C8C-BF63-157E003F6B2D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2090-A27D-4302-86EC-6CCC7CF1F0FB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2850-367C-484A-8B19-5E1125A1E35D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0535-1C1E-42BB-B9B1-1DF353F5E54B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D128-E787-4B33-98B8-646906A8373C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08DE-18FB-44EA-96AE-3F69121300C4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F2E8-A9E3-4B88-BEE4-111CF99843DE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7AC-FF31-4C34-9BA2-1C9D33E07938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FEEC-86CA-4A90-AE9C-214FC7ADF7F9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2E63-4177-4A7D-B5E6-AFBB02867849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4CC-DD69-4ECF-B43F-705364886F24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3C60-9CBC-4E58-AB5C-1EE9B9B65655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8C6F-ECE7-4C1E-88C2-A937C0B75F34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857D-6640-42EE-ACD3-E92AABEE7097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77E6A82-0ED8-4E6B-9C92-E7E0ED0E6D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903A119-FB31-4A4C-86D1-31B780414D9C}" type="datetime1">
              <a:rPr lang="en-US" altLang="en-US" smtClean="0"/>
              <a:t>14-Nov-20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65959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51ABB-E1CA-4643-A211-759BD391207D}" type="datetime1">
              <a:rPr lang="en-US" altLang="en-US" smtClean="0"/>
              <a:t>14-Nov-20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BDCF-D26C-40E5-932E-BCAFD76238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5674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84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447800"/>
            <a:ext cx="53848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48100"/>
            <a:ext cx="53848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DD9BC-6C0A-4FA8-BCAF-8A4A67052BCA}" type="datetime1">
              <a:rPr lang="en-US" altLang="zh-CN" smtClean="0"/>
              <a:t>14-Nov-20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0139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261-4968-455F-BB54-F9980A15C595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FC13-A6C9-43C1-BB75-1029879E84F2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C13F-EB58-4E33-BC08-BDDD5A3B9128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47727-3557-424B-A332-03454A62C7B7}" type="datetime1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5" r:id="rId44"/>
    <p:sldLayoutId id="2147483706" r:id="rId4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.png"/><Relationship Id="rId5" Type="http://schemas.openxmlformats.org/officeDocument/2006/relationships/image" Target="../media/image6.w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-6288"/>
            <a:ext cx="12192000" cy="68642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1364356" y="2705101"/>
            <a:ext cx="9492342" cy="1447799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dirty="0"/>
              <a:t>Potential </a:t>
            </a:r>
            <a:r>
              <a:rPr lang="en-US"/>
              <a:t>Energy I</a:t>
            </a:r>
            <a:endParaRPr lang="id-ID" dirty="0"/>
          </a:p>
        </p:txBody>
      </p:sp>
      <p:sp>
        <p:nvSpPr>
          <p:cNvPr id="46" name="Rectangle 45"/>
          <p:cNvSpPr/>
          <p:nvPr/>
        </p:nvSpPr>
        <p:spPr>
          <a:xfrm>
            <a:off x="986980" y="2654300"/>
            <a:ext cx="10247086" cy="1549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4244376" y="3949520"/>
            <a:ext cx="4288218" cy="54628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prstClr val="white"/>
                </a:solidFill>
                <a:latin typeface="Bahnschrift SemiCondensed" panose="020B0502040204020203" pitchFamily="34" charset="0"/>
              </a:rPr>
              <a:t>FISIKA DASAR 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Condensed" panose="020B0502040204020203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979" y="-73937"/>
            <a:ext cx="2096679" cy="1572509"/>
          </a:xfrm>
          <a:prstGeom prst="rect">
            <a:avLst/>
          </a:prstGeom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50BCC871-7EE8-46ED-AC37-EFB575BAA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42846"/>
            <a:ext cx="472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alibri" panose="020F0502020204030204" pitchFamily="34" charset="0"/>
              </a:rPr>
              <a:t>Adopted from MIT Course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0AC79-5F1D-4B8A-83F0-BDE983C2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z="2000" b="1" smtClean="0">
                <a:solidFill>
                  <a:schemeClr val="tx1"/>
                </a:solidFill>
              </a:rPr>
              <a:pPr/>
              <a:t>1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2EF9B0-08B1-4019-B031-644C7A54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BDCF-D26C-40E5-932E-BCAFD762387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362546E-AC80-40F1-ABF3-BC7EA9FBF0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330" y="5925192"/>
            <a:ext cx="1225357" cy="919018"/>
          </a:xfrm>
          <a:prstGeom prst="rect">
            <a:avLst/>
          </a:prstGeom>
        </p:spPr>
      </p:pic>
      <p:sp>
        <p:nvSpPr>
          <p:cNvPr id="5" name="Text Box 8">
            <a:extLst>
              <a:ext uri="{FF2B5EF4-FFF2-40B4-BE49-F238E27FC236}">
                <a16:creationId xmlns:a16="http://schemas.microsoft.com/office/drawing/2014/main" id="{73167180-AA7E-46D8-88F2-6F33AF7CE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492726"/>
            <a:ext cx="2474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alibri" panose="020F0502020204030204" pitchFamily="34" charset="0"/>
              </a:rPr>
              <a:t>Adopted from MIT Course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E3CB031-63E4-4650-A0CD-B27AD2A16EAC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5366"/>
            <a:ext cx="5570806" cy="9144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Potential Energy in a Spring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E17C3-8D6B-417F-99EA-9C37E5F7C7C0}"/>
              </a:ext>
            </a:extLst>
          </p:cNvPr>
          <p:cNvSpPr/>
          <p:nvPr/>
        </p:nvSpPr>
        <p:spPr>
          <a:xfrm>
            <a:off x="299673" y="4071765"/>
            <a:ext cx="10433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宋体" pitchFamily="2" charset="-122"/>
              </a:rPr>
              <a:t>Elastic Potential Energy:		</a:t>
            </a:r>
            <a:r>
              <a:rPr lang="en-US" altLang="zh-CN" sz="3200" b="1" dirty="0">
                <a:solidFill>
                  <a:srgbClr val="FF0000"/>
                </a:solidFill>
                <a:ea typeface="宋体" pitchFamily="2" charset="-122"/>
              </a:rPr>
              <a:t>PE = ½ k x</a:t>
            </a:r>
            <a:r>
              <a:rPr lang="en-US" altLang="zh-CN" sz="3200" b="1" baseline="30000" dirty="0">
                <a:solidFill>
                  <a:srgbClr val="FF0000"/>
                </a:solidFill>
                <a:ea typeface="宋体" pitchFamily="2" charset="-122"/>
              </a:rPr>
              <a:t>2</a:t>
            </a:r>
          </a:p>
          <a:p>
            <a:pPr marL="0" lvl="1" algn="just"/>
            <a:endParaRPr lang="en-US" altLang="zh-CN" sz="3200" dirty="0">
              <a:ea typeface="宋体" pitchFamily="2" charset="-122"/>
            </a:endParaRP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宋体" pitchFamily="2" charset="-122"/>
              </a:rPr>
              <a:t>Work done by the spring:	</a:t>
            </a:r>
            <a:r>
              <a:rPr lang="en-US" sz="3200" b="1" dirty="0">
                <a:solidFill>
                  <a:srgbClr val="FF0000"/>
                </a:solidFill>
                <a:ea typeface="宋体" pitchFamily="2" charset="-122"/>
              </a:rPr>
              <a:t>W = 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宋体" pitchFamily="2" charset="-122"/>
                <a:cs typeface="Times New Roman"/>
              </a:rPr>
              <a:t>∆PE = 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宋体" pitchFamily="2" charset="-122"/>
                <a:cs typeface="Times New Roman"/>
              </a:rPr>
              <a:t>PE</a:t>
            </a:r>
            <a:r>
              <a:rPr lang="en-US" sz="3200" b="1" baseline="-25000" dirty="0" err="1">
                <a:solidFill>
                  <a:srgbClr val="FF0000"/>
                </a:solidFill>
                <a:latin typeface="Times New Roman"/>
                <a:ea typeface="宋体" pitchFamily="2" charset="-122"/>
                <a:cs typeface="Times New Roman"/>
              </a:rPr>
              <a:t>f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宋体" pitchFamily="2" charset="-122"/>
                <a:cs typeface="Times New Roman"/>
              </a:rPr>
              <a:t> - 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宋体" pitchFamily="2" charset="-122"/>
                <a:cs typeface="Times New Roman"/>
              </a:rPr>
              <a:t>PE</a:t>
            </a:r>
            <a:r>
              <a:rPr lang="en-US" sz="3200" b="1" baseline="-25000" dirty="0" err="1">
                <a:solidFill>
                  <a:srgbClr val="FF0000"/>
                </a:solidFill>
                <a:latin typeface="Times New Roman"/>
                <a:ea typeface="宋体" pitchFamily="2" charset="-122"/>
                <a:cs typeface="Times New Roman"/>
              </a:rPr>
              <a:t>i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4F76F3-7EEE-4464-AF7F-40D7CB82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418" y="909034"/>
            <a:ext cx="5570806" cy="26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1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0" y="72570"/>
            <a:ext cx="12192000" cy="831822"/>
          </a:xfrm>
        </p:spPr>
        <p:txBody>
          <a:bodyPr>
            <a:normAutofit/>
          </a:bodyPr>
          <a:lstStyle/>
          <a:p>
            <a:r>
              <a:rPr lang="en-US" sz="3200" dirty="0"/>
              <a:t> Example 1</a:t>
            </a:r>
            <a:endParaRPr lang="id-ID" sz="3200" dirty="0"/>
          </a:p>
        </p:txBody>
      </p:sp>
      <p:sp>
        <p:nvSpPr>
          <p:cNvPr id="8" name="Rectangle 7"/>
          <p:cNvSpPr/>
          <p:nvPr/>
        </p:nvSpPr>
        <p:spPr>
          <a:xfrm>
            <a:off x="7260" y="972458"/>
            <a:ext cx="12192000" cy="58855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4734" y="1094282"/>
            <a:ext cx="115574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en-US" sz="2800" dirty="0">
                <a:solidFill>
                  <a:schemeClr val="bg1"/>
                </a:solidFill>
                <a:sym typeface="Symbol" pitchFamily="18" charset="2"/>
              </a:rPr>
              <a:t>A force vs displacement plot for a spring is shown. Find the value of the spring constant, and find the spring force if the displacement is -65 mm.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9677" y="2232625"/>
            <a:ext cx="3727711" cy="265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79751" y="2128535"/>
            <a:ext cx="7385154" cy="437658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Solution</a:t>
            </a:r>
          </a:p>
          <a:p>
            <a:pPr>
              <a:spcBef>
                <a:spcPct val="20000"/>
              </a:spcBef>
              <a:defRPr/>
            </a:pPr>
            <a:r>
              <a:rPr lang="en-US" altLang="en-US" sz="2400" dirty="0">
                <a:solidFill>
                  <a:schemeClr val="bg1"/>
                </a:solidFill>
                <a:cs typeface="Courier New" pitchFamily="49" charset="0"/>
              </a:rPr>
              <a:t>Pick any convenient point. For this point F = -15 N and s = 30 mm         </a:t>
            </a:r>
          </a:p>
          <a:p>
            <a:pPr>
              <a:spcBef>
                <a:spcPct val="20000"/>
              </a:spcBef>
              <a:defRPr/>
            </a:pPr>
            <a:r>
              <a:rPr lang="en-US" altLang="en-US" sz="2400" dirty="0">
                <a:solidFill>
                  <a:schemeClr val="bg1"/>
                </a:solidFill>
                <a:cs typeface="Courier New" pitchFamily="49" charset="0"/>
              </a:rPr>
              <a:t>	F = </a:t>
            </a:r>
            <a:r>
              <a:rPr lang="en-US" altLang="en-US" sz="2400" dirty="0">
                <a:solidFill>
                  <a:schemeClr val="bg1"/>
                </a:solidFill>
                <a:cs typeface="Courier New" pitchFamily="49" charset="0"/>
                <a:sym typeface="Symbol" pitchFamily="18" charset="2"/>
              </a:rPr>
              <a:t>-k s </a:t>
            </a:r>
          </a:p>
          <a:p>
            <a:pPr>
              <a:spcBef>
                <a:spcPct val="20000"/>
              </a:spcBef>
              <a:defRPr/>
            </a:pPr>
            <a:r>
              <a:rPr lang="en-US" altLang="en-US" sz="2400" dirty="0">
                <a:solidFill>
                  <a:schemeClr val="bg1"/>
                </a:solidFill>
                <a:cs typeface="Courier New" pitchFamily="49" charset="0"/>
                <a:sym typeface="Symbol" pitchFamily="18" charset="2"/>
              </a:rPr>
              <a:t>	-15 = -k (0.03) </a:t>
            </a:r>
          </a:p>
          <a:p>
            <a:pPr>
              <a:spcBef>
                <a:spcPct val="20000"/>
              </a:spcBef>
              <a:defRPr/>
            </a:pPr>
            <a:r>
              <a:rPr lang="en-US" altLang="en-US" sz="2400" dirty="0">
                <a:solidFill>
                  <a:schemeClr val="bg1"/>
                </a:solidFill>
                <a:cs typeface="Courier New" pitchFamily="49" charset="0"/>
                <a:sym typeface="Symbol" pitchFamily="18" charset="2"/>
              </a:rPr>
              <a:t>	k = 500 N</a:t>
            </a:r>
            <a:r>
              <a:rPr lang="en-US" altLang="en-US" sz="2400" baseline="-25000" dirty="0">
                <a:solidFill>
                  <a:schemeClr val="bg1"/>
                </a:solidFill>
                <a:cs typeface="Courier New" pitchFamily="49" charset="0"/>
                <a:sym typeface="Symbol" pitchFamily="18" charset="2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cs typeface="Courier New" pitchFamily="49" charset="0"/>
                <a:sym typeface="Symbol" pitchFamily="18" charset="2"/>
              </a:rPr>
              <a:t>m</a:t>
            </a:r>
            <a:r>
              <a:rPr lang="en-US" altLang="en-US" sz="2400" baseline="30000" dirty="0">
                <a:solidFill>
                  <a:schemeClr val="bg1"/>
                </a:solidFill>
                <a:cs typeface="Courier New" pitchFamily="49" charset="0"/>
                <a:sym typeface="Symbol" pitchFamily="18" charset="2"/>
              </a:rPr>
              <a:t>-1</a:t>
            </a:r>
            <a:endParaRPr lang="en-US" altLang="en-US" sz="2400" dirty="0">
              <a:solidFill>
                <a:schemeClr val="bg1"/>
              </a:solidFill>
              <a:cs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endParaRPr lang="en-US" altLang="en-US" sz="2400" dirty="0">
              <a:solidFill>
                <a:schemeClr val="bg1"/>
              </a:solidFill>
              <a:cs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en-US" sz="2400" dirty="0">
                <a:solidFill>
                  <a:schemeClr val="bg1"/>
                </a:solidFill>
                <a:cs typeface="Courier New" pitchFamily="49" charset="0"/>
              </a:rPr>
              <a:t>F = </a:t>
            </a:r>
            <a:r>
              <a:rPr lang="en-US" altLang="en-US" sz="2400" dirty="0">
                <a:solidFill>
                  <a:schemeClr val="bg1"/>
                </a:solidFill>
                <a:cs typeface="Courier New" pitchFamily="49" charset="0"/>
                <a:sym typeface="Symbol" pitchFamily="18" charset="2"/>
              </a:rPr>
              <a:t>-k s </a:t>
            </a:r>
          </a:p>
          <a:p>
            <a:pPr>
              <a:spcBef>
                <a:spcPct val="20000"/>
              </a:spcBef>
              <a:defRPr/>
            </a:pPr>
            <a:r>
              <a:rPr lang="en-US" altLang="en-US" sz="2400" dirty="0">
                <a:solidFill>
                  <a:schemeClr val="bg1"/>
                </a:solidFill>
                <a:cs typeface="Courier New" pitchFamily="49" charset="0"/>
                <a:sym typeface="Symbol" pitchFamily="18" charset="2"/>
              </a:rPr>
              <a:t>   = -(500) (-6510</a:t>
            </a:r>
            <a:r>
              <a:rPr lang="en-US" altLang="en-US" sz="2400" baseline="30000" dirty="0">
                <a:solidFill>
                  <a:schemeClr val="bg1"/>
                </a:solidFill>
                <a:cs typeface="Courier New" pitchFamily="49" charset="0"/>
                <a:sym typeface="Symbol" pitchFamily="18" charset="2"/>
              </a:rPr>
              <a:t>-3</a:t>
            </a:r>
            <a:r>
              <a:rPr lang="en-US" altLang="en-US" sz="2400" dirty="0">
                <a:solidFill>
                  <a:schemeClr val="bg1"/>
                </a:solidFill>
                <a:cs typeface="Courier New" pitchFamily="49" charset="0"/>
                <a:sym typeface="Symbol" pitchFamily="18" charset="2"/>
              </a:rPr>
              <a:t>) </a:t>
            </a:r>
          </a:p>
          <a:p>
            <a:pPr>
              <a:spcBef>
                <a:spcPct val="20000"/>
              </a:spcBef>
              <a:defRPr/>
            </a:pPr>
            <a:r>
              <a:rPr lang="en-US" altLang="en-US" sz="2400" dirty="0">
                <a:solidFill>
                  <a:schemeClr val="bg1"/>
                </a:solidFill>
                <a:cs typeface="Courier New" pitchFamily="49" charset="0"/>
                <a:sym typeface="Symbol" pitchFamily="18" charset="2"/>
              </a:rPr>
              <a:t>   = 32.5 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3DDA6-F112-47C7-85E6-72DB3D31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14" descr="Graphic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657" y="2552748"/>
            <a:ext cx="3792503" cy="3285680"/>
          </a:xfrm>
          <a:prstGeom prst="rect">
            <a:avLst/>
          </a:prstGeom>
          <a:noFill/>
        </p:spPr>
      </p:pic>
      <p:sp>
        <p:nvSpPr>
          <p:cNvPr id="31" name="Title 6"/>
          <p:cNvSpPr txBox="1">
            <a:spLocks/>
          </p:cNvSpPr>
          <p:nvPr/>
        </p:nvSpPr>
        <p:spPr>
          <a:xfrm>
            <a:off x="-14990" y="12610"/>
            <a:ext cx="12206990" cy="106668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Example 2</a:t>
            </a:r>
            <a:endParaRPr kumimoji="0" lang="id-ID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1848" y="1241788"/>
            <a:ext cx="872655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graph represents the force-compression graph of an ideal spring. Determine the spring constant and calculate potential energy of an object that collides with this spring and compresses it a distance of 0.6 m. 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73775" y="3103528"/>
            <a:ext cx="5883641" cy="317009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Solution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The spring constant (k) is 100 N/m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Arial Black" pitchFamily="34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Arial Black" pitchFamily="34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Arial Black" pitchFamily="34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Arial Black" pitchFamily="34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4260" y="4202945"/>
            <a:ext cx="27908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1840" y="5341495"/>
            <a:ext cx="411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0DEF0-07E7-4DEF-8E01-16830152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095946-C7A8-4D68-A828-F4F730C7F344}"/>
              </a:ext>
            </a:extLst>
          </p:cNvPr>
          <p:cNvSpPr/>
          <p:nvPr/>
        </p:nvSpPr>
        <p:spPr>
          <a:xfrm>
            <a:off x="2940147" y="3251550"/>
            <a:ext cx="126609" cy="128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0" y="72570"/>
            <a:ext cx="12192000" cy="831822"/>
          </a:xfrm>
        </p:spPr>
        <p:txBody>
          <a:bodyPr>
            <a:normAutofit/>
          </a:bodyPr>
          <a:lstStyle/>
          <a:p>
            <a:r>
              <a:rPr lang="en-US" sz="3200" dirty="0"/>
              <a:t> Example 3</a:t>
            </a:r>
            <a:endParaRPr lang="id-ID" sz="3200" dirty="0"/>
          </a:p>
        </p:txBody>
      </p:sp>
      <p:sp>
        <p:nvSpPr>
          <p:cNvPr id="8" name="Rectangle 7"/>
          <p:cNvSpPr/>
          <p:nvPr/>
        </p:nvSpPr>
        <p:spPr>
          <a:xfrm>
            <a:off x="7260" y="972458"/>
            <a:ext cx="12192000" cy="58855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81000" y="1030828"/>
            <a:ext cx="663439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A block of unknown mass moves at 2 m/s towards a horizontal spring whose spring constant is 1000 N/m. </a:t>
            </a:r>
            <a:r>
              <a:rPr lang="en-US" sz="2000" dirty="0">
                <a:solidFill>
                  <a:schemeClr val="bg2"/>
                </a:solidFill>
                <a:latin typeface="Arial Black" pitchFamily="34" charset="0"/>
                <a:cs typeface="Times New Roman" pitchFamily="18" charset="0"/>
              </a:rPr>
              <a:t>If the spring is compressed a maximum distance of 0.4 m, what is the mass of the block?</a:t>
            </a:r>
            <a:r>
              <a:rPr lang="en-US" sz="2000" dirty="0">
                <a:solidFill>
                  <a:schemeClr val="bg2"/>
                </a:solidFill>
                <a:latin typeface="Arial Black" pitchFamily="34" charset="0"/>
              </a:rPr>
              <a:t>    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56123" y="2947124"/>
            <a:ext cx="10022002" cy="3447098"/>
          </a:xfrm>
          <a:prstGeom prst="rect">
            <a:avLst/>
          </a:prstGeom>
          <a:solidFill>
            <a:schemeClr val="tx2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  <a:latin typeface="Arial Black" pitchFamily="34" charset="0"/>
              </a:rPr>
              <a:t>Solution</a:t>
            </a:r>
          </a:p>
          <a:p>
            <a:pPr algn="just"/>
            <a:endParaRPr lang="en-US" sz="2800" dirty="0">
              <a:solidFill>
                <a:srgbClr val="FF0000"/>
              </a:solidFill>
              <a:latin typeface="Arial Black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Since there is no mention of friction, we assume system is frictionless.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At maximum compression, PE = initial KE of mass</a:t>
            </a:r>
          </a:p>
          <a:p>
            <a:pPr algn="just"/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  <a:p>
            <a:pPr algn="just"/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  <a:p>
            <a:pPr algn="just"/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  <a:p>
            <a:pPr algn="just"/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  <a:p>
            <a:pPr algn="just"/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  <a:p>
            <a:pPr algn="just"/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  <a:p>
            <a:pPr algn="just"/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5102" y="1136490"/>
            <a:ext cx="4524610" cy="142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244" y="4548975"/>
            <a:ext cx="3986451" cy="87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1705" y="5414011"/>
            <a:ext cx="4961744" cy="88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641A08-A9A5-4F3D-B2B7-A962D24E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8C5EF56F-0803-40AB-8008-D149D81C7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1562" y="2"/>
            <a:ext cx="7648875" cy="837567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altLang="en-US" sz="2800" b="1" dirty="0">
                <a:solidFill>
                  <a:schemeClr val="tx1"/>
                </a:solidFill>
                <a:latin typeface="Castellar" panose="020A0402060406010301" pitchFamily="18" charset="0"/>
              </a:rPr>
              <a:t>two “</a:t>
            </a:r>
            <a:r>
              <a:rPr lang="en-US" altLang="en-US" sz="2800" b="1" u="sng" dirty="0">
                <a:solidFill>
                  <a:schemeClr val="tx1"/>
                </a:solidFill>
                <a:latin typeface="Castellar" panose="020A0402060406010301" pitchFamily="18" charset="0"/>
              </a:rPr>
              <a:t>types</a:t>
            </a:r>
            <a:r>
              <a:rPr lang="en-US" altLang="en-US" sz="2800" b="1" dirty="0">
                <a:solidFill>
                  <a:schemeClr val="tx1"/>
                </a:solidFill>
                <a:latin typeface="Castellar" panose="020A0402060406010301" pitchFamily="18" charset="0"/>
              </a:rPr>
              <a:t>” of Potential energy:</a:t>
            </a:r>
          </a:p>
        </p:txBody>
      </p:sp>
      <p:sp>
        <p:nvSpPr>
          <p:cNvPr id="28" name="Text Box 15">
            <a:extLst>
              <a:ext uri="{FF2B5EF4-FFF2-40B4-BE49-F238E27FC236}">
                <a16:creationId xmlns:a16="http://schemas.microsoft.com/office/drawing/2014/main" id="{22F9E01D-5743-4046-A21A-BD0269E90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8" y="3480149"/>
            <a:ext cx="11215904" cy="95410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b="1" dirty="0"/>
              <a:t>Elastic Energy </a:t>
            </a:r>
            <a:r>
              <a:rPr lang="en-US" altLang="en-US" sz="2800" dirty="0">
                <a:solidFill>
                  <a:schemeClr val="bg1"/>
                </a:solidFill>
              </a:rPr>
              <a:t>is caused by changing the shape of an object (stretching, bending, pulling, squishing)</a:t>
            </a:r>
          </a:p>
        </p:txBody>
      </p:sp>
      <p:sp>
        <p:nvSpPr>
          <p:cNvPr id="31" name="Text Box 19">
            <a:extLst>
              <a:ext uri="{FF2B5EF4-FFF2-40B4-BE49-F238E27FC236}">
                <a16:creationId xmlns:a16="http://schemas.microsoft.com/office/drawing/2014/main" id="{F87A5C2E-0A08-4569-9745-535151DEC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8" y="1827528"/>
            <a:ext cx="11215904" cy="95410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800" b="1" dirty="0"/>
              <a:t>Gravitational Energy</a:t>
            </a:r>
            <a:r>
              <a:rPr lang="en-US" altLang="en-US" sz="2800" dirty="0">
                <a:solidFill>
                  <a:schemeClr val="bg1"/>
                </a:solidFill>
              </a:rPr>
              <a:t> is caused by the force of gravity pulling down on an object while the object is being held up!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6E2CB857-BFE2-4E27-96C3-FC2B4B9617B6}"/>
              </a:ext>
            </a:extLst>
          </p:cNvPr>
          <p:cNvSpPr txBox="1">
            <a:spLocks/>
          </p:cNvSpPr>
          <p:nvPr/>
        </p:nvSpPr>
        <p:spPr>
          <a:xfrm>
            <a:off x="8610600" y="64970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2000" b="1" smtClean="0">
                <a:solidFill>
                  <a:schemeClr val="tx1"/>
                </a:solidFill>
              </a:rPr>
              <a:pPr/>
              <a:t>2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03D334E-253B-46F4-92EF-FAE87B17C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330" y="5925192"/>
            <a:ext cx="1225357" cy="919018"/>
          </a:xfrm>
          <a:prstGeom prst="rect">
            <a:avLst/>
          </a:prstGeom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B6D6A55A-A2B5-45D9-BA97-44694DCB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492726"/>
            <a:ext cx="2474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alibri" panose="020F0502020204030204" pitchFamily="34" charset="0"/>
              </a:rPr>
              <a:t>Adopted from MIT Course</a:t>
            </a:r>
          </a:p>
        </p:txBody>
      </p:sp>
    </p:spTree>
    <p:extLst>
      <p:ext uri="{BB962C8B-B14F-4D97-AF65-F5344CB8AC3E}">
        <p14:creationId xmlns:p14="http://schemas.microsoft.com/office/powerpoint/2010/main" val="41490033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" name="Title 32"/>
          <p:cNvSpPr txBox="1">
            <a:spLocks/>
          </p:cNvSpPr>
          <p:nvPr/>
        </p:nvSpPr>
        <p:spPr>
          <a:xfrm>
            <a:off x="322984" y="1521010"/>
            <a:ext cx="11546032" cy="4246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465138" marR="0" lvl="0" indent="-465138" algn="just" defTabSz="914400" rtl="0" eaLnBrk="1" fontAlgn="auto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sz="2600" dirty="0">
                <a:solidFill>
                  <a:schemeClr val="tx1"/>
                </a:solidFill>
                <a:ea typeface="+mj-ea"/>
                <a:cs typeface="+mj-cs"/>
                <a:sym typeface="Wingdings" pitchFamily="2" charset="2"/>
              </a:rPr>
              <a:t>In general, this is another form of real energy</a:t>
            </a:r>
            <a:r>
              <a:rPr lang="en-US" sz="2600" dirty="0">
                <a:solidFill>
                  <a:schemeClr val="tx1"/>
                </a:solidFill>
                <a:ea typeface="+mj-ea"/>
                <a:cs typeface="+mj-cs"/>
                <a:sym typeface="Wingdings" pitchFamily="2" charset="2"/>
              </a:rPr>
              <a:t>.</a:t>
            </a:r>
          </a:p>
          <a:p>
            <a:pPr marL="465138" indent="-4651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Potential energy is associated with the position of the object.</a:t>
            </a:r>
            <a:endParaRPr lang="en-US" altLang="zh-CN" sz="2600" dirty="0">
              <a:ea typeface="宋体" pitchFamily="2" charset="-122"/>
            </a:endParaRPr>
          </a:p>
          <a:p>
            <a:pPr marL="465138" indent="-46513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Since the force of gravity is down. We only worry about the vertical distance.</a:t>
            </a:r>
          </a:p>
          <a:p>
            <a:pPr marL="465138" indent="-46513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Potential Energy is not absolute. It is a vertical difference.</a:t>
            </a:r>
          </a:p>
          <a:p>
            <a:pPr marL="465138" indent="-46513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The path the object takes doesn’t matter, just the endpoint and </a:t>
            </a:r>
            <a:r>
              <a:rPr lang="en-US" sz="2600" dirty="0" err="1"/>
              <a:t>startpoint</a:t>
            </a:r>
            <a:r>
              <a:rPr lang="en-US" sz="2600" dirty="0"/>
              <a:t> distance.</a:t>
            </a:r>
          </a:p>
          <a:p>
            <a:pPr marL="465138" indent="-46513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height is measured from any chosen point.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D64F16-8F63-4F63-B1AA-6C4CF3FED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57" y="9932"/>
            <a:ext cx="12125086" cy="981856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I. Gravitational Potential Energy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06B98B7-C754-4939-BCCC-E317DFFB9DA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2000" b="1" smtClean="0">
                <a:solidFill>
                  <a:schemeClr val="tx1"/>
                </a:solidFill>
              </a:rPr>
              <a:pPr/>
              <a:t>3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B1DF751-B9A8-47FF-8AB8-7112DBC57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330" y="5925192"/>
            <a:ext cx="1225357" cy="919018"/>
          </a:xfrm>
          <a:prstGeom prst="rect">
            <a:avLst/>
          </a:prstGeom>
        </p:spPr>
      </p:pic>
      <p:sp>
        <p:nvSpPr>
          <p:cNvPr id="9" name="Text Box 8">
            <a:extLst>
              <a:ext uri="{FF2B5EF4-FFF2-40B4-BE49-F238E27FC236}">
                <a16:creationId xmlns:a16="http://schemas.microsoft.com/office/drawing/2014/main" id="{C83313B1-0739-4688-9B91-FBFA7E233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492726"/>
            <a:ext cx="2474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alibri" panose="020F0502020204030204" pitchFamily="34" charset="0"/>
              </a:rPr>
              <a:t>Adopted from MIT Course</a:t>
            </a:r>
          </a:p>
        </p:txBody>
      </p:sp>
    </p:spTree>
    <p:extLst>
      <p:ext uri="{BB962C8B-B14F-4D97-AF65-F5344CB8AC3E}">
        <p14:creationId xmlns:p14="http://schemas.microsoft.com/office/powerpoint/2010/main" val="2721524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0941"/>
            <a:ext cx="12192000" cy="68642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31441-3BE1-4BB8-8FF3-257FAF2E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0941"/>
            <a:ext cx="9031458" cy="1108529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338138"/>
            <a:r>
              <a:rPr lang="en-US" sz="3200" dirty="0"/>
              <a:t>What does Potential Energy depend on and how does it affect potential energy?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D156-9129-4BC8-9A96-B8F0CCD7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1" y="2286057"/>
            <a:ext cx="11019692" cy="3130006"/>
          </a:xfrm>
        </p:spPr>
        <p:txBody>
          <a:bodyPr/>
          <a:lstStyle/>
          <a:p>
            <a:pPr algn="just"/>
            <a:r>
              <a:rPr lang="en-US" dirty="0"/>
              <a:t>Potential energy depends on both of mass and height.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Height – The higher the object, the more potential energy.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Mass – The greater the mass of the object, the more potential energy it has.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387A7D2-3F3D-4560-BE4A-F5879ED06CE5}"/>
              </a:ext>
            </a:extLst>
          </p:cNvPr>
          <p:cNvSpPr txBox="1">
            <a:spLocks/>
          </p:cNvSpPr>
          <p:nvPr/>
        </p:nvSpPr>
        <p:spPr>
          <a:xfrm>
            <a:off x="880520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2000" b="1" smtClean="0">
                <a:solidFill>
                  <a:schemeClr val="tx1"/>
                </a:solidFill>
              </a:rPr>
              <a:pPr/>
              <a:t>4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F176AE1-FB96-44AC-9FB1-FAF69AE780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330" y="5925192"/>
            <a:ext cx="1225357" cy="919018"/>
          </a:xfrm>
          <a:prstGeom prst="rect">
            <a:avLst/>
          </a:prstGeom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164B04BB-C901-4844-A0C0-B73E64BC7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492726"/>
            <a:ext cx="2474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alibri" panose="020F0502020204030204" pitchFamily="34" charset="0"/>
              </a:rPr>
              <a:t>Adopted from MIT Course</a:t>
            </a:r>
          </a:p>
        </p:txBody>
      </p:sp>
    </p:spTree>
    <p:extLst>
      <p:ext uri="{BB962C8B-B14F-4D97-AF65-F5344CB8AC3E}">
        <p14:creationId xmlns:p14="http://schemas.microsoft.com/office/powerpoint/2010/main" val="315541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822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067378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80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399" y="759054"/>
            <a:ext cx="1070065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Gravitational potential energy (PE)</a:t>
            </a:r>
            <a:r>
              <a:rPr lang="en-US" sz="3200" dirty="0"/>
              <a:t> is the energy stored in an object as a result of its height. </a:t>
            </a:r>
          </a:p>
          <a:p>
            <a:pPr marL="457200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PE can be calculated using weight, which is mass times gravity, and height. </a:t>
            </a:r>
          </a:p>
          <a:p>
            <a:pPr marL="457200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PE is given by the following equation, </a:t>
            </a:r>
          </a:p>
          <a:p>
            <a:pPr algn="ctr">
              <a:spcBef>
                <a:spcPct val="50000"/>
              </a:spcBef>
            </a:pPr>
            <a:r>
              <a:rPr lang="en-US" sz="4800" b="1" dirty="0">
                <a:solidFill>
                  <a:srgbClr val="FF0000"/>
                </a:solidFill>
              </a:rPr>
              <a:t>PE = m g h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8BB4753-C735-4869-BA99-1596B2A2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4730E37-5C16-466C-845D-4A4B342645F2}" type="slidenum">
              <a:rPr lang="en-US" sz="2000" b="1" smtClean="0">
                <a:solidFill>
                  <a:schemeClr val="tx1"/>
                </a:solidFill>
              </a:rPr>
              <a:pPr/>
              <a:t>5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B01D5CB-7273-4414-AE68-41BBDFF62B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330" y="5925192"/>
            <a:ext cx="1225357" cy="919018"/>
          </a:xfrm>
          <a:prstGeom prst="rect">
            <a:avLst/>
          </a:prstGeom>
        </p:spPr>
      </p:pic>
      <p:sp>
        <p:nvSpPr>
          <p:cNvPr id="13" name="Text Box 8">
            <a:extLst>
              <a:ext uri="{FF2B5EF4-FFF2-40B4-BE49-F238E27FC236}">
                <a16:creationId xmlns:a16="http://schemas.microsoft.com/office/drawing/2014/main" id="{3E38DDA5-47F8-4EC2-B612-F5E8748AA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492726"/>
            <a:ext cx="2474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alibri" panose="020F0502020204030204" pitchFamily="34" charset="0"/>
              </a:rPr>
              <a:t>Adopted from MIT Course</a:t>
            </a:r>
          </a:p>
        </p:txBody>
      </p:sp>
    </p:spTree>
    <p:extLst>
      <p:ext uri="{BB962C8B-B14F-4D97-AF65-F5344CB8AC3E}">
        <p14:creationId xmlns:p14="http://schemas.microsoft.com/office/powerpoint/2010/main" val="40714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6288"/>
            <a:ext cx="12192000" cy="68642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pic>
        <p:nvPicPr>
          <p:cNvPr id="98308" name="Picture 4" descr="MPj04090490000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562283"/>
            <a:ext cx="2032173" cy="2955888"/>
          </a:xfrm>
        </p:spPr>
      </p:pic>
      <p:sp>
        <p:nvSpPr>
          <p:cNvPr id="983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629383" y="3809394"/>
            <a:ext cx="2545556" cy="461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Books on a shelf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C0C8E507-B769-473A-B6D3-9E347A17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037" y="1202651"/>
            <a:ext cx="617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Water at the top of a waterfall</a:t>
            </a:r>
          </a:p>
        </p:txBody>
      </p:sp>
      <p:pic>
        <p:nvPicPr>
          <p:cNvPr id="13" name="Picture 14" descr="MCj02829340000[1]">
            <a:extLst>
              <a:ext uri="{FF2B5EF4-FFF2-40B4-BE49-F238E27FC236}">
                <a16:creationId xmlns:a16="http://schemas.microsoft.com/office/drawing/2014/main" id="{9BF2AEAD-1C33-4D3A-9BC6-8EF50D39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893949"/>
            <a:ext cx="1819275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8">
            <a:extLst>
              <a:ext uri="{FF2B5EF4-FFF2-40B4-BE49-F238E27FC236}">
                <a16:creationId xmlns:a16="http://schemas.microsoft.com/office/drawing/2014/main" id="{BC6BDB14-A8FC-46F2-B837-66DAEE28D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101" y="2247750"/>
            <a:ext cx="3532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Yo-Yo in held in your hand</a:t>
            </a:r>
          </a:p>
        </p:txBody>
      </p:sp>
      <p:pic>
        <p:nvPicPr>
          <p:cNvPr id="15" name="Picture 12" descr="MCj03054370000[1]">
            <a:extLst>
              <a:ext uri="{FF2B5EF4-FFF2-40B4-BE49-F238E27FC236}">
                <a16:creationId xmlns:a16="http://schemas.microsoft.com/office/drawing/2014/main" id="{F5597497-FA89-4A2C-95AE-874251A57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202" y="1870727"/>
            <a:ext cx="1328738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8ECA7-D51F-41D0-B664-490404F0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4"/>
            <a:ext cx="7572583" cy="607471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3200" dirty="0"/>
              <a:t>Examples of Gravitational Potential Energy</a:t>
            </a:r>
          </a:p>
        </p:txBody>
      </p:sp>
      <p:pic>
        <p:nvPicPr>
          <p:cNvPr id="18" name="Picture 4" descr="MCPE01537_0000[1]">
            <a:extLst>
              <a:ext uri="{FF2B5EF4-FFF2-40B4-BE49-F238E27FC236}">
                <a16:creationId xmlns:a16="http://schemas.microsoft.com/office/drawing/2014/main" id="{E325BCFC-B799-468F-91DF-AE6EDFE6D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3118750"/>
            <a:ext cx="1890713" cy="3468688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41A09183-3123-47AA-ACD8-7535BBF5B528}"/>
              </a:ext>
            </a:extLst>
          </p:cNvPr>
          <p:cNvSpPr txBox="1">
            <a:spLocks noChangeArrowheads="1"/>
          </p:cNvSpPr>
          <p:nvPr/>
        </p:nvSpPr>
        <p:spPr>
          <a:xfrm>
            <a:off x="8077376" y="4651075"/>
            <a:ext cx="4148138" cy="94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man and his cell phone are on a ledge outside a very tall building.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AB3E37E-555B-4A7A-8485-D7BEE50A95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4730E37-5C16-466C-845D-4A4B342645F2}" type="slidenum">
              <a:rPr lang="en-US" sz="2000" b="1" smtClean="0">
                <a:solidFill>
                  <a:schemeClr val="tx1"/>
                </a:solidFill>
              </a:rPr>
              <a:pPr algn="r"/>
              <a:t>6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93D6D8B9-4D10-4759-8B98-36C32BBA6F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330" y="5925192"/>
            <a:ext cx="1225357" cy="919018"/>
          </a:xfrm>
          <a:prstGeom prst="rect">
            <a:avLst/>
          </a:prstGeom>
        </p:spPr>
      </p:pic>
      <p:sp>
        <p:nvSpPr>
          <p:cNvPr id="17" name="Text Box 8">
            <a:extLst>
              <a:ext uri="{FF2B5EF4-FFF2-40B4-BE49-F238E27FC236}">
                <a16:creationId xmlns:a16="http://schemas.microsoft.com/office/drawing/2014/main" id="{A8685218-B867-4450-8804-4872538E1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492726"/>
            <a:ext cx="2474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alibri" panose="020F0502020204030204" pitchFamily="34" charset="0"/>
              </a:rPr>
              <a:t>Adopted from MIT Course</a:t>
            </a:r>
          </a:p>
        </p:txBody>
      </p:sp>
    </p:spTree>
    <p:extLst>
      <p:ext uri="{BB962C8B-B14F-4D97-AF65-F5344CB8AC3E}">
        <p14:creationId xmlns:p14="http://schemas.microsoft.com/office/powerpoint/2010/main" val="30511117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02" name="Picture 6" descr="MPj04016000000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752600"/>
            <a:ext cx="2692400" cy="4038600"/>
          </a:xfrm>
        </p:spPr>
      </p:pic>
      <p:sp>
        <p:nvSpPr>
          <p:cNvPr id="10650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391443" y="2501480"/>
            <a:ext cx="5715000" cy="2168769"/>
          </a:xfrm>
        </p:spPr>
        <p:txBody>
          <a:bodyPr/>
          <a:lstStyle/>
          <a:p>
            <a:r>
              <a:rPr lang="en-US" altLang="en-US" sz="2400" dirty="0"/>
              <a:t>Compressed, or squished, springs also have potential energy.</a:t>
            </a:r>
          </a:p>
          <a:p>
            <a:endParaRPr lang="en-US" altLang="en-US" sz="2400" dirty="0"/>
          </a:p>
          <a:p>
            <a:r>
              <a:rPr lang="en-US" altLang="en-US" sz="2400" dirty="0"/>
              <a:t>A spring has energy because work has been done to change its shape.</a:t>
            </a:r>
          </a:p>
          <a:p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5FDDE2-983A-48F3-BE16-3480003A1979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II. Elastic </a:t>
            </a:r>
            <a:r>
              <a:rPr lang="id-ID" sz="5400" dirty="0"/>
              <a:t>Potential Energy</a:t>
            </a:r>
            <a:endParaRPr lang="en-US" sz="5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CF9448-B7CA-46D8-BF2E-C00F493AE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E6A82-0ED8-4E6B-9C92-E7E0ED0E6D36}" type="slidenum">
              <a:rPr lang="en-US" altLang="en-US" sz="2000" b="1" smtClean="0">
                <a:solidFill>
                  <a:schemeClr val="tx1"/>
                </a:solidFill>
              </a:rPr>
              <a:pPr/>
              <a:t>7</a:t>
            </a:fld>
            <a:endParaRPr lang="en-US" alt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C6909D-0BC7-4DE4-BACE-FB669BBBF5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330" y="5925192"/>
            <a:ext cx="1225357" cy="919018"/>
          </a:xfrm>
          <a:prstGeom prst="rect">
            <a:avLst/>
          </a:prstGeom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id="{1F7FB28B-27BE-4D8A-A1FB-96025B24C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492726"/>
            <a:ext cx="2474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alibri" panose="020F0502020204030204" pitchFamily="34" charset="0"/>
              </a:rPr>
              <a:t>Adopted from MIT Course</a:t>
            </a:r>
          </a:p>
        </p:txBody>
      </p:sp>
    </p:spTree>
    <p:extLst>
      <p:ext uri="{BB962C8B-B14F-4D97-AF65-F5344CB8AC3E}">
        <p14:creationId xmlns:p14="http://schemas.microsoft.com/office/powerpoint/2010/main" val="12574180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927F3-7C4E-46CD-BCFF-12291EBF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BDCF-D26C-40E5-932E-BCAFD7623874}" type="slidenum">
              <a:rPr lang="en-US" altLang="en-US" sz="2000" b="1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E38AC51-825A-4519-86B9-56A6CFC3C6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330" y="5925192"/>
            <a:ext cx="1225357" cy="919018"/>
          </a:xfrm>
          <a:prstGeom prst="rect">
            <a:avLst/>
          </a:prstGeom>
        </p:spPr>
      </p:pic>
      <p:sp>
        <p:nvSpPr>
          <p:cNvPr id="5" name="Text Box 8">
            <a:extLst>
              <a:ext uri="{FF2B5EF4-FFF2-40B4-BE49-F238E27FC236}">
                <a16:creationId xmlns:a16="http://schemas.microsoft.com/office/drawing/2014/main" id="{DAE6C719-D36F-4F9E-BC43-788B82FAC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492726"/>
            <a:ext cx="2474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alibri" panose="020F0502020204030204" pitchFamily="34" charset="0"/>
              </a:rPr>
              <a:t>Adopted from MIT Course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87CFB-B51E-4284-ADB5-6F0B4386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76" y="1102056"/>
            <a:ext cx="2459490" cy="1884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18C48-DF17-4C0D-8A1C-A596ED039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241" y="1059856"/>
            <a:ext cx="4061702" cy="2566032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EF8F867B-DC36-4B3A-8A00-323DC2D5FE0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3158197" cy="9144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Spring Force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564E750-E432-4E51-9322-702558F29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5" y="4140767"/>
            <a:ext cx="1072075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the spring force (F</a:t>
            </a:r>
            <a:r>
              <a:rPr lang="en-US" sz="2400" baseline="-30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is plotted versus the elongation (x) of the spring, the resulting graph is a linear relation.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slope of the curve represents the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spring constant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while the area under the curve represents the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potential energy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stored in the spring.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CF70A3-FD6B-48DE-9ADC-83D1CBCEB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452" y="1102056"/>
            <a:ext cx="3287496" cy="2566032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50F048BD-C52F-4BF9-B35A-F93D29763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957" y="1225275"/>
            <a:ext cx="483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12192000" cy="68729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pic>
        <p:nvPicPr>
          <p:cNvPr id="17" name="Picture 4" descr="F07_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7459" y="404532"/>
            <a:ext cx="3580133" cy="58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416" y="1153555"/>
            <a:ext cx="7487966" cy="431922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Hooke’s Law gives the force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 = -k (x-x</a:t>
            </a:r>
            <a:r>
              <a:rPr lang="en-US" sz="3600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ct val="15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25425" lvl="1" indent="-225425" algn="just" eaLnBrk="1" hangingPunct="1">
              <a:lnSpc>
                <a:spcPct val="15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F</a:t>
            </a:r>
            <a:r>
              <a:rPr lang="en-US" dirty="0">
                <a:latin typeface="Arial" pitchFamily="34" charset="0"/>
                <a:cs typeface="Arial" pitchFamily="34" charset="0"/>
              </a:rPr>
              <a:t> is in the opposite d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irection of displacement </a:t>
            </a:r>
            <a:r>
              <a:rPr lang="en-US" altLang="zh-CN" i="1" dirty="0">
                <a:latin typeface="Arial" pitchFamily="34" charset="0"/>
                <a:ea typeface="宋体" pitchFamily="2" charset="-122"/>
                <a:cs typeface="Arial" pitchFamily="34" charset="0"/>
              </a:rPr>
              <a:t>d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, always back towards the equilibrium point.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A4672C9-2DAF-4DBB-B84C-AAFFFA5355D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4730E37-5C16-466C-845D-4A4B342645F2}" type="slidenum">
              <a:rPr lang="en-US" sz="2000" b="1" smtClean="0"/>
              <a:pPr algn="r"/>
              <a:t>9</a:t>
            </a:fld>
            <a:endParaRPr lang="en-US" sz="2000" b="1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C096345-E447-42A5-897E-AE88E7A94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330" y="5925192"/>
            <a:ext cx="1225357" cy="919018"/>
          </a:xfrm>
          <a:prstGeom prst="rect">
            <a:avLst/>
          </a:prstGeom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EB99956F-0C7B-45E8-A8DA-ADC152F01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492726"/>
            <a:ext cx="2474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alibri" panose="020F0502020204030204" pitchFamily="34" charset="0"/>
              </a:rPr>
              <a:t>Adopted from MIT Course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752</Words>
  <Application>Microsoft Office PowerPoint</Application>
  <PresentationFormat>Widescreen</PresentationFormat>
  <Paragraphs>105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Bahnschrift SemiCondensed</vt:lpstr>
      <vt:lpstr>Calibri</vt:lpstr>
      <vt:lpstr>Castellar</vt:lpstr>
      <vt:lpstr>Hind</vt:lpstr>
      <vt:lpstr>Poppins Light</vt:lpstr>
      <vt:lpstr>Times New Roman</vt:lpstr>
      <vt:lpstr>1_Office Theme</vt:lpstr>
      <vt:lpstr>Potential Energy I</vt:lpstr>
      <vt:lpstr>two “types” of Potential energy:</vt:lpstr>
      <vt:lpstr>I. Gravitational Potential Energy</vt:lpstr>
      <vt:lpstr>What does Potential Energy depend on and how does it affect potential energy?</vt:lpstr>
      <vt:lpstr>PowerPoint Presentation</vt:lpstr>
      <vt:lpstr>Examples of Gravitational Potential Energy</vt:lpstr>
      <vt:lpstr>PowerPoint Presentation</vt:lpstr>
      <vt:lpstr>PowerPoint Presentation</vt:lpstr>
      <vt:lpstr>PowerPoint Presentation</vt:lpstr>
      <vt:lpstr>PowerPoint Presentation</vt:lpstr>
      <vt:lpstr> Example 1</vt:lpstr>
      <vt:lpstr>PowerPoint Presentation</vt:lpstr>
      <vt:lpstr> Example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Muhamad Akrom</cp:lastModifiedBy>
  <cp:revision>130</cp:revision>
  <dcterms:created xsi:type="dcterms:W3CDTF">2018-07-26T02:16:45Z</dcterms:created>
  <dcterms:modified xsi:type="dcterms:W3CDTF">2020-11-14T17:27:39Z</dcterms:modified>
</cp:coreProperties>
</file>