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08" r:id="rId3"/>
    <p:sldId id="296" r:id="rId4"/>
    <p:sldId id="301" r:id="rId5"/>
    <p:sldId id="309" r:id="rId6"/>
    <p:sldId id="298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75ADE-4FA7-440B-AB03-ABC9365C807C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BD967-0D71-4175-BDD7-19DF0072D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pPr/>
              <a:t>15-Nov-20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642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3048000" y="2705101"/>
            <a:ext cx="7315199" cy="1447799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dirty="0"/>
              <a:t>Potential Energy II</a:t>
            </a:r>
            <a:endParaRPr lang="id-ID" dirty="0"/>
          </a:p>
        </p:txBody>
      </p:sp>
      <p:sp>
        <p:nvSpPr>
          <p:cNvPr id="46" name="Rectangle 45"/>
          <p:cNvSpPr/>
          <p:nvPr/>
        </p:nvSpPr>
        <p:spPr>
          <a:xfrm>
            <a:off x="2971800" y="2654300"/>
            <a:ext cx="7264399" cy="1549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4665282" y="3949520"/>
            <a:ext cx="4288218" cy="54628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CBD4B2-49D0-409B-BE40-4B8F6097E2D3}"/>
              </a:ext>
            </a:extLst>
          </p:cNvPr>
          <p:cNvSpPr/>
          <p:nvPr/>
        </p:nvSpPr>
        <p:spPr>
          <a:xfrm>
            <a:off x="5824403" y="67267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/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822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8226"/>
            <a:ext cx="12192000" cy="80922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Calculating</a:t>
            </a:r>
            <a:r>
              <a:rPr kumimoji="0" lang="en-US" sz="4000" b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</a:t>
            </a:r>
            <a:r>
              <a:rPr kumimoji="0" lang="en-US" sz="40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Potential Energy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067378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72295" y="871261"/>
            <a:ext cx="11486769" cy="515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Gravitational potential energy (PE) is the energy stored in an object as a result of its height.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It can be calculated using weight (which is mass times gravity) and height.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It is given by the following equation	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		</a:t>
            </a:r>
            <a:r>
              <a:rPr lang="en-US" sz="4000" b="1" dirty="0">
                <a:solidFill>
                  <a:srgbClr val="FF0000"/>
                </a:solidFill>
                <a:latin typeface="+mj-lt"/>
              </a:rPr>
              <a:t>PE = m g h</a:t>
            </a:r>
            <a:endParaRPr lang="en-US" sz="2400" dirty="0">
              <a:latin typeface="+mj-lt"/>
              <a:ea typeface="Arial Unicode MS"/>
              <a:cs typeface="Arial Unicode MS"/>
              <a:sym typeface="Wingdings" pitchFamily="2" charset="2"/>
            </a:endParaRPr>
          </a:p>
          <a:p>
            <a:pPr marL="463550" indent="-4635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  <a:ea typeface="Arial Unicode MS"/>
                <a:cs typeface="Arial Unicode MS"/>
                <a:sym typeface="Wingdings" pitchFamily="2" charset="2"/>
              </a:rPr>
              <a:t>The work done to change the object's height is proportional to the change in potential energy.	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Arial Unicode MS"/>
                <a:cs typeface="Arial Unicode MS"/>
                <a:sym typeface="Wingdings" pitchFamily="2" charset="2"/>
              </a:rPr>
              <a:t>		</a:t>
            </a:r>
            <a:r>
              <a:rPr lang="en-US" sz="4000" b="1" dirty="0">
                <a:solidFill>
                  <a:srgbClr val="FF0000"/>
                </a:solidFill>
                <a:latin typeface="+mj-lt"/>
                <a:ea typeface="Arial Unicode MS"/>
                <a:cs typeface="Arial Unicode MS"/>
                <a:sym typeface="Wingdings" pitchFamily="2" charset="2"/>
              </a:rPr>
              <a:t>W = </a:t>
            </a:r>
            <a:r>
              <a:rPr lang="id-ID" sz="4000" b="1" dirty="0">
                <a:solidFill>
                  <a:srgbClr val="FF0000"/>
                </a:solidFill>
                <a:latin typeface="+mj-lt"/>
                <a:ea typeface="Arial Unicode MS"/>
                <a:cs typeface="Arial Unicode MS"/>
                <a:sym typeface="Wingdings" pitchFamily="2" charset="2"/>
              </a:rPr>
              <a:t>∆PE</a:t>
            </a:r>
            <a:r>
              <a:rPr lang="en-US" sz="4000" b="1" dirty="0">
                <a:solidFill>
                  <a:srgbClr val="FF0000"/>
                </a:solidFill>
                <a:latin typeface="+mj-lt"/>
                <a:ea typeface="Arial Unicode MS"/>
                <a:cs typeface="Arial Unicode MS"/>
                <a:sym typeface="Wingdings" pitchFamily="2" charset="2"/>
              </a:rPr>
              <a:t> </a:t>
            </a:r>
            <a:r>
              <a:rPr lang="id-ID" sz="4000" b="1" dirty="0">
                <a:solidFill>
                  <a:srgbClr val="FF0000"/>
                </a:solidFill>
                <a:latin typeface="+mj-lt"/>
                <a:ea typeface="Arial Unicode MS"/>
                <a:cs typeface="Arial Unicode MS"/>
                <a:sym typeface="Wingdings" pitchFamily="2" charset="2"/>
              </a:rPr>
              <a:t>= PE</a:t>
            </a:r>
            <a:r>
              <a:rPr lang="en-US" sz="4000" b="1" baseline="-25000" dirty="0">
                <a:solidFill>
                  <a:srgbClr val="FF0000"/>
                </a:solidFill>
                <a:latin typeface="+mj-lt"/>
                <a:ea typeface="Arial Unicode MS"/>
                <a:cs typeface="Arial Unicode MS"/>
                <a:sym typeface="Wingdings" pitchFamily="2" charset="2"/>
              </a:rPr>
              <a:t>final</a:t>
            </a:r>
            <a:r>
              <a:rPr lang="id-ID" sz="4000" b="1" dirty="0">
                <a:solidFill>
                  <a:srgbClr val="FF0000"/>
                </a:solidFill>
                <a:latin typeface="+mj-lt"/>
                <a:ea typeface="Arial Unicode MS"/>
                <a:cs typeface="Arial Unicode MS"/>
                <a:sym typeface="Wingdings" pitchFamily="2" charset="2"/>
              </a:rPr>
              <a:t> – P</a:t>
            </a:r>
            <a:r>
              <a:rPr lang="en-US" sz="4000" b="1" dirty="0" err="1">
                <a:solidFill>
                  <a:srgbClr val="FF0000"/>
                </a:solidFill>
                <a:latin typeface="+mj-lt"/>
                <a:ea typeface="Arial Unicode MS"/>
                <a:cs typeface="Arial Unicode MS"/>
                <a:sym typeface="Wingdings" pitchFamily="2" charset="2"/>
              </a:rPr>
              <a:t>E</a:t>
            </a:r>
            <a:r>
              <a:rPr lang="en-US" sz="4000" b="1" baseline="-25000" dirty="0" err="1">
                <a:solidFill>
                  <a:srgbClr val="FF0000"/>
                </a:solidFill>
                <a:latin typeface="+mj-lt"/>
                <a:ea typeface="Arial Unicode MS"/>
                <a:cs typeface="Arial Unicode MS"/>
                <a:sym typeface="Wingdings" pitchFamily="2" charset="2"/>
              </a:rPr>
              <a:t>initial</a:t>
            </a:r>
            <a:endParaRPr lang="en-US" sz="4000" b="1" baseline="-25000" dirty="0">
              <a:solidFill>
                <a:srgbClr val="FF0000"/>
              </a:solidFill>
              <a:latin typeface="+mj-lt"/>
              <a:ea typeface="Arial Unicode MS"/>
              <a:cs typeface="Arial Unicode MS"/>
              <a:sym typeface="Wingdings" pitchFamily="2" charset="2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7CAD32A-AC67-4665-B8F3-F9ADBCCC0F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096" y="5934054"/>
            <a:ext cx="1277232" cy="9579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061AC-BE74-4B1A-9231-386CF740E925}"/>
              </a:ext>
            </a:extLst>
          </p:cNvPr>
          <p:cNvSpPr/>
          <p:nvPr/>
        </p:nvSpPr>
        <p:spPr>
          <a:xfrm>
            <a:off x="899256" y="6496594"/>
            <a:ext cx="2758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Adopted from MIT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833E41-2DCC-4D9D-AAD4-9926F49EB42A}"/>
              </a:ext>
            </a:extLst>
          </p:cNvPr>
          <p:cNvSpPr/>
          <p:nvPr/>
        </p:nvSpPr>
        <p:spPr>
          <a:xfrm>
            <a:off x="0" y="-822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36" y="833216"/>
            <a:ext cx="9734843" cy="42165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5138" indent="-465138" algn="just">
              <a:buFont typeface="Wingdings" pitchFamily="2" charset="2"/>
              <a:buChar char="v"/>
            </a:pPr>
            <a:r>
              <a:rPr lang="en-US" altLang="en-US" sz="2400" dirty="0">
                <a:latin typeface="+mj-lt"/>
              </a:rPr>
              <a:t>When stored energy begins to move, the object now transfers from potential energy into kinetic energy.</a:t>
            </a:r>
          </a:p>
          <a:p>
            <a:pPr algn="just"/>
            <a:endParaRPr lang="en-US" altLang="en-US" sz="2400" dirty="0">
              <a:latin typeface="+mj-lt"/>
            </a:endParaRPr>
          </a:p>
          <a:p>
            <a:pPr marL="465138" indent="-465138" algn="just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rial" pitchFamily="34" charset="0"/>
              </a:rPr>
              <a:t>Potential energy can be converted into kinetic energy and back.</a:t>
            </a:r>
          </a:p>
          <a:p>
            <a:pPr algn="ctr"/>
            <a:r>
              <a:rPr lang="id-ID" sz="3600" b="1" dirty="0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∆</a:t>
            </a:r>
            <a:r>
              <a:rPr lang="en-US" sz="3600" b="1" dirty="0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K</a:t>
            </a:r>
            <a:r>
              <a:rPr lang="id-ID" sz="3600" b="1" dirty="0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E </a:t>
            </a:r>
            <a:r>
              <a:rPr lang="en-US" sz="3600" b="1" dirty="0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= - </a:t>
            </a:r>
            <a:r>
              <a:rPr lang="id-ID" sz="3600" b="1" dirty="0">
                <a:solidFill>
                  <a:srgbClr val="FF0000"/>
                </a:solidFill>
                <a:latin typeface="+mj-lt"/>
                <a:ea typeface="Arial Unicode MS"/>
                <a:cs typeface="Arial" pitchFamily="34" charset="0"/>
                <a:sym typeface="Wingdings" pitchFamily="2" charset="2"/>
              </a:rPr>
              <a:t>∆</a:t>
            </a:r>
            <a:r>
              <a:rPr lang="en-US" sz="3600" b="1" dirty="0">
                <a:solidFill>
                  <a:srgbClr val="FF0000"/>
                </a:solidFill>
                <a:latin typeface="+mj-lt"/>
                <a:ea typeface="Arial Unicode MS"/>
                <a:cs typeface="Arial" pitchFamily="34" charset="0"/>
                <a:sym typeface="Wingdings" pitchFamily="2" charset="2"/>
              </a:rPr>
              <a:t>PE</a:t>
            </a:r>
          </a:p>
          <a:p>
            <a:pPr algn="ctr"/>
            <a:r>
              <a:rPr lang="en-US" sz="3600" b="1" dirty="0" err="1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KE</a:t>
            </a:r>
            <a:r>
              <a:rPr lang="en-US" sz="3600" b="1" baseline="-25000" dirty="0" err="1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i</a:t>
            </a:r>
            <a:r>
              <a:rPr lang="en-US" sz="3600" b="1" baseline="-25000" dirty="0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 </a:t>
            </a:r>
            <a:r>
              <a:rPr lang="en-US" sz="3600" b="1" dirty="0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+ </a:t>
            </a:r>
            <a:r>
              <a:rPr lang="en-US" sz="3600" b="1" dirty="0" err="1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PE</a:t>
            </a:r>
            <a:r>
              <a:rPr lang="en-US" sz="3600" b="1" baseline="-25000" dirty="0" err="1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i</a:t>
            </a:r>
            <a:r>
              <a:rPr lang="id-ID" sz="3600" b="1" dirty="0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 </a:t>
            </a:r>
            <a:r>
              <a:rPr lang="en-US" sz="3600" b="1" dirty="0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= </a:t>
            </a:r>
            <a:r>
              <a:rPr lang="en-US" sz="3600" b="1" dirty="0" err="1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KE</a:t>
            </a:r>
            <a:r>
              <a:rPr lang="en-US" sz="3600" b="1" baseline="-25000" dirty="0" err="1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f</a:t>
            </a:r>
            <a:r>
              <a:rPr lang="en-US" sz="3600" b="1" baseline="-25000" dirty="0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 + </a:t>
            </a:r>
            <a:r>
              <a:rPr lang="en-US" sz="3600" b="1" dirty="0" err="1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PE</a:t>
            </a:r>
            <a:r>
              <a:rPr lang="en-US" sz="3600" b="1" baseline="-25000" dirty="0" err="1">
                <a:solidFill>
                  <a:srgbClr val="FF0000"/>
                </a:solidFill>
                <a:ea typeface="Arial Unicode MS"/>
                <a:cs typeface="Arial" pitchFamily="34" charset="0"/>
                <a:sym typeface="Wingdings" pitchFamily="2" charset="2"/>
              </a:rPr>
              <a:t>f</a:t>
            </a:r>
            <a:endParaRPr lang="en-US" sz="3600" b="1" baseline="-25000" dirty="0">
              <a:solidFill>
                <a:srgbClr val="FF0000"/>
              </a:solidFill>
              <a:latin typeface="+mj-lt"/>
              <a:ea typeface="Arial Unicode MS"/>
              <a:cs typeface="Arial" pitchFamily="34" charset="0"/>
              <a:sym typeface="Wingdings" pitchFamily="2" charset="2"/>
            </a:endParaRPr>
          </a:p>
          <a:p>
            <a:pPr marL="465138" indent="-465138" algn="ctr"/>
            <a:endParaRPr lang="en-US" sz="2400" baseline="-25000" dirty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465138" indent="-465138" algn="just">
              <a:buFont typeface="Wingdings" pitchFamily="2" charset="2"/>
              <a:buChar char="v"/>
              <a:defRPr/>
            </a:pPr>
            <a:r>
              <a:rPr lang="en-US" sz="2400" dirty="0">
                <a:latin typeface="+mj-lt"/>
                <a:cs typeface="Arial" pitchFamily="34" charset="0"/>
              </a:rPr>
              <a:t>If there is no work done by non conservative forces, total mechanical energy is constant.</a:t>
            </a:r>
          </a:p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E = KE + PE</a:t>
            </a:r>
          </a:p>
        </p:txBody>
      </p:sp>
      <p:pic>
        <p:nvPicPr>
          <p:cNvPr id="6" name="Picture 4" descr="07-12Figure_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0789" r="21463" b="2350"/>
          <a:stretch>
            <a:fillRect/>
          </a:stretch>
        </p:blipFill>
        <p:spPr>
          <a:xfrm>
            <a:off x="9791114" y="805080"/>
            <a:ext cx="2372750" cy="6017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DE8E17D-31A0-4F04-959D-8C95245AA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032" y="5934054"/>
            <a:ext cx="1277232" cy="9579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43C481-00C3-4C57-ABA9-4335852D2DC0}"/>
              </a:ext>
            </a:extLst>
          </p:cNvPr>
          <p:cNvSpPr/>
          <p:nvPr/>
        </p:nvSpPr>
        <p:spPr>
          <a:xfrm>
            <a:off x="913322" y="6538789"/>
            <a:ext cx="2758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Adopted from MIT Course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899ACE7-0440-4A79-A5EB-D3657991C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425"/>
            <a:ext cx="12192000" cy="794439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Potential Energy Converted to Kinetic Energy</a:t>
            </a: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21F657-782C-4058-86FB-03AD1E7BA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62" y="5021619"/>
            <a:ext cx="5542672" cy="1824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41610D-59B8-4F47-8EC0-BE240D5040E8}"/>
              </a:ext>
            </a:extLst>
          </p:cNvPr>
          <p:cNvSpPr/>
          <p:nvPr/>
        </p:nvSpPr>
        <p:spPr>
          <a:xfrm>
            <a:off x="5088414" y="5049753"/>
            <a:ext cx="3605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Source: physicsclassroom.com/mmedia/energy/ce.cfm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2570"/>
            <a:ext cx="12192000" cy="831822"/>
          </a:xfrm>
        </p:spPr>
        <p:txBody>
          <a:bodyPr>
            <a:normAutofit/>
          </a:bodyPr>
          <a:lstStyle/>
          <a:p>
            <a:r>
              <a:rPr lang="en-US" sz="3200" dirty="0"/>
              <a:t> Example 1</a:t>
            </a:r>
            <a:endParaRPr lang="id-ID" sz="3200" dirty="0"/>
          </a:p>
        </p:txBody>
      </p:sp>
      <p:sp>
        <p:nvSpPr>
          <p:cNvPr id="8" name="Rectangle 7"/>
          <p:cNvSpPr/>
          <p:nvPr/>
        </p:nvSpPr>
        <p:spPr>
          <a:xfrm>
            <a:off x="7260" y="972458"/>
            <a:ext cx="12192000" cy="5885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 14 300 kg airplane is flying at an altitude of 497 m at a speed of /h. Determine the airplane's total mechanical energy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550" y="3478577"/>
            <a:ext cx="62778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Solution: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  <a:cs typeface="Arial" pitchFamily="34" charset="0"/>
              </a:rPr>
              <a:t>E = KE + PE</a:t>
            </a:r>
          </a:p>
          <a:p>
            <a:r>
              <a:rPr lang="en-US" sz="2400" b="1" dirty="0">
                <a:solidFill>
                  <a:srgbClr val="FFFF00"/>
                </a:solidFill>
                <a:cs typeface="Arial" pitchFamily="34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= ½mv</a:t>
            </a:r>
            <a:r>
              <a:rPr lang="en-US" sz="2400" b="1" baseline="30000" dirty="0">
                <a:solidFill>
                  <a:schemeClr val="bg1"/>
                </a:solidFill>
                <a:cs typeface="Arial" pitchFamily="34" charset="0"/>
              </a:rPr>
              <a:t>2 </a:t>
            </a: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+ </a:t>
            </a:r>
            <a:r>
              <a:rPr lang="en-US" sz="2400" b="1" dirty="0" err="1">
                <a:solidFill>
                  <a:schemeClr val="bg1"/>
                </a:solidFill>
                <a:cs typeface="Arial" pitchFamily="34" charset="0"/>
              </a:rPr>
              <a:t>mgh</a:t>
            </a: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   = ½ (14000) (60)</a:t>
            </a:r>
            <a:r>
              <a:rPr lang="en-US" sz="2400" b="1" baseline="30000" dirty="0">
                <a:solidFill>
                  <a:schemeClr val="bg1"/>
                </a:solidFill>
                <a:cs typeface="Arial" pitchFamily="34" charset="0"/>
              </a:rPr>
              <a:t>2  </a:t>
            </a: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+ (14000) (10) (490)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   = 93,8 ×  10</a:t>
            </a:r>
            <a:r>
              <a:rPr lang="en-US" sz="2400" b="1" baseline="30000" dirty="0">
                <a:solidFill>
                  <a:schemeClr val="bg1"/>
                </a:solidFill>
                <a:cs typeface="Arial" pitchFamily="34" charset="0"/>
              </a:rPr>
              <a:t>6 </a:t>
            </a: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J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12D5AC-E633-4844-9C84-B415AE4A71F2}"/>
              </a:ext>
            </a:extLst>
          </p:cNvPr>
          <p:cNvSpPr/>
          <p:nvPr/>
        </p:nvSpPr>
        <p:spPr>
          <a:xfrm>
            <a:off x="4100308" y="1076214"/>
            <a:ext cx="7815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A 14.000 kg airplane is flying at an altitude of 490 m at a speed of 216 km/h. Determine the airplane's total mechanical energy.</a:t>
            </a:r>
          </a:p>
        </p:txBody>
      </p:sp>
      <p:pic>
        <p:nvPicPr>
          <p:cNvPr id="2050" name="Picture 2" descr="Terbang 1.000 Kaki di Bawah A380, Challenger 634 Dihantam Turbulensi Dahsyat">
            <a:extLst>
              <a:ext uri="{FF2B5EF4-FFF2-40B4-BE49-F238E27FC236}">
                <a16:creationId xmlns:a16="http://schemas.microsoft.com/office/drawing/2014/main" id="{8E2B390D-D0AB-44C6-8AFC-4A2F2CBA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" y="972458"/>
            <a:ext cx="3802673" cy="184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105F1A-92DB-4A12-9867-D933990B9045}"/>
              </a:ext>
            </a:extLst>
          </p:cNvPr>
          <p:cNvSpPr/>
          <p:nvPr/>
        </p:nvSpPr>
        <p:spPr>
          <a:xfrm>
            <a:off x="7260" y="2582614"/>
            <a:ext cx="38026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Source: flightzona.com</a:t>
            </a:r>
          </a:p>
        </p:txBody>
      </p:sp>
    </p:spTree>
    <p:extLst>
      <p:ext uri="{BB962C8B-B14F-4D97-AF65-F5344CB8AC3E}">
        <p14:creationId xmlns:p14="http://schemas.microsoft.com/office/powerpoint/2010/main" val="8696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2570"/>
            <a:ext cx="12192000" cy="831822"/>
          </a:xfrm>
        </p:spPr>
        <p:txBody>
          <a:bodyPr>
            <a:normAutofit/>
          </a:bodyPr>
          <a:lstStyle/>
          <a:p>
            <a:r>
              <a:rPr lang="en-US" sz="3200" dirty="0"/>
              <a:t> Example 2</a:t>
            </a:r>
            <a:endParaRPr lang="id-ID" sz="3200" dirty="0"/>
          </a:p>
        </p:txBody>
      </p:sp>
      <p:sp>
        <p:nvSpPr>
          <p:cNvPr id="8" name="Rectangle 7"/>
          <p:cNvSpPr/>
          <p:nvPr/>
        </p:nvSpPr>
        <p:spPr>
          <a:xfrm>
            <a:off x="7260" y="972458"/>
            <a:ext cx="12192000" cy="5885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A 14 300 kg airplane is flying at an altitude of 497 m at a speed of 214 km/h. Determine the airplane's total mechanical energy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6530" y="3555611"/>
            <a:ext cx="1127090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Solution:</a:t>
            </a:r>
            <a:endParaRPr lang="en-US" sz="24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From the law of conservation of energy, potential energy at the top transforms into the kinetic energy at the bottom of the track. 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  <a:cs typeface="Arial" pitchFamily="34" charset="0"/>
              </a:rPr>
              <a:t>EP = KE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cs typeface="Arial" pitchFamily="34" charset="0"/>
              </a:rPr>
              <a:t>mgh</a:t>
            </a:r>
            <a:r>
              <a:rPr lang="en-US" sz="2400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= ½mv</a:t>
            </a:r>
            <a:r>
              <a:rPr lang="en-US" sz="2400" b="1" baseline="30000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cs typeface="Arial" pitchFamily="34" charset="0"/>
              </a:rPr>
              <a:t>gh</a:t>
            </a: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 = ½v</a:t>
            </a:r>
            <a:r>
              <a:rPr lang="en-US" sz="2400" b="1" baseline="30000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10 × 18 = ½ × v</a:t>
            </a:r>
            <a:r>
              <a:rPr lang="en-US" sz="2400" b="1" baseline="30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v = 18,9 m/s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12D5AC-E633-4844-9C84-B415AE4A71F2}"/>
              </a:ext>
            </a:extLst>
          </p:cNvPr>
          <p:cNvSpPr/>
          <p:nvPr/>
        </p:nvSpPr>
        <p:spPr>
          <a:xfrm>
            <a:off x="160996" y="1100407"/>
            <a:ext cx="61694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Tony (m = 66 kg) rides his skateboard starts from rest at the top of the track and begins a descent down the track. If mass of the skateboard and friction is negligible, what is Tony’s speed when he reaches the bottom of the initial track, 18 m below the starting point?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9C868-DC76-4518-A006-F39027527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782" y="972458"/>
            <a:ext cx="5686026" cy="21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5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2570"/>
            <a:ext cx="12192000" cy="831822"/>
          </a:xfrm>
        </p:spPr>
        <p:txBody>
          <a:bodyPr>
            <a:normAutofit/>
          </a:bodyPr>
          <a:lstStyle/>
          <a:p>
            <a:r>
              <a:rPr lang="en-US" sz="3200" dirty="0"/>
              <a:t> Example 3</a:t>
            </a:r>
            <a:endParaRPr lang="id-ID" sz="3200" dirty="0"/>
          </a:p>
        </p:txBody>
      </p:sp>
      <p:sp>
        <p:nvSpPr>
          <p:cNvPr id="8" name="Rectangle 7"/>
          <p:cNvSpPr/>
          <p:nvPr/>
        </p:nvSpPr>
        <p:spPr>
          <a:xfrm>
            <a:off x="7260" y="972458"/>
            <a:ext cx="12192000" cy="5885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2229" y="1922311"/>
            <a:ext cx="8679541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 diver of mass m drops from a board 10.0 m above the water’s surface. Neglect air resistance.</a:t>
            </a:r>
          </a:p>
          <a:p>
            <a:pPr marL="682625" indent="-682625" algn="just">
              <a:lnSpc>
                <a:spcPct val="90000"/>
              </a:lnSpc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(a)	Find is speed 5.0 m above the water surface</a:t>
            </a:r>
          </a:p>
          <a:p>
            <a:pPr algn="just">
              <a:lnSpc>
                <a:spcPct val="90000"/>
              </a:lnSpc>
              <a:tabLst>
                <a:tab pos="682625" algn="l"/>
              </a:tabLst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(b) 	Find his speed as he hits the water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4" descr="05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01137" y="1506980"/>
            <a:ext cx="3090863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2570"/>
            <a:ext cx="12192000" cy="83182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Solution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0" y="972458"/>
            <a:ext cx="12192000" cy="5885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117599"/>
            <a:ext cx="11611428" cy="5631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arenBoth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Find his speed 5.0 m above the water surface</a:t>
            </a:r>
          </a:p>
          <a:p>
            <a:pPr marL="514350" marR="0" lvl="0" indent="-5143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KE</a:t>
            </a:r>
            <a:r>
              <a:rPr kumimoji="0" 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+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PE</a:t>
            </a:r>
            <a:r>
              <a:rPr kumimoji="0" 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KE</a:t>
            </a:r>
            <a:r>
              <a:rPr kumimoji="0" 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+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PE</a:t>
            </a:r>
            <a:r>
              <a:rPr kumimoji="0" 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f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宋体" pitchFamily="2" charset="-122"/>
            </a:endParaRPr>
          </a:p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½mv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200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+ 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mgh</a:t>
            </a:r>
            <a:r>
              <a:rPr kumimoji="0" lang="en-US" altLang="zh-CN" sz="200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= 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½mv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+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mgh</a:t>
            </a:r>
            <a:r>
              <a:rPr lang="en-US" altLang="zh-CN" sz="2000" baseline="-25000" dirty="0" err="1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</a:t>
            </a:r>
          </a:p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0 +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mgh</a:t>
            </a:r>
            <a:r>
              <a:rPr lang="en-US" sz="2000" baseline="-25000" dirty="0" err="1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i</a:t>
            </a:r>
            <a:r>
              <a:rPr lang="en-US" sz="2000" baseline="-25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= 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½mv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2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+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mgh</a:t>
            </a:r>
            <a:r>
              <a:rPr lang="en-US" sz="2000" baseline="-25000" dirty="0" err="1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f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rial Unicode MS"/>
              <a:cs typeface="Arial" pitchFamily="34" charset="0"/>
              <a:sym typeface="Wingdings" pitchFamily="2" charset="2"/>
            </a:endParaRPr>
          </a:p>
          <a:p>
            <a:pPr marL="22860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v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= 2g(h</a:t>
            </a:r>
            <a:r>
              <a:rPr lang="en-US" sz="2000" baseline="-25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–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h</a:t>
            </a:r>
            <a:r>
              <a:rPr lang="en-US" sz="2000" baseline="-25000" dirty="0" err="1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)</a:t>
            </a:r>
          </a:p>
          <a:p>
            <a:pPr marL="22860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v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= 2(10)(10 – 5)</a:t>
            </a:r>
          </a:p>
          <a:p>
            <a:pPr marL="22860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v</a:t>
            </a:r>
            <a:r>
              <a:rPr lang="en-US" altLang="zh-CN" sz="2000" baseline="-25000" dirty="0" err="1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= 10  m/s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rial Unicode MS"/>
              <a:cs typeface="Arial" pitchFamily="34" charset="0"/>
              <a:sym typeface="Wingdings" pitchFamily="2" charset="2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(b) Find his speed as he hits the water</a:t>
            </a:r>
          </a:p>
          <a:p>
            <a:pPr marL="514350" lvl="0" indent="-51435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b="1" dirty="0" err="1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KE</a:t>
            </a:r>
            <a:r>
              <a:rPr lang="en-US" sz="2000" b="1" baseline="-25000" dirty="0" err="1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+ </a:t>
            </a:r>
            <a:r>
              <a:rPr lang="en-US" sz="2000" b="1" dirty="0" err="1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PE</a:t>
            </a:r>
            <a:r>
              <a:rPr lang="en-US" sz="2000" b="1" baseline="-25000" dirty="0" err="1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= </a:t>
            </a:r>
            <a:r>
              <a:rPr lang="en-US" sz="2000" b="1" dirty="0" err="1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KE</a:t>
            </a:r>
            <a:r>
              <a:rPr lang="en-US" sz="2000" b="1" baseline="-25000" dirty="0" err="1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f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+ </a:t>
            </a:r>
            <a:r>
              <a:rPr lang="en-US" sz="2000" b="1" dirty="0" err="1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PE</a:t>
            </a:r>
            <a:r>
              <a:rPr lang="en-US" sz="2000" b="1" baseline="-25000" dirty="0" err="1">
                <a:solidFill>
                  <a:srgbClr val="FFFF00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f</a:t>
            </a:r>
            <a:endParaRPr lang="en-US" altLang="zh-CN" sz="2000" b="1" dirty="0">
              <a:solidFill>
                <a:srgbClr val="FFFF00"/>
              </a:solidFill>
              <a:ea typeface="宋体" pitchFamily="2" charset="-122"/>
            </a:endParaRPr>
          </a:p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½mv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i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+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mgh</a:t>
            </a:r>
            <a:r>
              <a:rPr lang="en-US" altLang="zh-CN" sz="2000" baseline="-25000" dirty="0" err="1">
                <a:solidFill>
                  <a:schemeClr val="bg1"/>
                </a:solidFill>
                <a:ea typeface="宋体" pitchFamily="2" charset="-122"/>
              </a:rPr>
              <a:t>i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= 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½mv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 + </a:t>
            </a: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mgh</a:t>
            </a:r>
            <a:r>
              <a:rPr lang="en-US" altLang="zh-CN" sz="2000" baseline="-25000" dirty="0" err="1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</a:t>
            </a:r>
          </a:p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0 +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mgh</a:t>
            </a:r>
            <a:r>
              <a:rPr lang="en-US" sz="2000" baseline="-25000" dirty="0" err="1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i</a:t>
            </a:r>
            <a:r>
              <a:rPr lang="en-US" sz="2000" baseline="-25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= 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½mv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2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+ 0</a:t>
            </a:r>
          </a:p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v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= 2gh</a:t>
            </a:r>
            <a:r>
              <a:rPr lang="en-US" sz="2000" baseline="-25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i</a:t>
            </a:r>
          </a:p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v</a:t>
            </a:r>
            <a:r>
              <a:rPr lang="en-US" altLang="zh-CN" sz="2000" baseline="-25000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= 2(10)(10)</a:t>
            </a:r>
          </a:p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 err="1">
                <a:solidFill>
                  <a:schemeClr val="bg1"/>
                </a:solidFill>
                <a:ea typeface="宋体" pitchFamily="2" charset="-122"/>
              </a:rPr>
              <a:t>v</a:t>
            </a:r>
            <a:r>
              <a:rPr lang="en-US" altLang="zh-CN" sz="2000" baseline="-25000" dirty="0" err="1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000" baseline="30000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= 14 m/s</a:t>
            </a:r>
            <a:endParaRPr lang="en-US" sz="2000" baseline="-25000" dirty="0">
              <a:solidFill>
                <a:schemeClr val="bg1"/>
              </a:solidFill>
              <a:latin typeface="Arial" pitchFamily="34" charset="0"/>
              <a:ea typeface="Arial Unicode MS"/>
              <a:cs typeface="Arial" pitchFamily="34" charset="0"/>
              <a:sym typeface="Wingdings" pitchFamily="2" charset="2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4" descr="0516">
            <a:extLst>
              <a:ext uri="{FF2B5EF4-FFF2-40B4-BE49-F238E27FC236}">
                <a16:creationId xmlns:a16="http://schemas.microsoft.com/office/drawing/2014/main" id="{38EB4A3D-CC03-4FAF-97F3-6FD2D3E0A5A3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01137" y="1506980"/>
            <a:ext cx="3090863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HOTO" val="TRUE"/>
  <p:tag name="FILENAME" val="C:\WINDOWS\Desktop\serwap  art\chapter5\0516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HOTO" val="TRUE"/>
  <p:tag name="FILENAME" val="C:\WINDOWS\Desktop\serwap  art\chapter5\0516.jpg"/>
</p:tagLst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587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SemiCondensed</vt:lpstr>
      <vt:lpstr>Calibri</vt:lpstr>
      <vt:lpstr>Hind</vt:lpstr>
      <vt:lpstr>Poppins Light</vt:lpstr>
      <vt:lpstr>Wingdings</vt:lpstr>
      <vt:lpstr>1_Office Theme</vt:lpstr>
      <vt:lpstr>Potential Energy II</vt:lpstr>
      <vt:lpstr>PowerPoint Presentation</vt:lpstr>
      <vt:lpstr>Potential Energy Converted to Kinetic Energy</vt:lpstr>
      <vt:lpstr> Example 1</vt:lpstr>
      <vt:lpstr> Example 2</vt:lpstr>
      <vt:lpstr> Example 3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Muhamad Akrom</cp:lastModifiedBy>
  <cp:revision>109</cp:revision>
  <dcterms:created xsi:type="dcterms:W3CDTF">2018-07-26T02:16:45Z</dcterms:created>
  <dcterms:modified xsi:type="dcterms:W3CDTF">2020-11-15T04:51:32Z</dcterms:modified>
</cp:coreProperties>
</file>