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305" r:id="rId5"/>
    <p:sldId id="310" r:id="rId6"/>
    <p:sldId id="328" r:id="rId7"/>
    <p:sldId id="290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23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5931778" y="3930652"/>
            <a:ext cx="4750043" cy="2355851"/>
          </a:xfrm>
          <a:custGeom>
            <a:avLst/>
            <a:gdLst>
              <a:gd name="connsiteX0" fmla="*/ 162337 w 4750043"/>
              <a:gd name="connsiteY0" fmla="*/ 0 h 2355851"/>
              <a:gd name="connsiteX1" fmla="*/ 2286173 w 4750043"/>
              <a:gd name="connsiteY1" fmla="*/ 0 h 2355851"/>
              <a:gd name="connsiteX2" fmla="*/ 2456190 w 4750043"/>
              <a:gd name="connsiteY2" fmla="*/ 204022 h 2355851"/>
              <a:gd name="connsiteX3" fmla="*/ 2626207 w 4750043"/>
              <a:gd name="connsiteY3" fmla="*/ 0 h 2355851"/>
              <a:gd name="connsiteX4" fmla="*/ 4750043 w 4750043"/>
              <a:gd name="connsiteY4" fmla="*/ 0 h 2355851"/>
              <a:gd name="connsiteX5" fmla="*/ 4750043 w 4750043"/>
              <a:gd name="connsiteY5" fmla="*/ 2355851 h 2355851"/>
              <a:gd name="connsiteX6" fmla="*/ 162337 w 4750043"/>
              <a:gd name="connsiteY6" fmla="*/ 2355851 h 2355851"/>
              <a:gd name="connsiteX7" fmla="*/ 162337 w 4750043"/>
              <a:gd name="connsiteY7" fmla="*/ 1326270 h 2355851"/>
              <a:gd name="connsiteX8" fmla="*/ 0 w 4750043"/>
              <a:gd name="connsiteY8" fmla="*/ 1182925 h 2355851"/>
              <a:gd name="connsiteX9" fmla="*/ 162337 w 4750043"/>
              <a:gd name="connsiteY9" fmla="*/ 1039580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50043" h="2355851">
                <a:moveTo>
                  <a:pt x="162337" y="0"/>
                </a:moveTo>
                <a:lnTo>
                  <a:pt x="2286173" y="0"/>
                </a:lnTo>
                <a:lnTo>
                  <a:pt x="2456190" y="204022"/>
                </a:lnTo>
                <a:lnTo>
                  <a:pt x="2626207" y="0"/>
                </a:lnTo>
                <a:lnTo>
                  <a:pt x="4750043" y="0"/>
                </a:lnTo>
                <a:lnTo>
                  <a:pt x="4750043" y="2355851"/>
                </a:lnTo>
                <a:lnTo>
                  <a:pt x="162337" y="2355851"/>
                </a:lnTo>
                <a:lnTo>
                  <a:pt x="162337" y="1326270"/>
                </a:lnTo>
                <a:lnTo>
                  <a:pt x="0" y="1182925"/>
                </a:lnTo>
                <a:lnTo>
                  <a:pt x="162337" y="103958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2"/>
          </p:nvPr>
        </p:nvSpPr>
        <p:spPr>
          <a:xfrm>
            <a:off x="1506404" y="3745903"/>
            <a:ext cx="4587707" cy="2540598"/>
          </a:xfrm>
          <a:custGeom>
            <a:avLst/>
            <a:gdLst>
              <a:gd name="connsiteX0" fmla="*/ 2293854 w 4587707"/>
              <a:gd name="connsiteY0" fmla="*/ 0 h 2540598"/>
              <a:gd name="connsiteX1" fmla="*/ 2456988 w 4587707"/>
              <a:gd name="connsiteY1" fmla="*/ 184747 h 2540598"/>
              <a:gd name="connsiteX2" fmla="*/ 4587707 w 4587707"/>
              <a:gd name="connsiteY2" fmla="*/ 184747 h 2540598"/>
              <a:gd name="connsiteX3" fmla="*/ 4587707 w 4587707"/>
              <a:gd name="connsiteY3" fmla="*/ 1224331 h 2540598"/>
              <a:gd name="connsiteX4" fmla="*/ 4425374 w 4587707"/>
              <a:gd name="connsiteY4" fmla="*/ 1367673 h 2540598"/>
              <a:gd name="connsiteX5" fmla="*/ 4587707 w 4587707"/>
              <a:gd name="connsiteY5" fmla="*/ 1511015 h 2540598"/>
              <a:gd name="connsiteX6" fmla="*/ 4587707 w 4587707"/>
              <a:gd name="connsiteY6" fmla="*/ 2540598 h 2540598"/>
              <a:gd name="connsiteX7" fmla="*/ 0 w 4587707"/>
              <a:gd name="connsiteY7" fmla="*/ 2540598 h 2540598"/>
              <a:gd name="connsiteX8" fmla="*/ 0 w 4587707"/>
              <a:gd name="connsiteY8" fmla="*/ 184747 h 2540598"/>
              <a:gd name="connsiteX9" fmla="*/ 2130721 w 4587707"/>
              <a:gd name="connsiteY9" fmla="*/ 184747 h 254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40598">
                <a:moveTo>
                  <a:pt x="2293854" y="0"/>
                </a:moveTo>
                <a:lnTo>
                  <a:pt x="2456988" y="184747"/>
                </a:lnTo>
                <a:lnTo>
                  <a:pt x="4587707" y="184747"/>
                </a:lnTo>
                <a:lnTo>
                  <a:pt x="4587707" y="1224331"/>
                </a:lnTo>
                <a:lnTo>
                  <a:pt x="4425374" y="1367673"/>
                </a:lnTo>
                <a:lnTo>
                  <a:pt x="4587707" y="1511015"/>
                </a:lnTo>
                <a:lnTo>
                  <a:pt x="4587707" y="2540598"/>
                </a:lnTo>
                <a:lnTo>
                  <a:pt x="0" y="2540598"/>
                </a:lnTo>
                <a:lnTo>
                  <a:pt x="0" y="184747"/>
                </a:lnTo>
                <a:lnTo>
                  <a:pt x="2130721" y="18474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1"/>
          </p:nvPr>
        </p:nvSpPr>
        <p:spPr>
          <a:xfrm>
            <a:off x="6094113" y="1574799"/>
            <a:ext cx="4587707" cy="2559874"/>
          </a:xfrm>
          <a:custGeom>
            <a:avLst/>
            <a:gdLst>
              <a:gd name="connsiteX0" fmla="*/ 0 w 4587707"/>
              <a:gd name="connsiteY0" fmla="*/ 0 h 2559874"/>
              <a:gd name="connsiteX1" fmla="*/ 4587707 w 4587707"/>
              <a:gd name="connsiteY1" fmla="*/ 0 h 2559874"/>
              <a:gd name="connsiteX2" fmla="*/ 4587707 w 4587707"/>
              <a:gd name="connsiteY2" fmla="*/ 2355851 h 2559874"/>
              <a:gd name="connsiteX3" fmla="*/ 2463871 w 4587707"/>
              <a:gd name="connsiteY3" fmla="*/ 2355851 h 2559874"/>
              <a:gd name="connsiteX4" fmla="*/ 2293853 w 4587707"/>
              <a:gd name="connsiteY4" fmla="*/ 2559874 h 2559874"/>
              <a:gd name="connsiteX5" fmla="*/ 2123835 w 4587707"/>
              <a:gd name="connsiteY5" fmla="*/ 2355851 h 2559874"/>
              <a:gd name="connsiteX6" fmla="*/ 0 w 4587707"/>
              <a:gd name="connsiteY6" fmla="*/ 2355851 h 2559874"/>
              <a:gd name="connsiteX7" fmla="*/ 0 w 4587707"/>
              <a:gd name="connsiteY7" fmla="*/ 1277693 h 2559874"/>
              <a:gd name="connsiteX8" fmla="*/ 188136 w 4587707"/>
              <a:gd name="connsiteY8" fmla="*/ 1111567 h 2559874"/>
              <a:gd name="connsiteX9" fmla="*/ 0 w 4587707"/>
              <a:gd name="connsiteY9" fmla="*/ 945441 h 255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59874">
                <a:moveTo>
                  <a:pt x="0" y="0"/>
                </a:moveTo>
                <a:lnTo>
                  <a:pt x="4587707" y="0"/>
                </a:lnTo>
                <a:lnTo>
                  <a:pt x="4587707" y="2355851"/>
                </a:lnTo>
                <a:lnTo>
                  <a:pt x="2463871" y="2355851"/>
                </a:lnTo>
                <a:lnTo>
                  <a:pt x="2293853" y="2559874"/>
                </a:lnTo>
                <a:lnTo>
                  <a:pt x="2123835" y="2355851"/>
                </a:lnTo>
                <a:lnTo>
                  <a:pt x="0" y="2355851"/>
                </a:lnTo>
                <a:lnTo>
                  <a:pt x="0" y="1277693"/>
                </a:lnTo>
                <a:lnTo>
                  <a:pt x="188136" y="1111567"/>
                </a:lnTo>
                <a:lnTo>
                  <a:pt x="0" y="945441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1506402" y="1574801"/>
            <a:ext cx="4775846" cy="2355851"/>
          </a:xfrm>
          <a:custGeom>
            <a:avLst/>
            <a:gdLst>
              <a:gd name="connsiteX0" fmla="*/ 0 w 4775846"/>
              <a:gd name="connsiteY0" fmla="*/ 0 h 2355851"/>
              <a:gd name="connsiteX1" fmla="*/ 4587707 w 4775846"/>
              <a:gd name="connsiteY1" fmla="*/ 0 h 2355851"/>
              <a:gd name="connsiteX2" fmla="*/ 4587707 w 4775846"/>
              <a:gd name="connsiteY2" fmla="*/ 945437 h 2355851"/>
              <a:gd name="connsiteX3" fmla="*/ 4775846 w 4775846"/>
              <a:gd name="connsiteY3" fmla="*/ 1111566 h 2355851"/>
              <a:gd name="connsiteX4" fmla="*/ 4587707 w 4775846"/>
              <a:gd name="connsiteY4" fmla="*/ 1277694 h 2355851"/>
              <a:gd name="connsiteX5" fmla="*/ 4587707 w 4775846"/>
              <a:gd name="connsiteY5" fmla="*/ 2355850 h 2355851"/>
              <a:gd name="connsiteX6" fmla="*/ 2456989 w 4775846"/>
              <a:gd name="connsiteY6" fmla="*/ 2355850 h 2355851"/>
              <a:gd name="connsiteX7" fmla="*/ 2293855 w 4775846"/>
              <a:gd name="connsiteY7" fmla="*/ 2171103 h 2355851"/>
              <a:gd name="connsiteX8" fmla="*/ 2130722 w 4775846"/>
              <a:gd name="connsiteY8" fmla="*/ 2355850 h 2355851"/>
              <a:gd name="connsiteX9" fmla="*/ 1 w 4775846"/>
              <a:gd name="connsiteY9" fmla="*/ 2355850 h 2355851"/>
              <a:gd name="connsiteX10" fmla="*/ 1 w 4775846"/>
              <a:gd name="connsiteY10" fmla="*/ 2355851 h 2355851"/>
              <a:gd name="connsiteX11" fmla="*/ 0 w 4775846"/>
              <a:gd name="connsiteY11" fmla="*/ 2355851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846" h="2355851">
                <a:moveTo>
                  <a:pt x="0" y="0"/>
                </a:moveTo>
                <a:lnTo>
                  <a:pt x="4587707" y="0"/>
                </a:lnTo>
                <a:lnTo>
                  <a:pt x="4587707" y="945437"/>
                </a:lnTo>
                <a:lnTo>
                  <a:pt x="4775846" y="1111566"/>
                </a:lnTo>
                <a:lnTo>
                  <a:pt x="4587707" y="1277694"/>
                </a:lnTo>
                <a:lnTo>
                  <a:pt x="4587707" y="2355850"/>
                </a:lnTo>
                <a:lnTo>
                  <a:pt x="2456989" y="2355850"/>
                </a:lnTo>
                <a:lnTo>
                  <a:pt x="2293855" y="2171103"/>
                </a:lnTo>
                <a:lnTo>
                  <a:pt x="2130722" y="2355850"/>
                </a:lnTo>
                <a:lnTo>
                  <a:pt x="1" y="2355850"/>
                </a:lnTo>
                <a:lnTo>
                  <a:pt x="1" y="2355851"/>
                </a:lnTo>
                <a:lnTo>
                  <a:pt x="0" y="2355851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11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97400" y="1892300"/>
            <a:ext cx="4466700" cy="4051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447769" y="0"/>
            <a:ext cx="374904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89020" y="0"/>
            <a:ext cx="374904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0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33966" y="3430954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80418" y="-12315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997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15339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1800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24863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001369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177875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354381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530887" y="4444872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52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9" grpId="0"/>
      <p:bldP spid="20" grpId="0"/>
      <p:bldP spid="21" grpId="0"/>
      <p:bldP spid="2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860416"/>
            <a:ext cx="5136000" cy="4061409"/>
          </a:xfrm>
          <a:prstGeom prst="rect">
            <a:avLst/>
          </a:prstGeom>
        </p:spPr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860416"/>
            <a:ext cx="5136000" cy="4061409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138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860417"/>
            <a:ext cx="12192000" cy="215278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03669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19643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502336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882494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9972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8813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982704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31119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682427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27655" y="1937321"/>
            <a:ext cx="2935235" cy="293223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0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44735" y="2546920"/>
            <a:ext cx="1733365" cy="3091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31556" y="2546920"/>
            <a:ext cx="1733365" cy="30918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294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933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5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03900" y="1943100"/>
            <a:ext cx="5549900" cy="3784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6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301656"/>
            <a:ext cx="12192000" cy="299785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9491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275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670300" y="2222500"/>
            <a:ext cx="4864608" cy="3670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9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on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175337" y="3084457"/>
            <a:ext cx="3913883" cy="255434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427672" y="2950652"/>
            <a:ext cx="3765114" cy="2373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57349" y="2950652"/>
            <a:ext cx="3724201" cy="23738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8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70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1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3820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0545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41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5913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79502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9309100" y="3526547"/>
            <a:ext cx="1188720" cy="11887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48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1925" y="173038"/>
            <a:ext cx="6157913" cy="65119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586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238375" y="1504950"/>
            <a:ext cx="3390900" cy="1528763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496050" y="3076575"/>
            <a:ext cx="1943100" cy="1528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3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77850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4169744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7819263" y="1699434"/>
            <a:ext cx="3338268" cy="2171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03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66970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40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616700" y="0"/>
            <a:ext cx="557529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 with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1603389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429501" y="1069989"/>
            <a:ext cx="2501900" cy="42132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23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14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199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873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5600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1" y="0"/>
            <a:ext cx="307332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94228" y="0"/>
            <a:ext cx="3073329" cy="341985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94228" y="3441700"/>
            <a:ext cx="3073329" cy="34198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62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98728" y="1069988"/>
            <a:ext cx="3776472" cy="48863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4322"/>
            <a:ext cx="5289258" cy="684367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13028" y="2616201"/>
            <a:ext cx="5008372" cy="3136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62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8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8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4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4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01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74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461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3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 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121920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094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0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388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 userDrawn="1">
            <p:ph type="pic" sz="quarter" idx="10"/>
          </p:nvPr>
        </p:nvSpPr>
        <p:spPr>
          <a:xfrm>
            <a:off x="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2029968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6096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2027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4066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0"/>
          <p:cNvSpPr>
            <a:spLocks noGrp="1"/>
          </p:cNvSpPr>
          <p:nvPr>
            <p:ph type="pic" sz="quarter" idx="18"/>
          </p:nvPr>
        </p:nvSpPr>
        <p:spPr>
          <a:xfrm>
            <a:off x="4064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0"/>
          <p:cNvSpPr>
            <a:spLocks noGrp="1"/>
          </p:cNvSpPr>
          <p:nvPr>
            <p:ph type="pic" sz="quarter" idx="19"/>
          </p:nvPr>
        </p:nvSpPr>
        <p:spPr>
          <a:xfrm>
            <a:off x="1016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0"/>
          <p:cNvSpPr>
            <a:spLocks noGrp="1"/>
          </p:cNvSpPr>
          <p:nvPr>
            <p:ph type="pic" sz="quarter" idx="20"/>
          </p:nvPr>
        </p:nvSpPr>
        <p:spPr>
          <a:xfrm>
            <a:off x="1016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Picture Placeholder 30"/>
          <p:cNvSpPr>
            <a:spLocks noGrp="1"/>
          </p:cNvSpPr>
          <p:nvPr>
            <p:ph type="pic" sz="quarter" idx="21"/>
          </p:nvPr>
        </p:nvSpPr>
        <p:spPr>
          <a:xfrm>
            <a:off x="10160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Picture Placeholder 30"/>
          <p:cNvSpPr>
            <a:spLocks noGrp="1"/>
          </p:cNvSpPr>
          <p:nvPr>
            <p:ph type="pic" sz="quarter" idx="22"/>
          </p:nvPr>
        </p:nvSpPr>
        <p:spPr>
          <a:xfrm>
            <a:off x="8123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Picture Placeholder 30"/>
          <p:cNvSpPr>
            <a:spLocks noGrp="1"/>
          </p:cNvSpPr>
          <p:nvPr>
            <p:ph type="pic" sz="quarter" idx="23"/>
          </p:nvPr>
        </p:nvSpPr>
        <p:spPr>
          <a:xfrm>
            <a:off x="8123936" y="0"/>
            <a:ext cx="2029968" cy="228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9600" y="1905000"/>
            <a:ext cx="1714500" cy="17145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4222750"/>
            <a:ext cx="1714500" cy="1714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-628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5" name="Title 14"/>
          <p:cNvSpPr>
            <a:spLocks noGrp="1"/>
          </p:cNvSpPr>
          <p:nvPr>
            <p:ph type="ctrTitle"/>
          </p:nvPr>
        </p:nvSpPr>
        <p:spPr>
          <a:xfrm>
            <a:off x="2925748" y="2936424"/>
            <a:ext cx="6611358" cy="1070073"/>
          </a:xfrm>
          <a:noFill/>
          <a:ln>
            <a:noFill/>
          </a:ln>
        </p:spPr>
        <p:txBody>
          <a:bodyPr anchor="ctr"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NEWTON’s Three Laws</a:t>
            </a:r>
            <a:endParaRPr lang="en-US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25748" y="2627453"/>
            <a:ext cx="6611358" cy="145841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46836" y="4193911"/>
            <a:ext cx="3098327" cy="463247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8" name="Title 14"/>
          <p:cNvSpPr txBox="1">
            <a:spLocks/>
          </p:cNvSpPr>
          <p:nvPr/>
        </p:nvSpPr>
        <p:spPr>
          <a:xfrm>
            <a:off x="4652582" y="4216220"/>
            <a:ext cx="2886833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3200" b="1" dirty="0">
                <a:solidFill>
                  <a:prstClr val="white"/>
                </a:solidFill>
                <a:latin typeface="Bahnschrift SemiCondensed" panose="020B0502040204020203" pitchFamily="34" charset="0"/>
              </a:rPr>
              <a:t>FISIKA DASAR 1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Condensed" panose="020B0502040204020203" pitchFamily="34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97" y="348089"/>
            <a:ext cx="2096679" cy="157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998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100000">
              <a:schemeClr val="accent2">
                <a:lumMod val="45000"/>
                <a:lumOff val="55000"/>
              </a:schemeClr>
            </a:gs>
            <a:gs pos="62000">
              <a:schemeClr val="accent2">
                <a:lumMod val="30000"/>
                <a:lumOff val="7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33457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36374" y="5324832"/>
            <a:ext cx="1861088" cy="463247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9436374" y="5332627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Overview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33457" y="5556455"/>
            <a:ext cx="9468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297462" y="5556455"/>
            <a:ext cx="13335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49311" y="5831461"/>
            <a:ext cx="2964468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0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440F800-EC76-449D-88BE-38E6CC71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" y="5551235"/>
            <a:ext cx="1721662" cy="1291246"/>
          </a:xfrm>
          <a:prstGeom prst="rect">
            <a:avLst/>
          </a:prstGeom>
        </p:spPr>
      </p:pic>
      <p:sp>
        <p:nvSpPr>
          <p:cNvPr id="14" name="Title 4">
            <a:extLst>
              <a:ext uri="{FF2B5EF4-FFF2-40B4-BE49-F238E27FC236}">
                <a16:creationId xmlns:a16="http://schemas.microsoft.com/office/drawing/2014/main" id="{46F30AF2-F605-4F92-9E6F-373186A628F5}"/>
              </a:ext>
            </a:extLst>
          </p:cNvPr>
          <p:cNvSpPr txBox="1">
            <a:spLocks/>
          </p:cNvSpPr>
          <p:nvPr/>
        </p:nvSpPr>
        <p:spPr>
          <a:xfrm>
            <a:off x="2836262" y="1637575"/>
            <a:ext cx="2755035" cy="252274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600" b="1" dirty="0"/>
              <a:t>Newton’s Law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328CD6-8628-4845-804C-169E5BD49CA0}"/>
              </a:ext>
            </a:extLst>
          </p:cNvPr>
          <p:cNvSpPr txBox="1">
            <a:spLocks/>
          </p:cNvSpPr>
          <p:nvPr/>
        </p:nvSpPr>
        <p:spPr>
          <a:xfrm>
            <a:off x="6548485" y="1650209"/>
            <a:ext cx="2755035" cy="252274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4000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26449590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4437" y="682359"/>
            <a:ext cx="3534080" cy="831822"/>
          </a:xfr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lang="en-US" sz="3200" b="1" dirty="0"/>
              <a:t>Newton’s First Law</a:t>
            </a:r>
          </a:p>
        </p:txBody>
      </p:sp>
      <p:sp>
        <p:nvSpPr>
          <p:cNvPr id="10" name="Rectangle 9"/>
          <p:cNvSpPr/>
          <p:nvPr/>
        </p:nvSpPr>
        <p:spPr>
          <a:xfrm rot="10800000">
            <a:off x="397399" y="290879"/>
            <a:ext cx="1927056" cy="3960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430383" y="281161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defRPr/>
            </a:pPr>
            <a:r>
              <a:rPr lang="en-US" sz="1600" b="1" dirty="0">
                <a:solidFill>
                  <a:prstClr val="white"/>
                </a:solidFill>
                <a:latin typeface="Hind"/>
              </a:rPr>
              <a:t>NEWTON’s Three Laws</a:t>
            </a:r>
          </a:p>
        </p:txBody>
      </p:sp>
      <p:sp>
        <p:nvSpPr>
          <p:cNvPr id="16" name="Freeform 231"/>
          <p:cNvSpPr>
            <a:spLocks noEditPoints="1"/>
          </p:cNvSpPr>
          <p:nvPr/>
        </p:nvSpPr>
        <p:spPr bwMode="auto">
          <a:xfrm>
            <a:off x="8622456" y="4360928"/>
            <a:ext cx="463704" cy="558902"/>
          </a:xfrm>
          <a:custGeom>
            <a:avLst/>
            <a:gdLst>
              <a:gd name="T0" fmla="*/ 20 w 64"/>
              <a:gd name="T1" fmla="*/ 40 h 74"/>
              <a:gd name="T2" fmla="*/ 20 w 64"/>
              <a:gd name="T3" fmla="*/ 34 h 74"/>
              <a:gd name="T4" fmla="*/ 44 w 64"/>
              <a:gd name="T5" fmla="*/ 17 h 74"/>
              <a:gd name="T6" fmla="*/ 19 w 64"/>
              <a:gd name="T7" fmla="*/ 33 h 74"/>
              <a:gd name="T8" fmla="*/ 48 w 64"/>
              <a:gd name="T9" fmla="*/ 19 h 74"/>
              <a:gd name="T10" fmla="*/ 19 w 64"/>
              <a:gd name="T11" fmla="*/ 25 h 74"/>
              <a:gd name="T12" fmla="*/ 33 w 64"/>
              <a:gd name="T13" fmla="*/ 17 h 74"/>
              <a:gd name="T14" fmla="*/ 16 w 64"/>
              <a:gd name="T15" fmla="*/ 23 h 74"/>
              <a:gd name="T16" fmla="*/ 38 w 64"/>
              <a:gd name="T17" fmla="*/ 72 h 74"/>
              <a:gd name="T18" fmla="*/ 31 w 64"/>
              <a:gd name="T19" fmla="*/ 74 h 74"/>
              <a:gd name="T20" fmla="*/ 23 w 64"/>
              <a:gd name="T21" fmla="*/ 68 h 74"/>
              <a:gd name="T22" fmla="*/ 26 w 64"/>
              <a:gd name="T23" fmla="*/ 55 h 74"/>
              <a:gd name="T24" fmla="*/ 19 w 64"/>
              <a:gd name="T25" fmla="*/ 48 h 74"/>
              <a:gd name="T26" fmla="*/ 44 w 64"/>
              <a:gd name="T27" fmla="*/ 33 h 74"/>
              <a:gd name="T28" fmla="*/ 28 w 64"/>
              <a:gd name="T29" fmla="*/ 45 h 74"/>
              <a:gd name="T30" fmla="*/ 33 w 64"/>
              <a:gd name="T31" fmla="*/ 55 h 74"/>
              <a:gd name="T32" fmla="*/ 44 w 64"/>
              <a:gd name="T33" fmla="*/ 43 h 74"/>
              <a:gd name="T34" fmla="*/ 38 w 64"/>
              <a:gd name="T35" fmla="*/ 55 h 74"/>
              <a:gd name="T36" fmla="*/ 38 w 64"/>
              <a:gd name="T37" fmla="*/ 57 h 74"/>
              <a:gd name="T38" fmla="*/ 37 w 64"/>
              <a:gd name="T39" fmla="*/ 57 h 74"/>
              <a:gd name="T40" fmla="*/ 31 w 64"/>
              <a:gd name="T41" fmla="*/ 57 h 74"/>
              <a:gd name="T42" fmla="*/ 25 w 64"/>
              <a:gd name="T43" fmla="*/ 59 h 74"/>
              <a:gd name="T44" fmla="*/ 28 w 64"/>
              <a:gd name="T45" fmla="*/ 70 h 74"/>
              <a:gd name="T46" fmla="*/ 40 w 64"/>
              <a:gd name="T47" fmla="*/ 68 h 74"/>
              <a:gd name="T48" fmla="*/ 46 w 64"/>
              <a:gd name="T49" fmla="*/ 5 h 74"/>
              <a:gd name="T50" fmla="*/ 44 w 64"/>
              <a:gd name="T51" fmla="*/ 13 h 74"/>
              <a:gd name="T52" fmla="*/ 48 w 64"/>
              <a:gd name="T53" fmla="*/ 4 h 74"/>
              <a:gd name="T54" fmla="*/ 16 w 64"/>
              <a:gd name="T55" fmla="*/ 58 h 74"/>
              <a:gd name="T56" fmla="*/ 18 w 64"/>
              <a:gd name="T57" fmla="*/ 59 h 74"/>
              <a:gd name="T58" fmla="*/ 53 w 64"/>
              <a:gd name="T59" fmla="*/ 21 h 74"/>
              <a:gd name="T60" fmla="*/ 60 w 64"/>
              <a:gd name="T61" fmla="*/ 16 h 74"/>
              <a:gd name="T62" fmla="*/ 52 w 64"/>
              <a:gd name="T63" fmla="*/ 21 h 74"/>
              <a:gd name="T64" fmla="*/ 5 w 64"/>
              <a:gd name="T65" fmla="*/ 46 h 74"/>
              <a:gd name="T66" fmla="*/ 7 w 64"/>
              <a:gd name="T67" fmla="*/ 48 h 74"/>
              <a:gd name="T68" fmla="*/ 11 w 64"/>
              <a:gd name="T69" fmla="*/ 43 h 74"/>
              <a:gd name="T70" fmla="*/ 55 w 64"/>
              <a:gd name="T71" fmla="*/ 32 h 74"/>
              <a:gd name="T72" fmla="*/ 64 w 64"/>
              <a:gd name="T73" fmla="*/ 32 h 74"/>
              <a:gd name="T74" fmla="*/ 8 w 64"/>
              <a:gd name="T75" fmla="*/ 30 h 74"/>
              <a:gd name="T76" fmla="*/ 2 w 64"/>
              <a:gd name="T77" fmla="*/ 33 h 74"/>
              <a:gd name="T78" fmla="*/ 59 w 64"/>
              <a:gd name="T79" fmla="*/ 46 h 74"/>
              <a:gd name="T80" fmla="*/ 52 w 64"/>
              <a:gd name="T81" fmla="*/ 45 h 74"/>
              <a:gd name="T82" fmla="*/ 60 w 64"/>
              <a:gd name="T83" fmla="*/ 48 h 74"/>
              <a:gd name="T84" fmla="*/ 7 w 64"/>
              <a:gd name="T85" fmla="*/ 15 h 74"/>
              <a:gd name="T86" fmla="*/ 11 w 64"/>
              <a:gd name="T87" fmla="*/ 21 h 74"/>
              <a:gd name="T88" fmla="*/ 12 w 64"/>
              <a:gd name="T89" fmla="*/ 19 h 74"/>
              <a:gd name="T90" fmla="*/ 43 w 64"/>
              <a:gd name="T91" fmla="*/ 53 h 74"/>
              <a:gd name="T92" fmla="*/ 48 w 64"/>
              <a:gd name="T93" fmla="*/ 60 h 74"/>
              <a:gd name="T94" fmla="*/ 19 w 64"/>
              <a:gd name="T95" fmla="*/ 12 h 74"/>
              <a:gd name="T96" fmla="*/ 22 w 64"/>
              <a:gd name="T97" fmla="*/ 10 h 74"/>
              <a:gd name="T98" fmla="*/ 16 w 64"/>
              <a:gd name="T99" fmla="*/ 6 h 74"/>
              <a:gd name="T100" fmla="*/ 34 w 64"/>
              <a:gd name="T101" fmla="*/ 8 h 74"/>
              <a:gd name="T102" fmla="*/ 31 w 64"/>
              <a:gd name="T103" fmla="*/ 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4" h="74">
                <a:moveTo>
                  <a:pt x="48" y="27"/>
                </a:moveTo>
                <a:cubicBezTo>
                  <a:pt x="48" y="29"/>
                  <a:pt x="47" y="31"/>
                  <a:pt x="45" y="31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40"/>
                  <a:pt x="19" y="41"/>
                  <a:pt x="19" y="41"/>
                </a:cubicBezTo>
                <a:cubicBezTo>
                  <a:pt x="17" y="41"/>
                  <a:pt x="16" y="40"/>
                  <a:pt x="16" y="38"/>
                </a:cubicBezTo>
                <a:cubicBezTo>
                  <a:pt x="16" y="37"/>
                  <a:pt x="18" y="35"/>
                  <a:pt x="20" y="34"/>
                </a:cubicBezTo>
                <a:cubicBezTo>
                  <a:pt x="44" y="25"/>
                  <a:pt x="44" y="25"/>
                  <a:pt x="44" y="25"/>
                </a:cubicBezTo>
                <a:cubicBezTo>
                  <a:pt x="46" y="24"/>
                  <a:pt x="48" y="25"/>
                  <a:pt x="48" y="27"/>
                </a:cubicBezTo>
                <a:close/>
                <a:moveTo>
                  <a:pt x="44" y="17"/>
                </a:moveTo>
                <a:cubicBezTo>
                  <a:pt x="20" y="26"/>
                  <a:pt x="20" y="26"/>
                  <a:pt x="20" y="26"/>
                </a:cubicBezTo>
                <a:cubicBezTo>
                  <a:pt x="18" y="27"/>
                  <a:pt x="16" y="29"/>
                  <a:pt x="16" y="31"/>
                </a:cubicBezTo>
                <a:cubicBezTo>
                  <a:pt x="16" y="32"/>
                  <a:pt x="17" y="33"/>
                  <a:pt x="19" y="33"/>
                </a:cubicBezTo>
                <a:cubicBezTo>
                  <a:pt x="19" y="33"/>
                  <a:pt x="20" y="33"/>
                  <a:pt x="20" y="33"/>
                </a:cubicBezTo>
                <a:cubicBezTo>
                  <a:pt x="45" y="24"/>
                  <a:pt x="45" y="24"/>
                  <a:pt x="45" y="24"/>
                </a:cubicBezTo>
                <a:cubicBezTo>
                  <a:pt x="47" y="23"/>
                  <a:pt x="48" y="21"/>
                  <a:pt x="48" y="19"/>
                </a:cubicBezTo>
                <a:cubicBezTo>
                  <a:pt x="48" y="18"/>
                  <a:pt x="46" y="17"/>
                  <a:pt x="44" y="17"/>
                </a:cubicBezTo>
                <a:close/>
                <a:moveTo>
                  <a:pt x="16" y="23"/>
                </a:moveTo>
                <a:cubicBezTo>
                  <a:pt x="16" y="24"/>
                  <a:pt x="17" y="25"/>
                  <a:pt x="19" y="25"/>
                </a:cubicBezTo>
                <a:cubicBezTo>
                  <a:pt x="19" y="25"/>
                  <a:pt x="20" y="25"/>
                  <a:pt x="20" y="25"/>
                </a:cubicBezTo>
                <a:cubicBezTo>
                  <a:pt x="30" y="21"/>
                  <a:pt x="30" y="21"/>
                  <a:pt x="30" y="21"/>
                </a:cubicBezTo>
                <a:cubicBezTo>
                  <a:pt x="32" y="21"/>
                  <a:pt x="33" y="19"/>
                  <a:pt x="33" y="17"/>
                </a:cubicBezTo>
                <a:cubicBezTo>
                  <a:pt x="33" y="15"/>
                  <a:pt x="31" y="14"/>
                  <a:pt x="29" y="15"/>
                </a:cubicBezTo>
                <a:cubicBezTo>
                  <a:pt x="20" y="19"/>
                  <a:pt x="20" y="19"/>
                  <a:pt x="20" y="19"/>
                </a:cubicBezTo>
                <a:cubicBezTo>
                  <a:pt x="18" y="19"/>
                  <a:pt x="16" y="21"/>
                  <a:pt x="16" y="23"/>
                </a:cubicBezTo>
                <a:close/>
                <a:moveTo>
                  <a:pt x="42" y="59"/>
                </a:moveTo>
                <a:cubicBezTo>
                  <a:pt x="42" y="68"/>
                  <a:pt x="42" y="68"/>
                  <a:pt x="42" y="68"/>
                </a:cubicBezTo>
                <a:cubicBezTo>
                  <a:pt x="42" y="70"/>
                  <a:pt x="40" y="72"/>
                  <a:pt x="38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6" y="73"/>
                  <a:pt x="35" y="74"/>
                  <a:pt x="34" y="74"/>
                </a:cubicBezTo>
                <a:cubicBezTo>
                  <a:pt x="31" y="74"/>
                  <a:pt x="31" y="74"/>
                  <a:pt x="31" y="74"/>
                </a:cubicBezTo>
                <a:cubicBezTo>
                  <a:pt x="29" y="74"/>
                  <a:pt x="28" y="73"/>
                  <a:pt x="27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5" y="72"/>
                  <a:pt x="23" y="70"/>
                  <a:pt x="23" y="6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57"/>
                  <a:pt x="24" y="56"/>
                  <a:pt x="26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6" y="51"/>
                  <a:pt x="23" y="49"/>
                  <a:pt x="22" y="47"/>
                </a:cubicBezTo>
                <a:cubicBezTo>
                  <a:pt x="20" y="48"/>
                  <a:pt x="20" y="48"/>
                  <a:pt x="20" y="48"/>
                </a:cubicBezTo>
                <a:cubicBezTo>
                  <a:pt x="20" y="48"/>
                  <a:pt x="19" y="48"/>
                  <a:pt x="19" y="48"/>
                </a:cubicBezTo>
                <a:cubicBezTo>
                  <a:pt x="17" y="48"/>
                  <a:pt x="16" y="47"/>
                  <a:pt x="16" y="46"/>
                </a:cubicBezTo>
                <a:cubicBezTo>
                  <a:pt x="16" y="44"/>
                  <a:pt x="18" y="43"/>
                  <a:pt x="20" y="42"/>
                </a:cubicBezTo>
                <a:cubicBezTo>
                  <a:pt x="44" y="33"/>
                  <a:pt x="44" y="33"/>
                  <a:pt x="44" y="33"/>
                </a:cubicBezTo>
                <a:cubicBezTo>
                  <a:pt x="46" y="32"/>
                  <a:pt x="48" y="33"/>
                  <a:pt x="48" y="35"/>
                </a:cubicBezTo>
                <a:cubicBezTo>
                  <a:pt x="48" y="36"/>
                  <a:pt x="47" y="38"/>
                  <a:pt x="45" y="39"/>
                </a:cubicBezTo>
                <a:cubicBezTo>
                  <a:pt x="28" y="45"/>
                  <a:pt x="28" y="45"/>
                  <a:pt x="28" y="45"/>
                </a:cubicBezTo>
                <a:cubicBezTo>
                  <a:pt x="30" y="47"/>
                  <a:pt x="32" y="51"/>
                  <a:pt x="32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47"/>
                  <a:pt x="40" y="42"/>
                  <a:pt x="41" y="42"/>
                </a:cubicBezTo>
                <a:cubicBezTo>
                  <a:pt x="42" y="41"/>
                  <a:pt x="44" y="42"/>
                  <a:pt x="44" y="43"/>
                </a:cubicBezTo>
                <a:cubicBezTo>
                  <a:pt x="45" y="44"/>
                  <a:pt x="45" y="46"/>
                  <a:pt x="43" y="47"/>
                </a:cubicBezTo>
                <a:cubicBezTo>
                  <a:pt x="43" y="47"/>
                  <a:pt x="38" y="50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0" y="56"/>
                  <a:pt x="42" y="57"/>
                  <a:pt x="42" y="59"/>
                </a:cubicBezTo>
                <a:close/>
                <a:moveTo>
                  <a:pt x="40" y="59"/>
                </a:moveTo>
                <a:cubicBezTo>
                  <a:pt x="40" y="58"/>
                  <a:pt x="39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6" y="57"/>
                  <a:pt x="25" y="58"/>
                  <a:pt x="25" y="59"/>
                </a:cubicBezTo>
                <a:cubicBezTo>
                  <a:pt x="25" y="68"/>
                  <a:pt x="25" y="68"/>
                  <a:pt x="25" y="68"/>
                </a:cubicBezTo>
                <a:cubicBezTo>
                  <a:pt x="25" y="69"/>
                  <a:pt x="26" y="70"/>
                  <a:pt x="27" y="70"/>
                </a:cubicBezTo>
                <a:cubicBezTo>
                  <a:pt x="28" y="70"/>
                  <a:pt x="28" y="70"/>
                  <a:pt x="28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38" y="70"/>
                  <a:pt x="38" y="70"/>
                  <a:pt x="38" y="70"/>
                </a:cubicBezTo>
                <a:cubicBezTo>
                  <a:pt x="39" y="70"/>
                  <a:pt x="40" y="69"/>
                  <a:pt x="40" y="68"/>
                </a:cubicBezTo>
                <a:lnTo>
                  <a:pt x="40" y="59"/>
                </a:lnTo>
                <a:close/>
                <a:moveTo>
                  <a:pt x="48" y="4"/>
                </a:moveTo>
                <a:cubicBezTo>
                  <a:pt x="48" y="4"/>
                  <a:pt x="47" y="4"/>
                  <a:pt x="46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1"/>
                  <a:pt x="43" y="12"/>
                  <a:pt x="44" y="12"/>
                </a:cubicBezTo>
                <a:cubicBezTo>
                  <a:pt x="44" y="12"/>
                  <a:pt x="44" y="13"/>
                  <a:pt x="44" y="13"/>
                </a:cubicBezTo>
                <a:cubicBezTo>
                  <a:pt x="45" y="13"/>
                  <a:pt x="45" y="12"/>
                  <a:pt x="46" y="12"/>
                </a:cubicBezTo>
                <a:cubicBezTo>
                  <a:pt x="49" y="6"/>
                  <a:pt x="49" y="6"/>
                  <a:pt x="49" y="6"/>
                </a:cubicBezTo>
                <a:cubicBezTo>
                  <a:pt x="49" y="5"/>
                  <a:pt x="49" y="5"/>
                  <a:pt x="48" y="4"/>
                </a:cubicBezTo>
                <a:close/>
                <a:moveTo>
                  <a:pt x="21" y="51"/>
                </a:moveTo>
                <a:cubicBezTo>
                  <a:pt x="20" y="51"/>
                  <a:pt x="19" y="51"/>
                  <a:pt x="19" y="52"/>
                </a:cubicBezTo>
                <a:cubicBezTo>
                  <a:pt x="16" y="58"/>
                  <a:pt x="16" y="58"/>
                  <a:pt x="16" y="58"/>
                </a:cubicBezTo>
                <a:cubicBezTo>
                  <a:pt x="15" y="58"/>
                  <a:pt x="16" y="59"/>
                  <a:pt x="16" y="60"/>
                </a:cubicBezTo>
                <a:cubicBezTo>
                  <a:pt x="17" y="60"/>
                  <a:pt x="17" y="60"/>
                  <a:pt x="17" y="60"/>
                </a:cubicBezTo>
                <a:cubicBezTo>
                  <a:pt x="18" y="60"/>
                  <a:pt x="18" y="60"/>
                  <a:pt x="18" y="59"/>
                </a:cubicBezTo>
                <a:cubicBezTo>
                  <a:pt x="22" y="53"/>
                  <a:pt x="22" y="53"/>
                  <a:pt x="22" y="53"/>
                </a:cubicBezTo>
                <a:cubicBezTo>
                  <a:pt x="22" y="53"/>
                  <a:pt x="22" y="52"/>
                  <a:pt x="21" y="51"/>
                </a:cubicBezTo>
                <a:close/>
                <a:moveTo>
                  <a:pt x="53" y="21"/>
                </a:moveTo>
                <a:cubicBezTo>
                  <a:pt x="53" y="21"/>
                  <a:pt x="54" y="21"/>
                  <a:pt x="54" y="21"/>
                </a:cubicBezTo>
                <a:cubicBezTo>
                  <a:pt x="59" y="18"/>
                  <a:pt x="59" y="18"/>
                  <a:pt x="59" y="18"/>
                </a:cubicBezTo>
                <a:cubicBezTo>
                  <a:pt x="60" y="18"/>
                  <a:pt x="60" y="17"/>
                  <a:pt x="60" y="16"/>
                </a:cubicBezTo>
                <a:cubicBezTo>
                  <a:pt x="60" y="15"/>
                  <a:pt x="59" y="15"/>
                  <a:pt x="58" y="15"/>
                </a:cubicBezTo>
                <a:cubicBezTo>
                  <a:pt x="52" y="19"/>
                  <a:pt x="52" y="19"/>
                  <a:pt x="52" y="19"/>
                </a:cubicBezTo>
                <a:cubicBezTo>
                  <a:pt x="52" y="19"/>
                  <a:pt x="51" y="20"/>
                  <a:pt x="52" y="21"/>
                </a:cubicBezTo>
                <a:cubicBezTo>
                  <a:pt x="52" y="21"/>
                  <a:pt x="53" y="21"/>
                  <a:pt x="53" y="21"/>
                </a:cubicBezTo>
                <a:close/>
                <a:moveTo>
                  <a:pt x="11" y="43"/>
                </a:moveTo>
                <a:cubicBezTo>
                  <a:pt x="5" y="46"/>
                  <a:pt x="5" y="46"/>
                  <a:pt x="5" y="46"/>
                </a:cubicBezTo>
                <a:cubicBezTo>
                  <a:pt x="4" y="46"/>
                  <a:pt x="4" y="47"/>
                  <a:pt x="5" y="48"/>
                </a:cubicBezTo>
                <a:cubicBezTo>
                  <a:pt x="5" y="48"/>
                  <a:pt x="5" y="49"/>
                  <a:pt x="6" y="49"/>
                </a:cubicBezTo>
                <a:cubicBezTo>
                  <a:pt x="6" y="49"/>
                  <a:pt x="6" y="49"/>
                  <a:pt x="7" y="48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5"/>
                  <a:pt x="13" y="44"/>
                  <a:pt x="13" y="43"/>
                </a:cubicBezTo>
                <a:cubicBezTo>
                  <a:pt x="12" y="42"/>
                  <a:pt x="11" y="42"/>
                  <a:pt x="11" y="43"/>
                </a:cubicBezTo>
                <a:close/>
                <a:moveTo>
                  <a:pt x="63" y="30"/>
                </a:move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5" y="31"/>
                  <a:pt x="55" y="32"/>
                </a:cubicBezTo>
                <a:cubicBezTo>
                  <a:pt x="55" y="33"/>
                  <a:pt x="56" y="33"/>
                  <a:pt x="56" y="33"/>
                </a:cubicBezTo>
                <a:cubicBezTo>
                  <a:pt x="63" y="33"/>
                  <a:pt x="63" y="33"/>
                  <a:pt x="63" y="33"/>
                </a:cubicBezTo>
                <a:cubicBezTo>
                  <a:pt x="64" y="33"/>
                  <a:pt x="64" y="33"/>
                  <a:pt x="64" y="32"/>
                </a:cubicBezTo>
                <a:cubicBezTo>
                  <a:pt x="64" y="31"/>
                  <a:pt x="64" y="30"/>
                  <a:pt x="63" y="30"/>
                </a:cubicBezTo>
                <a:close/>
                <a:moveTo>
                  <a:pt x="10" y="32"/>
                </a:moveTo>
                <a:cubicBezTo>
                  <a:pt x="10" y="31"/>
                  <a:pt x="9" y="30"/>
                  <a:pt x="8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1" y="30"/>
                  <a:pt x="0" y="31"/>
                  <a:pt x="0" y="32"/>
                </a:cubicBezTo>
                <a:cubicBezTo>
                  <a:pt x="0" y="33"/>
                  <a:pt x="1" y="33"/>
                  <a:pt x="2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9" y="33"/>
                  <a:pt x="10" y="33"/>
                  <a:pt x="10" y="32"/>
                </a:cubicBezTo>
                <a:close/>
                <a:moveTo>
                  <a:pt x="59" y="46"/>
                </a:moveTo>
                <a:cubicBezTo>
                  <a:pt x="54" y="43"/>
                  <a:pt x="54" y="43"/>
                  <a:pt x="54" y="43"/>
                </a:cubicBezTo>
                <a:cubicBezTo>
                  <a:pt x="53" y="42"/>
                  <a:pt x="52" y="42"/>
                  <a:pt x="52" y="43"/>
                </a:cubicBezTo>
                <a:cubicBezTo>
                  <a:pt x="51" y="44"/>
                  <a:pt x="52" y="45"/>
                  <a:pt x="52" y="45"/>
                </a:cubicBezTo>
                <a:cubicBezTo>
                  <a:pt x="58" y="48"/>
                  <a:pt x="58" y="48"/>
                  <a:pt x="58" y="48"/>
                </a:cubicBezTo>
                <a:cubicBezTo>
                  <a:pt x="58" y="49"/>
                  <a:pt x="58" y="49"/>
                  <a:pt x="59" y="49"/>
                </a:cubicBezTo>
                <a:cubicBezTo>
                  <a:pt x="59" y="49"/>
                  <a:pt x="60" y="48"/>
                  <a:pt x="60" y="48"/>
                </a:cubicBezTo>
                <a:cubicBezTo>
                  <a:pt x="60" y="47"/>
                  <a:pt x="60" y="46"/>
                  <a:pt x="59" y="46"/>
                </a:cubicBezTo>
                <a:close/>
                <a:moveTo>
                  <a:pt x="12" y="19"/>
                </a:moveTo>
                <a:cubicBezTo>
                  <a:pt x="7" y="15"/>
                  <a:pt x="7" y="15"/>
                  <a:pt x="7" y="15"/>
                </a:cubicBezTo>
                <a:cubicBezTo>
                  <a:pt x="6" y="15"/>
                  <a:pt x="5" y="15"/>
                  <a:pt x="5" y="16"/>
                </a:cubicBezTo>
                <a:cubicBezTo>
                  <a:pt x="4" y="17"/>
                  <a:pt x="4" y="18"/>
                  <a:pt x="5" y="18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2" y="21"/>
                  <a:pt x="12" y="21"/>
                  <a:pt x="13" y="21"/>
                </a:cubicBezTo>
                <a:cubicBezTo>
                  <a:pt x="13" y="20"/>
                  <a:pt x="13" y="19"/>
                  <a:pt x="12" y="19"/>
                </a:cubicBezTo>
                <a:close/>
                <a:moveTo>
                  <a:pt x="46" y="52"/>
                </a:moveTo>
                <a:cubicBezTo>
                  <a:pt x="45" y="51"/>
                  <a:pt x="44" y="51"/>
                  <a:pt x="44" y="51"/>
                </a:cubicBezTo>
                <a:cubicBezTo>
                  <a:pt x="43" y="52"/>
                  <a:pt x="43" y="53"/>
                  <a:pt x="43" y="53"/>
                </a:cubicBezTo>
                <a:cubicBezTo>
                  <a:pt x="46" y="59"/>
                  <a:pt x="46" y="59"/>
                  <a:pt x="46" y="59"/>
                </a:cubicBezTo>
                <a:cubicBezTo>
                  <a:pt x="47" y="60"/>
                  <a:pt x="47" y="60"/>
                  <a:pt x="48" y="60"/>
                </a:cubicBezTo>
                <a:cubicBezTo>
                  <a:pt x="48" y="60"/>
                  <a:pt x="48" y="60"/>
                  <a:pt x="48" y="60"/>
                </a:cubicBezTo>
                <a:cubicBezTo>
                  <a:pt x="49" y="59"/>
                  <a:pt x="49" y="58"/>
                  <a:pt x="49" y="58"/>
                </a:cubicBezTo>
                <a:lnTo>
                  <a:pt x="46" y="52"/>
                </a:lnTo>
                <a:close/>
                <a:moveTo>
                  <a:pt x="19" y="12"/>
                </a:moveTo>
                <a:cubicBezTo>
                  <a:pt x="19" y="12"/>
                  <a:pt x="20" y="13"/>
                  <a:pt x="20" y="13"/>
                </a:cubicBezTo>
                <a:cubicBezTo>
                  <a:pt x="21" y="13"/>
                  <a:pt x="21" y="12"/>
                  <a:pt x="21" y="12"/>
                </a:cubicBezTo>
                <a:cubicBezTo>
                  <a:pt x="22" y="12"/>
                  <a:pt x="22" y="11"/>
                  <a:pt x="22" y="10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4"/>
                  <a:pt x="17" y="4"/>
                  <a:pt x="16" y="4"/>
                </a:cubicBezTo>
                <a:cubicBezTo>
                  <a:pt x="16" y="5"/>
                  <a:pt x="15" y="5"/>
                  <a:pt x="16" y="6"/>
                </a:cubicBezTo>
                <a:lnTo>
                  <a:pt x="19" y="12"/>
                </a:lnTo>
                <a:close/>
                <a:moveTo>
                  <a:pt x="32" y="9"/>
                </a:moveTo>
                <a:cubicBezTo>
                  <a:pt x="33" y="9"/>
                  <a:pt x="34" y="9"/>
                  <a:pt x="34" y="8"/>
                </a:cubicBezTo>
                <a:cubicBezTo>
                  <a:pt x="34" y="1"/>
                  <a:pt x="34" y="1"/>
                  <a:pt x="34" y="1"/>
                </a:cubicBezTo>
                <a:cubicBezTo>
                  <a:pt x="34" y="1"/>
                  <a:pt x="33" y="0"/>
                  <a:pt x="32" y="0"/>
                </a:cubicBezTo>
                <a:cubicBezTo>
                  <a:pt x="31" y="0"/>
                  <a:pt x="31" y="1"/>
                  <a:pt x="31" y="1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9"/>
                  <a:pt x="31" y="9"/>
                  <a:pt x="32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848" y="1684183"/>
            <a:ext cx="3757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</a:rPr>
              <a:t>Objects move at constant velocity (and remain at rest if they start at rest) if they are acted on  by no net external force.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97293" y="4330144"/>
            <a:ext cx="2258290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nd"/>
                <a:ea typeface="+mn-ea"/>
                <a:cs typeface="+mn-cs"/>
              </a:rPr>
              <a:t>Bring your business to the next Level with Powerfull presentation material for all business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B24CB3-857A-4429-8A3D-E2E2D0725396}"/>
              </a:ext>
            </a:extLst>
          </p:cNvPr>
          <p:cNvSpPr txBox="1"/>
          <p:nvPr/>
        </p:nvSpPr>
        <p:spPr>
          <a:xfrm>
            <a:off x="820872" y="6242661"/>
            <a:ext cx="1972922" cy="371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0837DCDE-F18D-4594-A705-D01B76E5B8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757" y="5858076"/>
            <a:ext cx="1228153" cy="92111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06D412-9503-419C-8555-9BD6FBA1D7A9}"/>
              </a:ext>
            </a:extLst>
          </p:cNvPr>
          <p:cNvCxnSpPr>
            <a:cxnSpLocks/>
          </p:cNvCxnSpPr>
          <p:nvPr/>
        </p:nvCxnSpPr>
        <p:spPr>
          <a:xfrm>
            <a:off x="3893789" y="-1283983"/>
            <a:ext cx="0" cy="867855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itle 4">
            <a:extLst>
              <a:ext uri="{FF2B5EF4-FFF2-40B4-BE49-F238E27FC236}">
                <a16:creationId xmlns:a16="http://schemas.microsoft.com/office/drawing/2014/main" id="{047ABD67-15E6-4AD2-94CD-0745539C0018}"/>
              </a:ext>
            </a:extLst>
          </p:cNvPr>
          <p:cNvSpPr txBox="1">
            <a:spLocks/>
          </p:cNvSpPr>
          <p:nvPr/>
        </p:nvSpPr>
        <p:spPr>
          <a:xfrm>
            <a:off x="3998880" y="89078"/>
            <a:ext cx="3568408" cy="8318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Newton’s Second Law</a:t>
            </a:r>
            <a:endParaRPr 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A76665-A5AA-48CC-B317-F416B452F079}"/>
              </a:ext>
            </a:extLst>
          </p:cNvPr>
          <p:cNvSpPr txBox="1"/>
          <p:nvPr/>
        </p:nvSpPr>
        <p:spPr>
          <a:xfrm>
            <a:off x="261963" y="2742224"/>
            <a:ext cx="3618658" cy="2503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2575" marR="222709" indent="-222250" algn="just">
              <a:spcBef>
                <a:spcPts val="668"/>
              </a:spcBef>
              <a:buFont typeface="Wingdings" panose="05000000000000000000" pitchFamily="2" charset="2"/>
              <a:buChar char="Ø"/>
            </a:pPr>
            <a:r>
              <a:rPr lang="en-US" sz="1400" spc="16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 velocity means both magnitude and direction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75" marR="455587" indent="-222250" algn="just">
              <a:spcBef>
                <a:spcPts val="645"/>
              </a:spcBef>
              <a:buFont typeface="Wingdings" panose="05000000000000000000" pitchFamily="2" charset="2"/>
              <a:buChar char="Ø"/>
            </a:pPr>
            <a:r>
              <a:rPr lang="en-US" sz="1400" spc="14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net force doesn’t mean no force at all, just that whatever forces are present add up to zero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75" marR="256151" indent="-222250" algn="just">
              <a:spcBef>
                <a:spcPts val="652"/>
              </a:spcBef>
              <a:buFont typeface="Wingdings" panose="05000000000000000000" pitchFamily="2" charset="2"/>
              <a:buChar char="Ø"/>
            </a:pPr>
            <a:r>
              <a:rPr lang="en-US" sz="1400" spc="15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forces between objects, not internal forces count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75" marR="186189" indent="-222250" algn="just">
              <a:spcBef>
                <a:spcPts val="651"/>
              </a:spcBef>
              <a:buFont typeface="Wingdings" panose="05000000000000000000" pitchFamily="2" charset="2"/>
              <a:buChar char="Ø"/>
            </a:pPr>
            <a:r>
              <a:rPr lang="en-US" sz="1400" spc="14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works both ways, if v is constant, then </a:t>
            </a:r>
            <a:r>
              <a:rPr lang="en-US" sz="1400" spc="25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400" spc="14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must be zero and if </a:t>
            </a:r>
            <a:r>
              <a:rPr lang="en-US" sz="1400" spc="25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400" spc="14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F=0, then </a:t>
            </a:r>
            <a:r>
              <a:rPr lang="en-US" sz="1400" strike="sngStrike" spc="14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400" spc="14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must be constant.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EE463F-B6D4-4D01-A8DF-11DF99B9BC56}"/>
              </a:ext>
            </a:extLst>
          </p:cNvPr>
          <p:cNvSpPr txBox="1"/>
          <p:nvPr/>
        </p:nvSpPr>
        <p:spPr>
          <a:xfrm>
            <a:off x="3828518" y="1726588"/>
            <a:ext cx="3738770" cy="80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825"/>
              </a:lnSpc>
              <a:spcBef>
                <a:spcPts val="686"/>
              </a:spcBef>
              <a:defRPr/>
            </a:pPr>
            <a:r>
              <a:rPr lang="en-US" sz="1600" b="1" u="sng" dirty="0">
                <a:solidFill>
                  <a:srgbClr val="00B0F0"/>
                </a:solidFill>
              </a:rPr>
              <a:t>Everything else we will do in 8.01L is an example or a consequence of this equation.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711952-A2DA-4D1E-84E2-D68B59D29CC3}"/>
              </a:ext>
            </a:extLst>
          </p:cNvPr>
          <p:cNvSpPr txBox="1"/>
          <p:nvPr/>
        </p:nvSpPr>
        <p:spPr>
          <a:xfrm>
            <a:off x="3906958" y="2579768"/>
            <a:ext cx="4028897" cy="1564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2575" marR="222709" indent="-222250" algn="just">
              <a:spcBef>
                <a:spcPts val="668"/>
              </a:spcBef>
              <a:buFont typeface="Wingdings" panose="05000000000000000000" pitchFamily="2" charset="2"/>
              <a:buChar char="Ø"/>
            </a:pPr>
            <a:r>
              <a:rPr lang="en-US" sz="1400" spc="16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 add as Vectors</a:t>
            </a:r>
          </a:p>
          <a:p>
            <a:pPr marL="282575" marR="222709" indent="-222250" algn="just">
              <a:spcBef>
                <a:spcPts val="668"/>
              </a:spcBef>
              <a:buFont typeface="Wingdings" panose="05000000000000000000" pitchFamily="2" charset="2"/>
              <a:buChar char="Ø"/>
            </a:pPr>
            <a:r>
              <a:rPr lang="en-US" sz="1400" spc="16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total force points in the direction of the acceleration</a:t>
            </a:r>
          </a:p>
          <a:p>
            <a:pPr marL="282575" marR="222709" indent="-222250" algn="just">
              <a:spcBef>
                <a:spcPts val="668"/>
              </a:spcBef>
              <a:buFont typeface="Wingdings" panose="05000000000000000000" pitchFamily="2" charset="2"/>
              <a:buChar char="Ø"/>
            </a:pPr>
            <a:r>
              <a:rPr lang="en-US" sz="1400" spc="16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force and acceleration are related by </a:t>
            </a:r>
            <a:r>
              <a:rPr lang="en-US" sz="1400" b="1" i="1" spc="16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spc="16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property of the object itself. Basically, how much “stuff” is there.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7C2BF9-BB5E-48BE-92E2-8C35BDE49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777" y="1086148"/>
            <a:ext cx="1802406" cy="670165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A5C7DA-1BB0-40E2-9322-753AFBF3ADA0}"/>
              </a:ext>
            </a:extLst>
          </p:cNvPr>
          <p:cNvCxnSpPr>
            <a:cxnSpLocks/>
          </p:cNvCxnSpPr>
          <p:nvPr/>
        </p:nvCxnSpPr>
        <p:spPr>
          <a:xfrm>
            <a:off x="7792806" y="-1283984"/>
            <a:ext cx="0" cy="867855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itle 4">
            <a:extLst>
              <a:ext uri="{FF2B5EF4-FFF2-40B4-BE49-F238E27FC236}">
                <a16:creationId xmlns:a16="http://schemas.microsoft.com/office/drawing/2014/main" id="{3D09347D-CF39-4654-9900-461A0925FB49}"/>
              </a:ext>
            </a:extLst>
          </p:cNvPr>
          <p:cNvSpPr txBox="1">
            <a:spLocks/>
          </p:cNvSpPr>
          <p:nvPr/>
        </p:nvSpPr>
        <p:spPr>
          <a:xfrm>
            <a:off x="8040945" y="682359"/>
            <a:ext cx="3776276" cy="8318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Newton’s Third Law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BBE442-B9B0-4C8B-8FF3-4EEF7AEC5848}"/>
              </a:ext>
            </a:extLst>
          </p:cNvPr>
          <p:cNvSpPr txBox="1"/>
          <p:nvPr/>
        </p:nvSpPr>
        <p:spPr>
          <a:xfrm>
            <a:off x="8059698" y="1548221"/>
            <a:ext cx="3738770" cy="1363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5825"/>
              </a:lnSpc>
              <a:spcBef>
                <a:spcPts val="686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1" u="sng" dirty="0">
                <a:solidFill>
                  <a:schemeClr val="accent4">
                    <a:lumMod val="50000"/>
                  </a:schemeClr>
                </a:solidFill>
              </a:rPr>
              <a:t>The most confusing of them all!</a:t>
            </a:r>
          </a:p>
          <a:p>
            <a:pPr marL="285750" indent="-285750">
              <a:lnSpc>
                <a:spcPct val="95825"/>
              </a:lnSpc>
              <a:spcBef>
                <a:spcPts val="686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1" u="sng" dirty="0">
                <a:solidFill>
                  <a:schemeClr val="accent4">
                    <a:lumMod val="50000"/>
                  </a:schemeClr>
                </a:solidFill>
              </a:rPr>
              <a:t>Force </a:t>
            </a:r>
            <a:r>
              <a:rPr lang="en-US" sz="1600" b="1" u="sng" dirty="0">
                <a:solidFill>
                  <a:srgbClr val="FF0000"/>
                </a:solidFill>
              </a:rPr>
              <a:t>due to </a:t>
            </a:r>
            <a:r>
              <a:rPr lang="en-US" sz="1600" b="1" u="sng" dirty="0">
                <a:solidFill>
                  <a:schemeClr val="accent4">
                    <a:lumMod val="50000"/>
                  </a:schemeClr>
                </a:solidFill>
              </a:rPr>
              <a:t>object </a:t>
            </a:r>
            <a:r>
              <a:rPr lang="en-US" sz="1600" b="1" u="sng" dirty="0">
                <a:solidFill>
                  <a:srgbClr val="FF0000"/>
                </a:solidFill>
              </a:rPr>
              <a:t>A</a:t>
            </a:r>
            <a:r>
              <a:rPr lang="en-US" sz="1600" b="1" u="sng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600" b="1" u="sng" dirty="0"/>
              <a:t>on</a:t>
            </a:r>
            <a:r>
              <a:rPr lang="en-US" sz="1600" b="1" u="sng" dirty="0">
                <a:solidFill>
                  <a:schemeClr val="accent4">
                    <a:lumMod val="50000"/>
                  </a:schemeClr>
                </a:solidFill>
              </a:rPr>
              <a:t> object </a:t>
            </a:r>
            <a:r>
              <a:rPr lang="en-US" sz="1600" b="1" u="sng" dirty="0"/>
              <a:t>B</a:t>
            </a:r>
            <a:r>
              <a:rPr lang="en-US" sz="1600" b="1" u="sng" dirty="0">
                <a:solidFill>
                  <a:schemeClr val="accent4">
                    <a:lumMod val="50000"/>
                  </a:schemeClr>
                </a:solidFill>
              </a:rPr>
              <a:t> is always exactly equal in magnitude and always exactly opposite in direction to the force </a:t>
            </a:r>
            <a:r>
              <a:rPr lang="en-US" sz="1600" b="1" u="sng" dirty="0"/>
              <a:t>due</a:t>
            </a:r>
            <a:r>
              <a:rPr lang="en-US" sz="1600" b="1" u="sng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600" b="1" u="sng" dirty="0"/>
              <a:t>to</a:t>
            </a:r>
            <a:r>
              <a:rPr lang="en-US" sz="1600" b="1" u="sng" dirty="0">
                <a:solidFill>
                  <a:schemeClr val="accent4">
                    <a:lumMod val="50000"/>
                  </a:schemeClr>
                </a:solidFill>
              </a:rPr>
              <a:t> object </a:t>
            </a:r>
            <a:r>
              <a:rPr lang="en-US" sz="1600" b="1" u="sng" dirty="0"/>
              <a:t>B</a:t>
            </a:r>
            <a:r>
              <a:rPr lang="en-US" sz="1600" b="1" u="sng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600" b="1" u="sng" dirty="0">
                <a:solidFill>
                  <a:srgbClr val="FF0000"/>
                </a:solidFill>
              </a:rPr>
              <a:t>on</a:t>
            </a:r>
            <a:r>
              <a:rPr lang="en-US" sz="1600" b="1" u="sng" dirty="0">
                <a:solidFill>
                  <a:schemeClr val="accent4">
                    <a:lumMod val="50000"/>
                  </a:schemeClr>
                </a:solidFill>
              </a:rPr>
              <a:t> object </a:t>
            </a:r>
            <a:r>
              <a:rPr lang="en-US" sz="1600" b="1" u="sng" dirty="0">
                <a:solidFill>
                  <a:srgbClr val="FF0000"/>
                </a:solidFill>
              </a:rPr>
              <a:t>A</a:t>
            </a:r>
            <a:r>
              <a:rPr lang="en-US" sz="1600" b="1" u="sng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063377-5C26-48EF-BD79-6F9C4852171B}"/>
              </a:ext>
            </a:extLst>
          </p:cNvPr>
          <p:cNvSpPr txBox="1"/>
          <p:nvPr/>
        </p:nvSpPr>
        <p:spPr>
          <a:xfrm>
            <a:off x="8292374" y="3209711"/>
            <a:ext cx="3738770" cy="3059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2575" marR="222709" indent="-222250" algn="just">
              <a:spcBef>
                <a:spcPts val="668"/>
              </a:spcBef>
              <a:buFont typeface="Wingdings" panose="05000000000000000000" pitchFamily="2" charset="2"/>
              <a:buChar char="Ø"/>
            </a:pPr>
            <a:r>
              <a:rPr lang="en-US" sz="1400" spc="10" dirty="0">
                <a:solidFill>
                  <a:srgbClr val="000000"/>
                </a:solidFill>
                <a:latin typeface="Arial"/>
                <a:cs typeface="Arial"/>
              </a:rPr>
              <a:t>The two forces are called an “action-reaction”  pair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2575" marR="222709" indent="-222250" algn="just">
              <a:spcBef>
                <a:spcPts val="668"/>
              </a:spcBef>
              <a:buFont typeface="Wingdings" panose="05000000000000000000" pitchFamily="2" charset="2"/>
              <a:buChar char="Ø"/>
            </a:pPr>
            <a:r>
              <a:rPr lang="en-US" sz="1400" spc="14" dirty="0">
                <a:solidFill>
                  <a:srgbClr val="000000"/>
                </a:solidFill>
                <a:latin typeface="Arial"/>
                <a:cs typeface="Arial"/>
              </a:rPr>
              <a:t>The two forces are equal and opposite in direction but do </a:t>
            </a:r>
            <a:r>
              <a:rPr lang="en-US" sz="1400" spc="15" dirty="0">
                <a:solidFill>
                  <a:srgbClr val="000000"/>
                </a:solidFill>
                <a:latin typeface="Arial"/>
                <a:cs typeface="Arial"/>
              </a:rPr>
              <a:t>not “add to zero and go away” in solving problems </a:t>
            </a:r>
            <a:r>
              <a:rPr lang="en-US" sz="1400" spc="14" dirty="0">
                <a:solidFill>
                  <a:srgbClr val="000000"/>
                </a:solidFill>
                <a:latin typeface="Arial"/>
                <a:cs typeface="Arial"/>
              </a:rPr>
              <a:t>because they act of different objects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752907" marR="195302" indent="-285750" algn="just">
              <a:spcBef>
                <a:spcPts val="309"/>
              </a:spcBef>
              <a:buFont typeface="Wingdings" panose="05000000000000000000" pitchFamily="2" charset="2"/>
              <a:buChar char="§"/>
            </a:pPr>
            <a:r>
              <a:rPr lang="en-US" sz="1400" spc="14" dirty="0">
                <a:solidFill>
                  <a:srgbClr val="000000"/>
                </a:solidFill>
                <a:latin typeface="Arial"/>
                <a:cs typeface="Arial"/>
              </a:rPr>
              <a:t>It only makes sense to add forces on a single object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747713" marR="322223" indent="-285750" algn="just">
              <a:spcBef>
                <a:spcPts val="309"/>
              </a:spcBef>
              <a:buFont typeface="Wingdings" panose="05000000000000000000" pitchFamily="2" charset="2"/>
              <a:buChar char="§"/>
            </a:pPr>
            <a:r>
              <a:rPr lang="en-US" sz="1400" spc="13" dirty="0">
                <a:solidFill>
                  <a:srgbClr val="000000"/>
                </a:solidFill>
                <a:latin typeface="Arial"/>
                <a:cs typeface="Arial"/>
              </a:rPr>
              <a:t>If you consider A+B as a single object, then 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400" spc="16" dirty="0">
                <a:solidFill>
                  <a:srgbClr val="000000"/>
                </a:solidFill>
                <a:latin typeface="Arial"/>
                <a:cs typeface="Arial"/>
              </a:rPr>
              <a:t>these forces become “internal” and do drop out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C4D351-065F-4845-A3FF-6EC3D96FB316}"/>
              </a:ext>
            </a:extLst>
          </p:cNvPr>
          <p:cNvSpPr/>
          <p:nvPr/>
        </p:nvSpPr>
        <p:spPr>
          <a:xfrm>
            <a:off x="4300719" y="4244378"/>
            <a:ext cx="3098327" cy="463247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Units of Force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4089F3-5738-4292-A69A-20F213FA4B14}"/>
              </a:ext>
            </a:extLst>
          </p:cNvPr>
          <p:cNvSpPr txBox="1"/>
          <p:nvPr/>
        </p:nvSpPr>
        <p:spPr>
          <a:xfrm>
            <a:off x="3944271" y="4876141"/>
            <a:ext cx="2403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Acceleration is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AE98F81-1DCD-4390-B611-22C874CE7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586" y="4766884"/>
            <a:ext cx="482234" cy="729232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C0607D7-82A6-4C6E-86DE-D058CAADC3D3}"/>
              </a:ext>
            </a:extLst>
          </p:cNvPr>
          <p:cNvSpPr txBox="1"/>
          <p:nvPr/>
        </p:nvSpPr>
        <p:spPr>
          <a:xfrm>
            <a:off x="3936275" y="5739294"/>
            <a:ext cx="2151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Force is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79F370B-5208-47F8-A467-5414904A4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781" y="5698779"/>
            <a:ext cx="1798191" cy="100436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02255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  <p:bldP spid="23" grpId="0" animBg="1"/>
      <p:bldP spid="25" grpId="0"/>
      <p:bldP spid="13" grpId="0"/>
      <p:bldP spid="15" grpId="0"/>
      <p:bldP spid="20" grpId="0" animBg="1"/>
      <p:bldP spid="21" grpId="0"/>
      <p:bldP spid="28" grpId="0"/>
      <p:bldP spid="42" grpId="0" animBg="1"/>
      <p:bldP spid="44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5154" y="11575"/>
            <a:ext cx="12192000" cy="6858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33457" y="5556455"/>
            <a:ext cx="1222545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440F800-EC76-449D-88BE-38E6CC71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" y="5551235"/>
            <a:ext cx="1721662" cy="1291246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133065" y="175879"/>
            <a:ext cx="4300912" cy="5232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Example 1: </a:t>
            </a:r>
            <a:r>
              <a:rPr lang="en-US" sz="2800" b="1" dirty="0" err="1">
                <a:solidFill>
                  <a:srgbClr val="7030A0"/>
                </a:solidFill>
              </a:rPr>
              <a:t>HK.Newton</a:t>
            </a:r>
            <a:r>
              <a:rPr lang="en-US" sz="2800" b="1" dirty="0">
                <a:solidFill>
                  <a:srgbClr val="7030A0"/>
                </a:solidFill>
              </a:rPr>
              <a:t> I 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A2A6DA-00BA-4B67-A0DC-ACEE7CF85106}"/>
              </a:ext>
            </a:extLst>
          </p:cNvPr>
          <p:cNvPicPr/>
          <p:nvPr/>
        </p:nvPicPr>
        <p:blipFill rotWithShape="1">
          <a:blip r:embed="rId3"/>
          <a:srcRect l="29872" t="37151" r="35128" b="22735"/>
          <a:stretch/>
        </p:blipFill>
        <p:spPr bwMode="auto">
          <a:xfrm>
            <a:off x="133065" y="871545"/>
            <a:ext cx="11908681" cy="46796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133064" y="3724133"/>
            <a:ext cx="2957865" cy="125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1. Menggambar d</a:t>
            </a:r>
            <a:r>
              <a:rPr lang="en-US" dirty="0" err="1"/>
              <a:t>iagram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bebas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flipH="1">
            <a:off x="7974346" y="3031083"/>
            <a:ext cx="3414531" cy="512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2. Terapkan hukum Newton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9070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5154" y="11575"/>
            <a:ext cx="12192000" cy="6858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33457" y="5556455"/>
            <a:ext cx="1222545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440F800-EC76-449D-88BE-38E6CC71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" y="5551235"/>
            <a:ext cx="1721662" cy="1291246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EE751E4-1E09-4268-9E0C-5224F6B7C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3B8C0D-9C85-4A11-8E57-A0195FA2EB9B}"/>
              </a:ext>
            </a:extLst>
          </p:cNvPr>
          <p:cNvSpPr/>
          <p:nvPr/>
        </p:nvSpPr>
        <p:spPr>
          <a:xfrm>
            <a:off x="42912" y="21331"/>
            <a:ext cx="5063926" cy="5232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Example 2: </a:t>
            </a:r>
            <a:r>
              <a:rPr lang="en-US" sz="2800" b="1" dirty="0" err="1">
                <a:solidFill>
                  <a:srgbClr val="7030A0"/>
                </a:solidFill>
              </a:rPr>
              <a:t>Hk</a:t>
            </a:r>
            <a:r>
              <a:rPr lang="en-US" sz="2800" b="1" dirty="0">
                <a:solidFill>
                  <a:srgbClr val="7030A0"/>
                </a:solidFill>
              </a:rPr>
              <a:t>. Newton II </a:t>
            </a:r>
            <a:endParaRPr lang="en-US" sz="2800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1FA291-1325-4B23-BAB1-9ED0EFE6D55F}"/>
              </a:ext>
            </a:extLst>
          </p:cNvPr>
          <p:cNvPicPr/>
          <p:nvPr/>
        </p:nvPicPr>
        <p:blipFill rotWithShape="1">
          <a:blip r:embed="rId3"/>
          <a:srcRect l="30000" t="21424" r="35128" b="35271"/>
          <a:stretch/>
        </p:blipFill>
        <p:spPr bwMode="auto">
          <a:xfrm>
            <a:off x="17154" y="544551"/>
            <a:ext cx="12143934" cy="50066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Right Arrow 11"/>
          <p:cNvSpPr/>
          <p:nvPr/>
        </p:nvSpPr>
        <p:spPr>
          <a:xfrm flipH="1">
            <a:off x="2204609" y="3979574"/>
            <a:ext cx="2225724" cy="386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2. Terapkan hukum Newton </a:t>
            </a:r>
            <a:endParaRPr lang="en-US" sz="1200" dirty="0"/>
          </a:p>
        </p:txBody>
      </p:sp>
      <p:sp>
        <p:nvSpPr>
          <p:cNvPr id="13" name="Right Arrow 12"/>
          <p:cNvSpPr/>
          <p:nvPr/>
        </p:nvSpPr>
        <p:spPr>
          <a:xfrm>
            <a:off x="4226659" y="480115"/>
            <a:ext cx="2689361" cy="901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1. Menggambar diagram benda bebas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424214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33457" y="0"/>
            <a:ext cx="12192000" cy="6858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33457" y="5556455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440F800-EC76-449D-88BE-38E6CC71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" y="5551235"/>
            <a:ext cx="1721662" cy="12912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707" y="130629"/>
            <a:ext cx="6289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Example 3</a:t>
            </a:r>
            <a:r>
              <a:rPr lang="id-ID" sz="3600" dirty="0">
                <a:solidFill>
                  <a:srgbClr val="FF0000"/>
                </a:solidFill>
              </a:rPr>
              <a:t>:</a:t>
            </a:r>
            <a:r>
              <a:rPr lang="en-US" sz="3600" dirty="0">
                <a:solidFill>
                  <a:srgbClr val="FF0000"/>
                </a:solidFill>
              </a:rPr>
              <a:t> HK Newton III </a:t>
            </a:r>
            <a:endParaRPr lang="id-ID" sz="36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776960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/>
          <p:nvPr/>
        </p:nvPicPr>
        <p:blipFill rotWithShape="1">
          <a:blip r:embed="rId3"/>
          <a:srcRect l="30769" t="26605" r="30541" b="29305"/>
          <a:stretch/>
        </p:blipFill>
        <p:spPr bwMode="auto">
          <a:xfrm>
            <a:off x="140043" y="892604"/>
            <a:ext cx="10610335" cy="47742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249313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100000">
              <a:schemeClr val="accent2">
                <a:lumMod val="45000"/>
                <a:lumOff val="55000"/>
              </a:schemeClr>
            </a:gs>
            <a:gs pos="62000">
              <a:schemeClr val="accent2">
                <a:lumMod val="30000"/>
                <a:lumOff val="7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33457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9436374" y="5332627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-178735" y="813539"/>
            <a:ext cx="63414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6061" y="5798752"/>
            <a:ext cx="2964468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0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440F800-EC76-449D-88BE-38E6CC71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" y="5551235"/>
            <a:ext cx="1721662" cy="12912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E02C1F-DB6A-45EA-B529-DA4C4D58A51D}"/>
              </a:ext>
            </a:extLst>
          </p:cNvPr>
          <p:cNvSpPr txBox="1"/>
          <p:nvPr/>
        </p:nvSpPr>
        <p:spPr>
          <a:xfrm>
            <a:off x="246827" y="1605142"/>
            <a:ext cx="5418605" cy="337528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342900" marR="225401" indent="-342900" algn="just">
              <a:spcBef>
                <a:spcPts val="1958"/>
              </a:spcBef>
              <a:buFont typeface="+mj-lt"/>
              <a:buAutoNum type="arabicPeriod"/>
              <a:defRPr/>
            </a:pPr>
            <a:r>
              <a:rPr lang="en-US" sz="20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principles only apply for observers who are not accelerating, a so-called “inertial” frame</a:t>
            </a:r>
          </a:p>
          <a:p>
            <a:pPr marL="342900" marR="234041" indent="-342900" algn="just">
              <a:spcBef>
                <a:spcPts val="769"/>
              </a:spcBef>
              <a:buFont typeface="+mj-lt"/>
              <a:buAutoNum type="arabicPeriod"/>
              <a:defRPr/>
            </a:pPr>
            <a:r>
              <a:rPr lang="en-US" sz="20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philosophical objections to this concept since it’s hard to precisely define an inertial frame except as one where Newton’s Laws are valid</a:t>
            </a:r>
          </a:p>
          <a:p>
            <a:pPr marL="342900" marR="301708" indent="-342900" algn="just">
              <a:spcBef>
                <a:spcPts val="768"/>
              </a:spcBef>
              <a:buFont typeface="+mj-lt"/>
              <a:buAutoNum type="arabicPeriod"/>
              <a:defRPr/>
            </a:pPr>
            <a:r>
              <a:rPr lang="en-US" sz="20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Alternative formulations are beyond the scope of this course, you don’t need to worry about 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2ED80-4204-463F-A563-395EE2BC5CEA}"/>
              </a:ext>
            </a:extLst>
          </p:cNvPr>
          <p:cNvSpPr/>
          <p:nvPr/>
        </p:nvSpPr>
        <p:spPr>
          <a:xfrm>
            <a:off x="1103150" y="523309"/>
            <a:ext cx="3705960" cy="1088422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200" b="1" dirty="0">
                <a:solidFill>
                  <a:prstClr val="white"/>
                </a:solidFill>
                <a:latin typeface="Hind"/>
              </a:rPr>
              <a:t>Inertial Reference Frames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99EA29-3AF6-4D23-910E-1718DA69F494}"/>
              </a:ext>
            </a:extLst>
          </p:cNvPr>
          <p:cNvCxnSpPr>
            <a:cxnSpLocks/>
          </p:cNvCxnSpPr>
          <p:nvPr/>
        </p:nvCxnSpPr>
        <p:spPr>
          <a:xfrm>
            <a:off x="6062543" y="813539"/>
            <a:ext cx="6341410" cy="0"/>
          </a:xfrm>
          <a:prstGeom prst="line">
            <a:avLst/>
          </a:prstGeom>
          <a:ln w="190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A34E866-BD56-4D3C-9148-6F550C9AC989}"/>
              </a:ext>
            </a:extLst>
          </p:cNvPr>
          <p:cNvSpPr/>
          <p:nvPr/>
        </p:nvSpPr>
        <p:spPr>
          <a:xfrm>
            <a:off x="7036881" y="446290"/>
            <a:ext cx="3507397" cy="8293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n-ea"/>
                <a:cs typeface="+mn-cs"/>
              </a:rPr>
              <a:t>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55469-8DDA-4397-8B1C-3294FB79F6CE}"/>
              </a:ext>
            </a:extLst>
          </p:cNvPr>
          <p:cNvSpPr txBox="1"/>
          <p:nvPr/>
        </p:nvSpPr>
        <p:spPr>
          <a:xfrm>
            <a:off x="5888067" y="1279461"/>
            <a:ext cx="6089243" cy="505523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marR="225401" indent="-342900" algn="just">
              <a:spcBef>
                <a:spcPts val="1958"/>
              </a:spcBef>
              <a:buFont typeface="+mj-lt"/>
              <a:buAutoNum type="arabicPeriod"/>
              <a:defRPr/>
            </a:pPr>
            <a:r>
              <a:rPr lang="en-US" sz="20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Force is related to the change in the velocity vector</a:t>
            </a:r>
          </a:p>
          <a:p>
            <a:pPr marL="342900" marR="225401" indent="-342900" algn="just">
              <a:spcBef>
                <a:spcPts val="1958"/>
              </a:spcBef>
              <a:buFont typeface="+mj-lt"/>
              <a:buAutoNum type="arabicPeriod"/>
              <a:defRPr/>
            </a:pPr>
            <a:r>
              <a:rPr lang="en-US" sz="20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</a:t>
            </a:r>
          </a:p>
          <a:p>
            <a:pPr marL="342900" marR="225401" indent="-342900" algn="just">
              <a:spcBef>
                <a:spcPts val="1958"/>
              </a:spcBef>
              <a:buFont typeface="+mj-lt"/>
              <a:buAutoNum type="arabicPeriod"/>
              <a:defRPr/>
            </a:pPr>
            <a:r>
              <a:rPr lang="en-US" sz="20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unit of force is the Newton which equals</a:t>
            </a:r>
          </a:p>
          <a:p>
            <a:pPr marL="342900" marR="63110" indent="-342900" algn="just">
              <a:spcBef>
                <a:spcPts val="2052"/>
              </a:spcBef>
              <a:buFont typeface="+mj-lt"/>
              <a:buAutoNum type="arabicPeriod"/>
              <a:defRPr/>
            </a:pPr>
            <a:r>
              <a:rPr lang="en-US" sz="20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Action-reaction pairs are an important concept in solving problems but need to be considered very carefully, especially the fact that the two forces in the pair act on different objects</a:t>
            </a:r>
          </a:p>
          <a:p>
            <a:pPr marL="342900" marR="31968" indent="-342900" algn="just">
              <a:spcBef>
                <a:spcPts val="2065"/>
              </a:spcBef>
              <a:buFont typeface="+mj-lt"/>
              <a:buAutoNum type="arabicPeriod"/>
              <a:defRPr/>
            </a:pPr>
            <a:r>
              <a:rPr lang="en-US" sz="20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concepts only apply as phrased here in inertial reference frames</a:t>
            </a:r>
          </a:p>
          <a:p>
            <a:pPr marL="342900" marR="63110" indent="-342900" algn="just">
              <a:spcBef>
                <a:spcPts val="2052"/>
              </a:spcBef>
              <a:buFont typeface="+mj-lt"/>
              <a:buAutoNum type="arabicPeriod"/>
              <a:defRPr/>
            </a:pPr>
            <a:endParaRPr lang="en-US" sz="20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225401" indent="-342900" algn="just">
              <a:spcBef>
                <a:spcPts val="1958"/>
              </a:spcBef>
              <a:buFont typeface="+mj-lt"/>
              <a:buAutoNum type="arabicPeriod"/>
              <a:defRPr/>
            </a:pPr>
            <a:endParaRPr lang="en-US" sz="20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36A7EF-61E6-4B2C-A830-5CDC69370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0" y="1741609"/>
            <a:ext cx="1459034" cy="5714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B10BE2-6279-4F65-A5D7-D305691D4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5470" y="2214563"/>
            <a:ext cx="753201" cy="7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158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4" name="Rectangle 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16662" y="2538060"/>
            <a:ext cx="7158677" cy="178188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8" name="Title 14"/>
          <p:cNvSpPr txBox="1">
            <a:spLocks/>
          </p:cNvSpPr>
          <p:nvPr/>
        </p:nvSpPr>
        <p:spPr>
          <a:xfrm>
            <a:off x="2516663" y="2568043"/>
            <a:ext cx="7158676" cy="1721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THANK YOU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3399840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1_Office Theme">
  <a:themeElements>
    <a:clrScheme name="Maxpoint Ultimate Light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7FBC41"/>
      </a:accent1>
      <a:accent2>
        <a:srgbClr val="31A8DF"/>
      </a:accent2>
      <a:accent3>
        <a:srgbClr val="EC5724"/>
      </a:accent3>
      <a:accent4>
        <a:srgbClr val="FDB817"/>
      </a:accent4>
      <a:accent5>
        <a:srgbClr val="7B67AD"/>
      </a:accent5>
      <a:accent6>
        <a:srgbClr val="BB2326"/>
      </a:accent6>
      <a:hlink>
        <a:srgbClr val="0563C1"/>
      </a:hlink>
      <a:folHlink>
        <a:srgbClr val="954F72"/>
      </a:folHlink>
    </a:clrScheme>
    <a:fontScheme name="Custom 19">
      <a:majorFont>
        <a:latin typeface="Hind"/>
        <a:ea typeface=""/>
        <a:cs typeface=""/>
      </a:majorFont>
      <a:minorFont>
        <a:latin typeface="Hi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481</Words>
  <Application>Microsoft Office PowerPoint</Application>
  <PresentationFormat>Layar Lebar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8</vt:i4>
      </vt:variant>
    </vt:vector>
  </HeadingPairs>
  <TitlesOfParts>
    <vt:vector size="15" baseType="lpstr">
      <vt:lpstr>Arial</vt:lpstr>
      <vt:lpstr>Bahnschrift SemiCondensed</vt:lpstr>
      <vt:lpstr>Calibri</vt:lpstr>
      <vt:lpstr>Hind</vt:lpstr>
      <vt:lpstr>Poppins Light</vt:lpstr>
      <vt:lpstr>Wingdings</vt:lpstr>
      <vt:lpstr>1_Office Theme</vt:lpstr>
      <vt:lpstr>NEWTON’s Three Laws</vt:lpstr>
      <vt:lpstr>Presentasi PowerPoint</vt:lpstr>
      <vt:lpstr>Newton’s First Law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</dc:title>
  <dc:creator>Arksnet</dc:creator>
  <cp:lastModifiedBy>Supriadi Rustad</cp:lastModifiedBy>
  <cp:revision>77</cp:revision>
  <dcterms:created xsi:type="dcterms:W3CDTF">2018-07-26T02:16:45Z</dcterms:created>
  <dcterms:modified xsi:type="dcterms:W3CDTF">2020-10-18T00:44:57Z</dcterms:modified>
</cp:coreProperties>
</file>